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5" r:id="rId1"/>
  </p:sldMasterIdLst>
  <p:notesMasterIdLst>
    <p:notesMasterId r:id="rId39"/>
  </p:notesMasterIdLst>
  <p:handoutMasterIdLst>
    <p:handoutMasterId r:id="rId40"/>
  </p:handoutMasterIdLst>
  <p:sldIdLst>
    <p:sldId id="423" r:id="rId2"/>
    <p:sldId id="495" r:id="rId3"/>
    <p:sldId id="496" r:id="rId4"/>
    <p:sldId id="497" r:id="rId5"/>
    <p:sldId id="498" r:id="rId6"/>
    <p:sldId id="499" r:id="rId7"/>
    <p:sldId id="500" r:id="rId8"/>
    <p:sldId id="501" r:id="rId9"/>
    <p:sldId id="493" r:id="rId10"/>
    <p:sldId id="494" r:id="rId11"/>
    <p:sldId id="502" r:id="rId12"/>
    <p:sldId id="503" r:id="rId13"/>
    <p:sldId id="504" r:id="rId14"/>
    <p:sldId id="505" r:id="rId15"/>
    <p:sldId id="506" r:id="rId16"/>
    <p:sldId id="507" r:id="rId17"/>
    <p:sldId id="508" r:id="rId18"/>
    <p:sldId id="509" r:id="rId19"/>
    <p:sldId id="510" r:id="rId20"/>
    <p:sldId id="511" r:id="rId21"/>
    <p:sldId id="512" r:id="rId22"/>
    <p:sldId id="513" r:id="rId23"/>
    <p:sldId id="514" r:id="rId24"/>
    <p:sldId id="515" r:id="rId25"/>
    <p:sldId id="516" r:id="rId26"/>
    <p:sldId id="517" r:id="rId27"/>
    <p:sldId id="518" r:id="rId28"/>
    <p:sldId id="519" r:id="rId29"/>
    <p:sldId id="520" r:id="rId30"/>
    <p:sldId id="521" r:id="rId31"/>
    <p:sldId id="522" r:id="rId32"/>
    <p:sldId id="523" r:id="rId33"/>
    <p:sldId id="524" r:id="rId34"/>
    <p:sldId id="525" r:id="rId35"/>
    <p:sldId id="526" r:id="rId36"/>
    <p:sldId id="527" r:id="rId37"/>
    <p:sldId id="528" r:id="rId38"/>
  </p:sldIdLst>
  <p:sldSz cx="9144000" cy="6858000" type="screen4x3"/>
  <p:notesSz cx="6985000" cy="9283700"/>
  <p:custDataLst>
    <p:tags r:id="rId41"/>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carl" initials="b"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F5C49"/>
    <a:srgbClr val="708F4D"/>
    <a:srgbClr val="BD723B"/>
    <a:srgbClr val="CEB904"/>
    <a:srgbClr val="74A0DC"/>
    <a:srgbClr val="2C5A8C"/>
    <a:srgbClr val="0060AA"/>
    <a:srgbClr val="DD3B3C"/>
    <a:srgbClr val="D7C5D9"/>
    <a:srgbClr val="704D7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1042" autoAdjust="0"/>
    <p:restoredTop sz="87626" autoAdjust="0"/>
  </p:normalViewPr>
  <p:slideViewPr>
    <p:cSldViewPr snapToGrid="0">
      <p:cViewPr varScale="1">
        <p:scale>
          <a:sx n="115" d="100"/>
          <a:sy n="115" d="100"/>
        </p:scale>
        <p:origin x="-114" y="-696"/>
      </p:cViewPr>
      <p:guideLst>
        <p:guide orient="horz" pos="2160"/>
        <p:guide pos="2880"/>
      </p:guideLst>
    </p:cSldViewPr>
  </p:slideViewPr>
  <p:outlineViewPr>
    <p:cViewPr>
      <p:scale>
        <a:sx n="33" d="100"/>
        <a:sy n="33" d="100"/>
      </p:scale>
      <p:origin x="0" y="1368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D41CE586-87CE-45A6-85EC-FB688D2C79B7}" type="datetimeFigureOut">
              <a:rPr lang="en-US"/>
              <a:pPr>
                <a:defRPr/>
              </a:pPr>
              <a:t>6/18/2012</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a:latin typeface="+mn-lt"/>
                <a:cs typeface="+mn-cs"/>
              </a:defRPr>
            </a:lvl1pPr>
          </a:lstStyle>
          <a:p>
            <a:pPr>
              <a:defRPr/>
            </a:pPr>
            <a:fld id="{93A0A04B-AFCA-465C-8D4E-F386BD66787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CCF8777F-77E8-4DA3-8D93-02473F976F41}" type="datetimeFigureOut">
              <a:rPr lang="en-US"/>
              <a:pPr>
                <a:defRPr/>
              </a:pPr>
              <a:t>6/18/2012</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fontAlgn="auto">
              <a:spcBef>
                <a:spcPts val="0"/>
              </a:spcBef>
              <a:spcAft>
                <a:spcPts val="0"/>
              </a:spcAft>
              <a:defRPr sz="1200">
                <a:latin typeface="+mn-lt"/>
                <a:cs typeface="+mn-cs"/>
              </a:defRPr>
            </a:lvl1pPr>
          </a:lstStyle>
          <a:p>
            <a:pPr>
              <a:defRPr/>
            </a:pPr>
            <a:fld id="{D87AE152-FD19-4E25-818D-4D8411B40DC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presentation explains the color-coding scale used</a:t>
            </a:r>
            <a:r>
              <a:rPr lang="en-US" baseline="0" dirty="0" smtClean="0"/>
              <a:t> for the following projects:</a:t>
            </a:r>
          </a:p>
          <a:p>
            <a:endParaRPr lang="en-US" baseline="0" dirty="0" smtClean="0"/>
          </a:p>
          <a:p>
            <a:r>
              <a:rPr lang="en-US" baseline="0" dirty="0" smtClean="0"/>
              <a:t>LAUSD</a:t>
            </a:r>
          </a:p>
          <a:p>
            <a:r>
              <a:rPr lang="en-US" baseline="0" dirty="0" smtClean="0"/>
              <a:t>Tulsa</a:t>
            </a:r>
          </a:p>
          <a:p>
            <a:r>
              <a:rPr lang="en-US" baseline="0" dirty="0" smtClean="0"/>
              <a:t>Atlanta</a:t>
            </a:r>
          </a:p>
          <a:p>
            <a:r>
              <a:rPr lang="en-US" baseline="0" dirty="0" smtClean="0"/>
              <a:t>Wisconsin</a:t>
            </a:r>
          </a:p>
          <a:p>
            <a:r>
              <a:rPr lang="en-US" baseline="0" dirty="0" smtClean="0"/>
              <a:t>Bush (Minnesota, North Dakota, South Dakota)</a:t>
            </a:r>
            <a:endParaRPr lang="en-US" dirty="0"/>
          </a:p>
        </p:txBody>
      </p:sp>
      <p:sp>
        <p:nvSpPr>
          <p:cNvPr id="4" name="Slide Number Placeholder 3"/>
          <p:cNvSpPr>
            <a:spLocks noGrp="1"/>
          </p:cNvSpPr>
          <p:nvPr>
            <p:ph type="sldNum" sz="quarter" idx="10"/>
          </p:nvPr>
        </p:nvSpPr>
        <p:spPr/>
        <p:txBody>
          <a:bodyPr/>
          <a:lstStyle/>
          <a:p>
            <a:pPr>
              <a:defRPr/>
            </a:pPr>
            <a:fld id="{D87AE152-FD19-4E25-818D-4D8411B40DCC}"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28600" indent="-228600">
              <a:buAutoNum type="alphaUcPeriod"/>
            </a:pPr>
            <a:r>
              <a:rPr lang="en-US" baseline="0" dirty="0" smtClean="0"/>
              <a:t>According to these Value-Added estimates, the 4</a:t>
            </a:r>
            <a:r>
              <a:rPr lang="en-US" baseline="30000" dirty="0" smtClean="0"/>
              <a:t>th</a:t>
            </a:r>
            <a:r>
              <a:rPr lang="en-US" baseline="0" dirty="0" smtClean="0"/>
              <a:t> grade team is most effective at growing their students. The point estimate is above 3.0 and our bubble color is green since the confidence interval does not cross 3. This indicates that these students are growing faster than their observationally similar peers (in terms of starting knowledge and demographics). Something the 4</a:t>
            </a:r>
            <a:r>
              <a:rPr lang="en-US" baseline="30000" dirty="0" smtClean="0"/>
              <a:t>th</a:t>
            </a:r>
            <a:r>
              <a:rPr lang="en-US" baseline="0" dirty="0" smtClean="0"/>
              <a:t> grade team is doing is working very well with these students.</a:t>
            </a:r>
          </a:p>
          <a:p>
            <a:pPr marL="228600" indent="-228600">
              <a:buAutoNum type="alphaUcPeriod"/>
            </a:pPr>
            <a:r>
              <a:rPr lang="en-US" baseline="0" dirty="0" smtClean="0"/>
              <a:t>We cannot tell which group of students is highest achieving. Value-Added is all about student growth relative to peers. It could be the case that the 3</a:t>
            </a:r>
            <a:r>
              <a:rPr lang="en-US" baseline="30000" dirty="0" smtClean="0"/>
              <a:t>rd</a:t>
            </a:r>
            <a:r>
              <a:rPr lang="en-US" baseline="0" dirty="0" smtClean="0"/>
              <a:t> grade students are the highest achieving or it could be the 4</a:t>
            </a:r>
            <a:r>
              <a:rPr lang="en-US" baseline="30000" dirty="0" smtClean="0"/>
              <a:t>th</a:t>
            </a:r>
            <a:r>
              <a:rPr lang="en-US" baseline="0" dirty="0" smtClean="0"/>
              <a:t> grade students. Although both proficiency rates and Value-Added estimates use student test data, that does not mean you’ll get the same results from these two measures.</a:t>
            </a:r>
          </a:p>
          <a:p>
            <a:pPr marL="228600" indent="-228600">
              <a:buAutoNum type="alphaUcPeriod"/>
            </a:pPr>
            <a:r>
              <a:rPr lang="en-US" baseline="0" dirty="0" smtClean="0"/>
              <a:t>This will of course depend on how you approach data at your schools. Value-Added can be most powerful when used with other data, so perhaps a data retreat or other existing data analysis opportunity would be a good time to investigate this data to uncover more about the teaching going on in your building. Emphasize and celebrate areas of success. In this school, the 4</a:t>
            </a:r>
            <a:r>
              <a:rPr lang="en-US" baseline="30000" dirty="0" smtClean="0"/>
              <a:t>th</a:t>
            </a:r>
            <a:r>
              <a:rPr lang="en-US" baseline="0" dirty="0" smtClean="0"/>
              <a:t> grade team is making a lot of academic growth with their students. The 5</a:t>
            </a:r>
            <a:r>
              <a:rPr lang="en-US" baseline="30000" dirty="0" smtClean="0"/>
              <a:t>th</a:t>
            </a:r>
            <a:r>
              <a:rPr lang="en-US" baseline="0" dirty="0" smtClean="0"/>
              <a:t> grade team is on track (the 5</a:t>
            </a:r>
            <a:r>
              <a:rPr lang="en-US" baseline="30000" dirty="0" smtClean="0"/>
              <a:t>th</a:t>
            </a:r>
            <a:r>
              <a:rPr lang="en-US" baseline="0" dirty="0" smtClean="0"/>
              <a:t> grade students grew at a rate of similar students from across the district or state). When looking at the 3</a:t>
            </a:r>
            <a:r>
              <a:rPr lang="en-US" baseline="30000" dirty="0" smtClean="0"/>
              <a:t>rd</a:t>
            </a:r>
            <a:r>
              <a:rPr lang="en-US" baseline="0" dirty="0" smtClean="0"/>
              <a:t> grade estimate, make sure this isn’t about “naming, blaming, and shaming”. As a building of professional educators, think about how you can use this data to “uncover, discover, and recover”. How can we better support our 3</a:t>
            </a:r>
            <a:r>
              <a:rPr lang="en-US" baseline="30000" dirty="0" smtClean="0"/>
              <a:t>rd</a:t>
            </a:r>
            <a:r>
              <a:rPr lang="en-US" baseline="0" dirty="0" smtClean="0"/>
              <a:t> graders next year?</a:t>
            </a:r>
          </a:p>
        </p:txBody>
      </p:sp>
      <p:sp>
        <p:nvSpPr>
          <p:cNvPr id="4" name="Slide Number Placeholder 3"/>
          <p:cNvSpPr>
            <a:spLocks noGrp="1"/>
          </p:cNvSpPr>
          <p:nvPr>
            <p:ph type="sldNum" sz="quarter" idx="10"/>
          </p:nvPr>
        </p:nvSpPr>
        <p:spPr/>
        <p:txBody>
          <a:bodyPr/>
          <a:lstStyle/>
          <a:p>
            <a:pPr>
              <a:defRPr/>
            </a:pPr>
            <a:fld id="{D87AE152-FD19-4E25-818D-4D8411B40DCC}" type="slidenum">
              <a:rPr lang="en-US" smtClean="0"/>
              <a:pPr>
                <a:defRPr/>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always, consider multiple data sources when making decisions.</a:t>
            </a:r>
          </a:p>
          <a:p>
            <a:endParaRPr lang="en-US" dirty="0" smtClean="0"/>
          </a:p>
          <a:p>
            <a:r>
              <a:rPr lang="en-US" dirty="0" smtClean="0"/>
              <a:t>The 3</a:t>
            </a:r>
            <a:r>
              <a:rPr lang="en-US" baseline="30000" dirty="0" smtClean="0"/>
              <a:t>rd</a:t>
            </a:r>
            <a:r>
              <a:rPr lang="en-US" dirty="0" smtClean="0"/>
              <a:t> grade team has the most certain Value-Added estimate can be treated as one of the average teaching teams in the state.</a:t>
            </a:r>
          </a:p>
          <a:p>
            <a:endParaRPr lang="en-US" dirty="0" smtClean="0"/>
          </a:p>
          <a:p>
            <a:r>
              <a:rPr lang="en-US" dirty="0" smtClean="0"/>
              <a:t>The 4</a:t>
            </a:r>
            <a:r>
              <a:rPr lang="en-US" baseline="30000" dirty="0" smtClean="0"/>
              <a:t>th</a:t>
            </a:r>
            <a:r>
              <a:rPr lang="en-US" dirty="0" smtClean="0"/>
              <a:t> and 5</a:t>
            </a:r>
            <a:r>
              <a:rPr lang="en-US" baseline="30000" dirty="0" smtClean="0"/>
              <a:t>th</a:t>
            </a:r>
            <a:r>
              <a:rPr lang="en-US" dirty="0" smtClean="0"/>
              <a:t> grade teams have less certain estimates and it is particularly important that additional sources of information are considered before making decisions about professional development, resource allocation, staffing assignments, etc. </a:t>
            </a:r>
          </a:p>
          <a:p>
            <a:endParaRPr lang="en-US" dirty="0"/>
          </a:p>
        </p:txBody>
      </p:sp>
      <p:sp>
        <p:nvSpPr>
          <p:cNvPr id="4" name="Slide Number Placeholder 3"/>
          <p:cNvSpPr>
            <a:spLocks noGrp="1"/>
          </p:cNvSpPr>
          <p:nvPr>
            <p:ph type="sldNum" sz="quarter" idx="10"/>
          </p:nvPr>
        </p:nvSpPr>
        <p:spPr/>
        <p:txBody>
          <a:bodyPr/>
          <a:lstStyle/>
          <a:p>
            <a:fld id="{410D28F0-8374-4983-AB30-41720A9E52BC}" type="slidenum">
              <a:rPr lang="en-US" smtClean="0"/>
              <a:pPr/>
              <a:t>24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a:t>
            </a:r>
            <a:r>
              <a:rPr lang="en-US" baseline="0" dirty="0" smtClean="0"/>
              <a:t> the explanation of Achievement and Value-Added from the Oak Tree Analogy.</a:t>
            </a:r>
          </a:p>
          <a:p>
            <a:endParaRPr lang="en-US" baseline="0" dirty="0" smtClean="0"/>
          </a:p>
          <a:p>
            <a:r>
              <a:rPr lang="en-US" baseline="0" dirty="0" smtClean="0"/>
              <a:t>Along the y-axis, we can see how much students know.</a:t>
            </a:r>
          </a:p>
          <a:p>
            <a:endParaRPr lang="en-US" baseline="0" dirty="0" smtClean="0"/>
          </a:p>
          <a:p>
            <a:r>
              <a:rPr lang="en-US" baseline="0" dirty="0" smtClean="0"/>
              <a:t>Along the x-axis, we can see how much students grow relative to their peers.</a:t>
            </a:r>
            <a:endParaRPr lang="en-US" dirty="0"/>
          </a:p>
        </p:txBody>
      </p:sp>
      <p:sp>
        <p:nvSpPr>
          <p:cNvPr id="4" name="Slide Number Placeholder 3"/>
          <p:cNvSpPr>
            <a:spLocks noGrp="1"/>
          </p:cNvSpPr>
          <p:nvPr>
            <p:ph type="sldNum" sz="quarter" idx="10"/>
          </p:nvPr>
        </p:nvSpPr>
        <p:spPr/>
        <p:txBody>
          <a:bodyPr/>
          <a:lstStyle/>
          <a:p>
            <a:fld id="{410D28F0-8374-4983-AB30-41720A9E52BC}" type="slidenum">
              <a:rPr lang="en-US" smtClean="0"/>
              <a:pPr/>
              <a:t>30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black lines represent average achievement</a:t>
            </a:r>
            <a:r>
              <a:rPr lang="en-US" baseline="0" dirty="0" smtClean="0"/>
              <a:t> and average Value-Added.</a:t>
            </a:r>
          </a:p>
          <a:p>
            <a:endParaRPr lang="en-US" baseline="0" dirty="0" smtClean="0"/>
          </a:p>
          <a:p>
            <a:r>
              <a:rPr lang="en-US" baseline="0" dirty="0" smtClean="0"/>
              <a:t>The gray bars represent one standard deviation above and below this average.</a:t>
            </a:r>
            <a:endParaRPr lang="en-US" dirty="0"/>
          </a:p>
        </p:txBody>
      </p:sp>
      <p:sp>
        <p:nvSpPr>
          <p:cNvPr id="4" name="Slide Number Placeholder 3"/>
          <p:cNvSpPr>
            <a:spLocks noGrp="1"/>
          </p:cNvSpPr>
          <p:nvPr>
            <p:ph type="sldNum" sz="quarter" idx="10"/>
          </p:nvPr>
        </p:nvSpPr>
        <p:spPr/>
        <p:txBody>
          <a:bodyPr/>
          <a:lstStyle/>
          <a:p>
            <a:fld id="{410D28F0-8374-4983-AB30-41720A9E52BC}" type="slidenum">
              <a:rPr lang="en-US" smtClean="0"/>
              <a:pPr/>
              <a:t>31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the first section, we had an example where we paired teaching teams across grade levels at a school (Grade 5 Math pairing with teachers at the same school in Grade 4 to try to improve Grade 4 Value-Added).</a:t>
            </a:r>
          </a:p>
          <a:p>
            <a:r>
              <a:rPr lang="en-US" baseline="0" dirty="0" smtClean="0"/>
              <a:t>If this wasn’t working to improve results, we might look at other schools across the district who are having greater success in Grade 4 Math.</a:t>
            </a:r>
          </a:p>
        </p:txBody>
      </p:sp>
      <p:sp>
        <p:nvSpPr>
          <p:cNvPr id="4" name="Slide Number Placeholder 3"/>
          <p:cNvSpPr>
            <a:spLocks noGrp="1"/>
          </p:cNvSpPr>
          <p:nvPr>
            <p:ph type="sldNum" sz="quarter" idx="10"/>
          </p:nvPr>
        </p:nvSpPr>
        <p:spPr/>
        <p:txBody>
          <a:bodyPr/>
          <a:lstStyle/>
          <a:p>
            <a:fld id="{410D28F0-8374-4983-AB30-41720A9E52BC}" type="slidenum">
              <a:rPr lang="en-US" smtClean="0"/>
              <a:pPr/>
              <a:t>35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0D28F0-8374-4983-AB30-41720A9E52BC}" type="slidenum">
              <a:rPr lang="en-US" smtClean="0"/>
              <a:pPr/>
              <a:t>37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7BCDBFA5-CCAC-4669-AFA3-E15F1751DBA7}" type="datetimeFigureOut">
              <a:rPr lang="en-US" smtClean="0"/>
              <a:pPr>
                <a:defRPr/>
              </a:pPr>
              <a:t>6/18/2012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FFA7AF06-95F3-4D85-B043-FEF213C5CDD3}"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9F8FC4BD-172C-484A-BB5D-DC2469A4DA9D}" type="datetimeFigureOut">
              <a:rPr lang="en-US" smtClean="0"/>
              <a:pPr>
                <a:defRPr/>
              </a:pPr>
              <a:t>6/18/2012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E36C6D1-BB7E-426A-B452-BD7719465823}" type="slidenum">
              <a:rPr lang="en-US" smtClean="0"/>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6D0D620D-C6B1-476C-B1B3-C09679BC85DB}" type="datetimeFigureOut">
              <a:rPr lang="en-US" smtClean="0"/>
              <a:pPr>
                <a:defRPr/>
              </a:pPr>
              <a:t>6/18/2012</a:t>
            </a:fld>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3BE8CE61-61F8-4FCA-8E1B-FD0ABD54E460}"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8C8BFA9B-A4DF-44BA-B6F0-822534536E46}" type="datetimeFigureOut">
              <a:rPr lang="en-US" smtClean="0"/>
              <a:pPr>
                <a:defRPr/>
              </a:pPr>
              <a:t>6/18/2012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5334B7FA-A4F8-4930-82AF-9C0D42526A9C}"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C7AB31F2-7154-4A98-99CA-0155BF374DE6}" type="datetimeFigureOut">
              <a:rPr lang="en-US" smtClean="0"/>
              <a:pPr>
                <a:defRPr/>
              </a:pPr>
              <a:t>6/18/2012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41370F85-AC45-4021-9F51-3F18EA4C12EF}"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75E8C174-0260-4DD5-A951-5B31DFFE085F}" type="datetimeFigureOut">
              <a:rPr lang="en-US" smtClean="0"/>
              <a:pPr>
                <a:defRPr/>
              </a:pPr>
              <a:t>6/18/2012</a:t>
            </a:fld>
            <a:endParaRPr lang="en-US"/>
          </a:p>
        </p:txBody>
      </p:sp>
      <p:sp>
        <p:nvSpPr>
          <p:cNvPr id="10" name="Slide Number Placeholder 9"/>
          <p:cNvSpPr>
            <a:spLocks noGrp="1"/>
          </p:cNvSpPr>
          <p:nvPr>
            <p:ph type="sldNum" sz="quarter" idx="16"/>
          </p:nvPr>
        </p:nvSpPr>
        <p:spPr/>
        <p:txBody>
          <a:bodyPr rtlCol="0"/>
          <a:lstStyle/>
          <a:p>
            <a:pPr>
              <a:defRPr/>
            </a:pPr>
            <a:fld id="{EEC346C3-8484-4236-A99B-BC801EB2899F}"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050349B3-A170-44CF-9F0A-50FA20F219BC}" type="datetimeFigureOut">
              <a:rPr lang="en-US" smtClean="0"/>
              <a:pPr>
                <a:defRPr/>
              </a:pPr>
              <a:t>6/18/2012</a:t>
            </a:fld>
            <a:endParaRPr lang="en-US"/>
          </a:p>
        </p:txBody>
      </p:sp>
      <p:sp>
        <p:nvSpPr>
          <p:cNvPr id="12" name="Slide Number Placeholder 11"/>
          <p:cNvSpPr>
            <a:spLocks noGrp="1"/>
          </p:cNvSpPr>
          <p:nvPr>
            <p:ph type="sldNum" sz="quarter" idx="16"/>
          </p:nvPr>
        </p:nvSpPr>
        <p:spPr/>
        <p:txBody>
          <a:bodyPr rtlCol="0"/>
          <a:lstStyle/>
          <a:p>
            <a:pPr>
              <a:defRPr/>
            </a:pPr>
            <a:fld id="{652E648C-B3B9-42C8-8667-62430E81F8DA}"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C662F162-A88B-439E-B3C7-3D6599C51D4B}" type="datetimeFigureOut">
              <a:rPr lang="en-US" smtClean="0"/>
              <a:pPr>
                <a:defRPr/>
              </a:pPr>
              <a:t>6/18/2012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B56918B5-AC55-447C-90E2-69090C2F8046}" type="slidenum">
              <a:rPr lang="en-US" smtClean="0"/>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635DFD8-2316-4A76-AF8E-2AA2B95F93E3}" type="datetimeFigureOut">
              <a:rPr lang="en-US" smtClean="0"/>
              <a:pPr>
                <a:defRPr/>
              </a:pPr>
              <a:t>6/18/2012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50A7ED0B-B232-4A6D-A7EF-C0EA775F0792}" type="slidenum">
              <a:rPr lang="en-US" smtClean="0"/>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184CEEC1-2F26-4A42-9BD0-6EB1DEED3AEC}" type="datetimeFigureOut">
              <a:rPr lang="en-US" smtClean="0"/>
              <a:pPr>
                <a:defRPr/>
              </a:pPr>
              <a:t>6/18/2012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5A84D15B-1D80-4BCF-964B-909125101F53}"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D7FC80B4-042D-4B9F-8EAA-A3C09A5EBB3A}" type="datetimeFigureOut">
              <a:rPr lang="en-US" smtClean="0"/>
              <a:pPr>
                <a:defRPr/>
              </a:pPr>
              <a:t>6/18/2012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FBCAA318-A7EB-4A82-85AA-A319ABBB1E89}"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94F5C2FB-9CBD-4BA5-881E-54ACC9E40B47}" type="datetimeFigureOut">
              <a:rPr lang="en-US" smtClean="0"/>
              <a:pPr>
                <a:defRPr/>
              </a:pPr>
              <a:t>6/18/2012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DC75BE85-7CFC-45EB-ABBB-E81025A228F3}" type="slidenum">
              <a:rPr lang="en-US" smtClean="0"/>
              <a:pPr>
                <a:defRPr/>
              </a:pPr>
              <a:t>‹#›</a:t>
            </a:fld>
            <a:endParaRPr lang="en-US"/>
          </a:p>
        </p:txBody>
      </p:sp>
      <p:pic>
        <p:nvPicPr>
          <p:cNvPr id="10" name="Picture 6" descr="VARC.png"/>
          <p:cNvPicPr>
            <a:picLocks noChangeAspect="1"/>
          </p:cNvPicPr>
          <p:nvPr/>
        </p:nvPicPr>
        <p:blipFill>
          <a:blip r:embed="rId13" cstate="print"/>
          <a:srcRect/>
          <a:stretch>
            <a:fillRect/>
          </a:stretch>
        </p:blipFill>
        <p:spPr bwMode="auto">
          <a:xfrm>
            <a:off x="0" y="6396038"/>
            <a:ext cx="1447800" cy="4619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46" r:id="rId1"/>
    <p:sldLayoutId id="2147483947" r:id="rId2"/>
    <p:sldLayoutId id="2147483948" r:id="rId3"/>
    <p:sldLayoutId id="2147483949" r:id="rId4"/>
    <p:sldLayoutId id="2147483950" r:id="rId5"/>
    <p:sldLayoutId id="2147483951" r:id="rId6"/>
    <p:sldLayoutId id="2147483952" r:id="rId7"/>
    <p:sldLayoutId id="2147483953" r:id="rId8"/>
    <p:sldLayoutId id="2147483954" r:id="rId9"/>
    <p:sldLayoutId id="2147483955" r:id="rId10"/>
    <p:sldLayoutId id="2147483956" r:id="rId11"/>
  </p:sldLayoutIdLst>
  <p:transition>
    <p:fade/>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Teacher Effectiveness Initiative Value-Added Training</a:t>
            </a:r>
            <a:endParaRPr lang="en-US" dirty="0"/>
          </a:p>
        </p:txBody>
      </p:sp>
      <p:sp>
        <p:nvSpPr>
          <p:cNvPr id="5" name="Subtitle 4"/>
          <p:cNvSpPr>
            <a:spLocks noGrp="1"/>
          </p:cNvSpPr>
          <p:nvPr>
            <p:ph type="subTitle" idx="1"/>
          </p:nvPr>
        </p:nvSpPr>
        <p:spPr/>
        <p:txBody>
          <a:bodyPr/>
          <a:lstStyle/>
          <a:p>
            <a:r>
              <a:rPr lang="en-US" dirty="0" smtClean="0"/>
              <a:t>Value-Added Research Center (VARC)</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Explain to your Neighbor</a:t>
            </a:r>
            <a:endParaRPr lang="en-US" dirty="0"/>
          </a:p>
        </p:txBody>
      </p:sp>
      <p:sp>
        <p:nvSpPr>
          <p:cNvPr id="50" name="Content Placeholder 49"/>
          <p:cNvSpPr>
            <a:spLocks noGrp="1"/>
          </p:cNvSpPr>
          <p:nvPr>
            <p:ph sz="quarter" idx="1"/>
          </p:nvPr>
        </p:nvSpPr>
        <p:spPr>
          <a:xfrm>
            <a:off x="612647" y="1600200"/>
            <a:ext cx="3002749" cy="4495800"/>
          </a:xfrm>
        </p:spPr>
        <p:txBody>
          <a:bodyPr>
            <a:normAutofit lnSpcReduction="10000"/>
          </a:bodyPr>
          <a:lstStyle/>
          <a:p>
            <a:r>
              <a:rPr lang="en-US" dirty="0" smtClean="0"/>
              <a:t>Which grade-level team is most effective at growing their students?</a:t>
            </a:r>
          </a:p>
          <a:p>
            <a:r>
              <a:rPr lang="en-US" dirty="0" smtClean="0"/>
              <a:t>Can we tell which group of students has the highest proficiency rate?</a:t>
            </a:r>
            <a:endParaRPr lang="en-US" dirty="0"/>
          </a:p>
        </p:txBody>
      </p:sp>
      <p:sp>
        <p:nvSpPr>
          <p:cNvPr id="51" name="Content Placeholder 49"/>
          <p:cNvSpPr txBox="1">
            <a:spLocks/>
          </p:cNvSpPr>
          <p:nvPr/>
        </p:nvSpPr>
        <p:spPr>
          <a:xfrm>
            <a:off x="3686272" y="4499172"/>
            <a:ext cx="5255427" cy="1805872"/>
          </a:xfrm>
          <a:prstGeom prst="rect">
            <a:avLst/>
          </a:prstGeom>
        </p:spPr>
        <p:txBody>
          <a:bodyPr vert="horz">
            <a:normAutofit lnSpcReduction="1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900" b="0" i="0" u="none" strike="noStrike" kern="1200" cap="none" spc="0" normalizeH="0" baseline="0" noProof="0" dirty="0" smtClean="0">
                <a:ln>
                  <a:noFill/>
                </a:ln>
                <a:solidFill>
                  <a:schemeClr val="tx1"/>
                </a:solidFill>
                <a:effectLst/>
                <a:uLnTx/>
                <a:uFillTx/>
                <a:latin typeface="+mn-lt"/>
                <a:ea typeface="+mn-ea"/>
                <a:cs typeface="+mn-cs"/>
              </a:rPr>
              <a:t>If this was your school, how</a:t>
            </a:r>
            <a:r>
              <a:rPr kumimoji="0" lang="en-US" sz="2900" b="0" i="0" u="none" strike="noStrike" kern="1200" cap="none" spc="0" normalizeH="0" noProof="0" dirty="0" smtClean="0">
                <a:ln>
                  <a:noFill/>
                </a:ln>
                <a:solidFill>
                  <a:schemeClr val="tx1"/>
                </a:solidFill>
                <a:effectLst/>
                <a:uLnTx/>
                <a:uFillTx/>
                <a:latin typeface="+mn-lt"/>
                <a:ea typeface="+mn-ea"/>
                <a:cs typeface="+mn-cs"/>
              </a:rPr>
              <a:t> would you start talking about this data with your teaching teams?</a:t>
            </a: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grpSp>
        <p:nvGrpSpPr>
          <p:cNvPr id="442" name="Group 441"/>
          <p:cNvGrpSpPr/>
          <p:nvPr/>
        </p:nvGrpSpPr>
        <p:grpSpPr>
          <a:xfrm>
            <a:off x="3748751" y="1688433"/>
            <a:ext cx="5148741" cy="2582709"/>
            <a:chOff x="114301" y="1943078"/>
            <a:chExt cx="5148741" cy="2582709"/>
          </a:xfrm>
        </p:grpSpPr>
        <p:sp>
          <p:nvSpPr>
            <p:cNvPr id="443" name="Rectangle 442"/>
            <p:cNvSpPr/>
            <p:nvPr/>
          </p:nvSpPr>
          <p:spPr>
            <a:xfrm>
              <a:off x="114301" y="3971894"/>
              <a:ext cx="5094307"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4" name="Rectangle 443"/>
            <p:cNvSpPr/>
            <p:nvPr/>
          </p:nvSpPr>
          <p:spPr>
            <a:xfrm>
              <a:off x="119063" y="2981255"/>
              <a:ext cx="5083757"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5" name="Rectangle 444"/>
            <p:cNvSpPr/>
            <p:nvPr/>
          </p:nvSpPr>
          <p:spPr>
            <a:xfrm>
              <a:off x="126234" y="1947845"/>
              <a:ext cx="5088162" cy="47763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6" name="TextBox 445"/>
            <p:cNvSpPr txBox="1"/>
            <p:nvPr/>
          </p:nvSpPr>
          <p:spPr>
            <a:xfrm>
              <a:off x="1382441" y="1943078"/>
              <a:ext cx="805028" cy="461665"/>
            </a:xfrm>
            <a:prstGeom prst="rect">
              <a:avLst/>
            </a:prstGeom>
            <a:noFill/>
          </p:spPr>
          <p:txBody>
            <a:bodyPr wrap="none" rtlCol="0">
              <a:spAutoFit/>
            </a:bodyPr>
            <a:lstStyle/>
            <a:p>
              <a:pPr algn="ctr"/>
              <a:r>
                <a:rPr lang="en-US" sz="800" dirty="0" smtClean="0">
                  <a:solidFill>
                    <a:schemeClr val="bg1"/>
                  </a:solidFill>
                </a:rPr>
                <a:t>NUMBER OF</a:t>
              </a:r>
            </a:p>
            <a:p>
              <a:pPr algn="ctr"/>
              <a:r>
                <a:rPr lang="en-US" sz="800" dirty="0" smtClean="0">
                  <a:solidFill>
                    <a:schemeClr val="bg1"/>
                  </a:solidFill>
                </a:rPr>
                <a:t>STUDENTS</a:t>
              </a:r>
            </a:p>
            <a:p>
              <a:pPr algn="ctr"/>
              <a:r>
                <a:rPr lang="en-US" sz="800" dirty="0" smtClean="0">
                  <a:solidFill>
                    <a:schemeClr val="bg1"/>
                  </a:solidFill>
                </a:rPr>
                <a:t>(WEIGHTED)</a:t>
              </a:r>
              <a:endParaRPr lang="en-US" sz="800" dirty="0">
                <a:solidFill>
                  <a:schemeClr val="bg1"/>
                </a:solidFill>
              </a:endParaRPr>
            </a:p>
          </p:txBody>
        </p:sp>
        <p:sp>
          <p:nvSpPr>
            <p:cNvPr id="447" name="TextBox 446"/>
            <p:cNvSpPr txBox="1"/>
            <p:nvPr/>
          </p:nvSpPr>
          <p:spPr>
            <a:xfrm>
              <a:off x="2959306" y="1957366"/>
              <a:ext cx="1527983" cy="215444"/>
            </a:xfrm>
            <a:prstGeom prst="rect">
              <a:avLst/>
            </a:prstGeom>
            <a:noFill/>
          </p:spPr>
          <p:txBody>
            <a:bodyPr wrap="none" rtlCol="0">
              <a:spAutoFit/>
            </a:bodyPr>
            <a:lstStyle/>
            <a:p>
              <a:pPr algn="ctr"/>
              <a:r>
                <a:rPr lang="en-US" sz="800" dirty="0" smtClean="0">
                  <a:solidFill>
                    <a:schemeClr val="bg1"/>
                  </a:solidFill>
                </a:rPr>
                <a:t>VALUE-ADDED ESTIMATES</a:t>
              </a:r>
              <a:endParaRPr lang="en-US" sz="800" dirty="0">
                <a:solidFill>
                  <a:schemeClr val="bg1"/>
                </a:solidFill>
              </a:endParaRPr>
            </a:p>
          </p:txBody>
        </p:sp>
        <p:sp>
          <p:nvSpPr>
            <p:cNvPr id="448" name="TextBox 447"/>
            <p:cNvSpPr txBox="1"/>
            <p:nvPr/>
          </p:nvSpPr>
          <p:spPr>
            <a:xfrm>
              <a:off x="2090677" y="2135959"/>
              <a:ext cx="269626" cy="276999"/>
            </a:xfrm>
            <a:prstGeom prst="rect">
              <a:avLst/>
            </a:prstGeom>
            <a:noFill/>
          </p:spPr>
          <p:txBody>
            <a:bodyPr wrap="none" rtlCol="0">
              <a:spAutoFit/>
            </a:bodyPr>
            <a:lstStyle/>
            <a:p>
              <a:pPr algn="ctr"/>
              <a:r>
                <a:rPr lang="en-US" sz="1200" dirty="0" smtClean="0">
                  <a:solidFill>
                    <a:schemeClr val="bg1"/>
                  </a:solidFill>
                </a:rPr>
                <a:t>1</a:t>
              </a:r>
              <a:endParaRPr lang="en-US" sz="1200" dirty="0">
                <a:solidFill>
                  <a:schemeClr val="bg1"/>
                </a:solidFill>
              </a:endParaRPr>
            </a:p>
          </p:txBody>
        </p:sp>
        <p:sp>
          <p:nvSpPr>
            <p:cNvPr id="449" name="TextBox 448"/>
            <p:cNvSpPr txBox="1"/>
            <p:nvPr/>
          </p:nvSpPr>
          <p:spPr>
            <a:xfrm>
              <a:off x="2836008" y="2135959"/>
              <a:ext cx="269626" cy="276999"/>
            </a:xfrm>
            <a:prstGeom prst="rect">
              <a:avLst/>
            </a:prstGeom>
            <a:noFill/>
          </p:spPr>
          <p:txBody>
            <a:bodyPr wrap="none" rtlCol="0">
              <a:spAutoFit/>
            </a:bodyPr>
            <a:lstStyle/>
            <a:p>
              <a:pPr algn="ctr"/>
              <a:r>
                <a:rPr lang="en-US" sz="1200" dirty="0" smtClean="0">
                  <a:solidFill>
                    <a:schemeClr val="bg1"/>
                  </a:solidFill>
                </a:rPr>
                <a:t>2</a:t>
              </a:r>
              <a:endParaRPr lang="en-US" sz="1200" dirty="0">
                <a:solidFill>
                  <a:schemeClr val="bg1"/>
                </a:solidFill>
              </a:endParaRPr>
            </a:p>
          </p:txBody>
        </p:sp>
        <p:sp>
          <p:nvSpPr>
            <p:cNvPr id="450" name="TextBox 449"/>
            <p:cNvSpPr txBox="1"/>
            <p:nvPr/>
          </p:nvSpPr>
          <p:spPr>
            <a:xfrm>
              <a:off x="3555142" y="2145484"/>
              <a:ext cx="269626" cy="276999"/>
            </a:xfrm>
            <a:prstGeom prst="rect">
              <a:avLst/>
            </a:prstGeom>
            <a:noFill/>
          </p:spPr>
          <p:txBody>
            <a:bodyPr wrap="none" rtlCol="0">
              <a:spAutoFit/>
            </a:bodyPr>
            <a:lstStyle/>
            <a:p>
              <a:pPr algn="ctr"/>
              <a:r>
                <a:rPr lang="en-US" sz="1200" dirty="0" smtClean="0">
                  <a:solidFill>
                    <a:schemeClr val="bg1"/>
                  </a:solidFill>
                </a:rPr>
                <a:t>3</a:t>
              </a:r>
              <a:endParaRPr lang="en-US" sz="1200" dirty="0">
                <a:solidFill>
                  <a:schemeClr val="bg1"/>
                </a:solidFill>
              </a:endParaRPr>
            </a:p>
          </p:txBody>
        </p:sp>
        <p:sp>
          <p:nvSpPr>
            <p:cNvPr id="451" name="TextBox 450"/>
            <p:cNvSpPr txBox="1"/>
            <p:nvPr/>
          </p:nvSpPr>
          <p:spPr>
            <a:xfrm>
              <a:off x="4283804" y="2133578"/>
              <a:ext cx="269626" cy="276999"/>
            </a:xfrm>
            <a:prstGeom prst="rect">
              <a:avLst/>
            </a:prstGeom>
            <a:noFill/>
          </p:spPr>
          <p:txBody>
            <a:bodyPr wrap="none" rtlCol="0">
              <a:spAutoFit/>
            </a:bodyPr>
            <a:lstStyle/>
            <a:p>
              <a:pPr algn="ctr"/>
              <a:r>
                <a:rPr lang="en-US" sz="1200" dirty="0" smtClean="0">
                  <a:solidFill>
                    <a:schemeClr val="bg1"/>
                  </a:solidFill>
                </a:rPr>
                <a:t>4</a:t>
              </a:r>
              <a:endParaRPr lang="en-US" sz="1200" dirty="0">
                <a:solidFill>
                  <a:schemeClr val="bg1"/>
                </a:solidFill>
              </a:endParaRPr>
            </a:p>
          </p:txBody>
        </p:sp>
        <p:sp>
          <p:nvSpPr>
            <p:cNvPr id="452" name="TextBox 451"/>
            <p:cNvSpPr txBox="1"/>
            <p:nvPr/>
          </p:nvSpPr>
          <p:spPr>
            <a:xfrm>
              <a:off x="4993416" y="2131196"/>
              <a:ext cx="269626" cy="276999"/>
            </a:xfrm>
            <a:prstGeom prst="rect">
              <a:avLst/>
            </a:prstGeom>
            <a:noFill/>
          </p:spPr>
          <p:txBody>
            <a:bodyPr wrap="none" rtlCol="0">
              <a:spAutoFit/>
            </a:bodyPr>
            <a:lstStyle/>
            <a:p>
              <a:pPr algn="ctr"/>
              <a:r>
                <a:rPr lang="en-US" sz="1200" dirty="0" smtClean="0">
                  <a:solidFill>
                    <a:schemeClr val="bg1"/>
                  </a:solidFill>
                </a:rPr>
                <a:t>5</a:t>
              </a:r>
              <a:endParaRPr lang="en-US" sz="1200" dirty="0">
                <a:solidFill>
                  <a:schemeClr val="bg1"/>
                </a:solidFill>
              </a:endParaRPr>
            </a:p>
          </p:txBody>
        </p:sp>
        <p:sp>
          <p:nvSpPr>
            <p:cNvPr id="453" name="TextBox 452"/>
            <p:cNvSpPr txBox="1"/>
            <p:nvPr/>
          </p:nvSpPr>
          <p:spPr>
            <a:xfrm>
              <a:off x="126997" y="2518233"/>
              <a:ext cx="760914" cy="338554"/>
            </a:xfrm>
            <a:prstGeom prst="rect">
              <a:avLst/>
            </a:prstGeom>
            <a:solidFill>
              <a:srgbClr val="BD723B"/>
            </a:solidFill>
          </p:spPr>
          <p:txBody>
            <a:bodyPr wrap="none" rtlCol="0">
              <a:spAutoFit/>
            </a:bodyPr>
            <a:lstStyle/>
            <a:p>
              <a:r>
                <a:rPr lang="en-US" sz="1600" b="1" dirty="0" smtClean="0">
                  <a:solidFill>
                    <a:schemeClr val="bg1"/>
                  </a:solidFill>
                  <a:latin typeface="Arial" pitchFamily="34" charset="0"/>
                  <a:cs typeface="Arial" pitchFamily="34" charset="0"/>
                </a:rPr>
                <a:t>MATH</a:t>
              </a:r>
              <a:endParaRPr lang="en-US" sz="1600" b="1" dirty="0">
                <a:solidFill>
                  <a:schemeClr val="bg1"/>
                </a:solidFill>
                <a:latin typeface="Arial" pitchFamily="34" charset="0"/>
                <a:cs typeface="Arial" pitchFamily="34" charset="0"/>
              </a:endParaRPr>
            </a:p>
          </p:txBody>
        </p:sp>
        <p:sp>
          <p:nvSpPr>
            <p:cNvPr id="454" name="TextBox 453"/>
            <p:cNvSpPr txBox="1"/>
            <p:nvPr/>
          </p:nvSpPr>
          <p:spPr>
            <a:xfrm>
              <a:off x="890432" y="2519347"/>
              <a:ext cx="2596352" cy="338554"/>
            </a:xfrm>
            <a:prstGeom prst="rect">
              <a:avLst/>
            </a:prstGeom>
            <a:noFill/>
          </p:spPr>
          <p:txBody>
            <a:bodyPr wrap="none" rtlCol="0">
              <a:spAutoFit/>
            </a:bodyPr>
            <a:lstStyle/>
            <a:p>
              <a:r>
                <a:rPr lang="en-US" sz="1600" b="1" dirty="0" smtClean="0"/>
                <a:t>Grade-Level</a:t>
              </a:r>
              <a:r>
                <a:rPr lang="en-US" sz="1600" dirty="0" smtClean="0"/>
                <a:t> Value-Added</a:t>
              </a:r>
              <a:endParaRPr lang="en-US" sz="1600" dirty="0"/>
            </a:p>
          </p:txBody>
        </p:sp>
        <p:sp>
          <p:nvSpPr>
            <p:cNvPr id="455" name="Rectangle 454"/>
            <p:cNvSpPr/>
            <p:nvPr/>
          </p:nvSpPr>
          <p:spPr>
            <a:xfrm>
              <a:off x="222234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6" name="Rectangle 455"/>
            <p:cNvSpPr/>
            <p:nvPr/>
          </p:nvSpPr>
          <p:spPr>
            <a:xfrm>
              <a:off x="294922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7" name="Rectangle 456"/>
            <p:cNvSpPr/>
            <p:nvPr/>
          </p:nvSpPr>
          <p:spPr>
            <a:xfrm>
              <a:off x="367609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8" name="Rectangle 457"/>
            <p:cNvSpPr/>
            <p:nvPr/>
          </p:nvSpPr>
          <p:spPr>
            <a:xfrm>
              <a:off x="4402973"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9" name="Rectangle 458"/>
            <p:cNvSpPr/>
            <p:nvPr/>
          </p:nvSpPr>
          <p:spPr>
            <a:xfrm>
              <a:off x="5129850"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 name="Rectangle 459"/>
            <p:cNvSpPr/>
            <p:nvPr/>
          </p:nvSpPr>
          <p:spPr>
            <a:xfrm>
              <a:off x="222473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1" name="Rectangle 460"/>
            <p:cNvSpPr/>
            <p:nvPr/>
          </p:nvSpPr>
          <p:spPr>
            <a:xfrm>
              <a:off x="295160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2" name="Rectangle 461"/>
            <p:cNvSpPr/>
            <p:nvPr/>
          </p:nvSpPr>
          <p:spPr>
            <a:xfrm>
              <a:off x="367848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3" name="Rectangle 462"/>
            <p:cNvSpPr/>
            <p:nvPr/>
          </p:nvSpPr>
          <p:spPr>
            <a:xfrm>
              <a:off x="4405359"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4" name="Rectangle 463"/>
            <p:cNvSpPr/>
            <p:nvPr/>
          </p:nvSpPr>
          <p:spPr>
            <a:xfrm>
              <a:off x="5132236"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5" name="Rectangle 464"/>
            <p:cNvSpPr/>
            <p:nvPr/>
          </p:nvSpPr>
          <p:spPr>
            <a:xfrm>
              <a:off x="222235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6" name="Rectangle 465"/>
            <p:cNvSpPr/>
            <p:nvPr/>
          </p:nvSpPr>
          <p:spPr>
            <a:xfrm>
              <a:off x="294922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7" name="Rectangle 466"/>
            <p:cNvSpPr/>
            <p:nvPr/>
          </p:nvSpPr>
          <p:spPr>
            <a:xfrm>
              <a:off x="367610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8" name="Rectangle 467"/>
            <p:cNvSpPr/>
            <p:nvPr/>
          </p:nvSpPr>
          <p:spPr>
            <a:xfrm>
              <a:off x="4402978"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9" name="Rectangle 468"/>
            <p:cNvSpPr/>
            <p:nvPr/>
          </p:nvSpPr>
          <p:spPr>
            <a:xfrm>
              <a:off x="5129855"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0" name="Straight Connector 469"/>
            <p:cNvCxnSpPr/>
            <p:nvPr/>
          </p:nvCxnSpPr>
          <p:spPr>
            <a:xfrm>
              <a:off x="14287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71" name="Straight Connector 470"/>
            <p:cNvCxnSpPr/>
            <p:nvPr/>
          </p:nvCxnSpPr>
          <p:spPr>
            <a:xfrm>
              <a:off x="2120900" y="2987657"/>
              <a:ext cx="0" cy="1463675"/>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72" name="Rectangle 471"/>
            <p:cNvSpPr/>
            <p:nvPr/>
          </p:nvSpPr>
          <p:spPr>
            <a:xfrm>
              <a:off x="221996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3" name="Rectangle 472"/>
            <p:cNvSpPr/>
            <p:nvPr/>
          </p:nvSpPr>
          <p:spPr>
            <a:xfrm>
              <a:off x="294684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4" name="Rectangle 473"/>
            <p:cNvSpPr/>
            <p:nvPr/>
          </p:nvSpPr>
          <p:spPr>
            <a:xfrm>
              <a:off x="367372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5" name="Rectangle 474"/>
            <p:cNvSpPr/>
            <p:nvPr/>
          </p:nvSpPr>
          <p:spPr>
            <a:xfrm>
              <a:off x="4400597"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6" name="Rectangle 475"/>
            <p:cNvSpPr/>
            <p:nvPr/>
          </p:nvSpPr>
          <p:spPr>
            <a:xfrm>
              <a:off x="5127474"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7" name="TextBox 476"/>
          <p:cNvSpPr txBox="1"/>
          <p:nvPr/>
        </p:nvSpPr>
        <p:spPr>
          <a:xfrm>
            <a:off x="5148930" y="2783812"/>
            <a:ext cx="532518" cy="307777"/>
          </a:xfrm>
          <a:prstGeom prst="rect">
            <a:avLst/>
          </a:prstGeom>
          <a:noFill/>
        </p:spPr>
        <p:txBody>
          <a:bodyPr wrap="none" rtlCol="0">
            <a:spAutoFit/>
          </a:bodyPr>
          <a:lstStyle/>
          <a:p>
            <a:pPr algn="ctr"/>
            <a:r>
              <a:rPr lang="en-US" sz="1400" dirty="0" smtClean="0"/>
              <a:t>58.7</a:t>
            </a:r>
            <a:endParaRPr lang="en-US" sz="1400" dirty="0"/>
          </a:p>
        </p:txBody>
      </p:sp>
      <p:sp>
        <p:nvSpPr>
          <p:cNvPr id="478" name="TextBox 477"/>
          <p:cNvSpPr txBox="1"/>
          <p:nvPr/>
        </p:nvSpPr>
        <p:spPr>
          <a:xfrm>
            <a:off x="5152105" y="3272762"/>
            <a:ext cx="532518" cy="307777"/>
          </a:xfrm>
          <a:prstGeom prst="rect">
            <a:avLst/>
          </a:prstGeom>
          <a:noFill/>
        </p:spPr>
        <p:txBody>
          <a:bodyPr wrap="none" rtlCol="0">
            <a:spAutoFit/>
          </a:bodyPr>
          <a:lstStyle/>
          <a:p>
            <a:pPr algn="ctr"/>
            <a:r>
              <a:rPr lang="en-US" sz="1400" dirty="0" smtClean="0"/>
              <a:t>68.3</a:t>
            </a:r>
            <a:endParaRPr lang="en-US" sz="1400" dirty="0"/>
          </a:p>
        </p:txBody>
      </p:sp>
      <p:sp>
        <p:nvSpPr>
          <p:cNvPr id="479" name="TextBox 478"/>
          <p:cNvSpPr txBox="1"/>
          <p:nvPr/>
        </p:nvSpPr>
        <p:spPr>
          <a:xfrm>
            <a:off x="5144168" y="3774451"/>
            <a:ext cx="532518" cy="307777"/>
          </a:xfrm>
          <a:prstGeom prst="rect">
            <a:avLst/>
          </a:prstGeom>
          <a:noFill/>
        </p:spPr>
        <p:txBody>
          <a:bodyPr wrap="none" rtlCol="0">
            <a:spAutoFit/>
          </a:bodyPr>
          <a:lstStyle/>
          <a:p>
            <a:pPr algn="ctr"/>
            <a:r>
              <a:rPr lang="en-US" sz="1400" dirty="0" smtClean="0"/>
              <a:t>55.9</a:t>
            </a:r>
            <a:endParaRPr lang="en-US" sz="1400" dirty="0"/>
          </a:p>
        </p:txBody>
      </p:sp>
      <p:grpSp>
        <p:nvGrpSpPr>
          <p:cNvPr id="480" name="Group 178"/>
          <p:cNvGrpSpPr/>
          <p:nvPr/>
        </p:nvGrpSpPr>
        <p:grpSpPr>
          <a:xfrm>
            <a:off x="7726101" y="3241826"/>
            <a:ext cx="879676" cy="463821"/>
            <a:chOff x="3524525" y="3496471"/>
            <a:chExt cx="879676" cy="463821"/>
          </a:xfrm>
        </p:grpSpPr>
        <p:sp>
          <p:nvSpPr>
            <p:cNvPr id="481" name="Teardrop 480"/>
            <p:cNvSpPr/>
            <p:nvPr/>
          </p:nvSpPr>
          <p:spPr>
            <a:xfrm rot="8100000">
              <a:off x="3781098" y="3496471"/>
              <a:ext cx="362282" cy="370418"/>
            </a:xfrm>
            <a:prstGeom prst="teardrop">
              <a:avLst/>
            </a:prstGeom>
            <a:solidFill>
              <a:srgbClr val="708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82" name="Straight Connector 481"/>
            <p:cNvCxnSpPr/>
            <p:nvPr/>
          </p:nvCxnSpPr>
          <p:spPr>
            <a:xfrm>
              <a:off x="3524525" y="3960292"/>
              <a:ext cx="87967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83" name="TextBox 482"/>
            <p:cNvSpPr txBox="1"/>
            <p:nvPr/>
          </p:nvSpPr>
          <p:spPr>
            <a:xfrm>
              <a:off x="3727587" y="3505182"/>
              <a:ext cx="470000" cy="338554"/>
            </a:xfrm>
            <a:prstGeom prst="rect">
              <a:avLst/>
            </a:prstGeom>
            <a:noFill/>
          </p:spPr>
          <p:txBody>
            <a:bodyPr wrap="none" rtlCol="0">
              <a:spAutoFit/>
            </a:bodyPr>
            <a:lstStyle/>
            <a:p>
              <a:r>
                <a:rPr lang="en-US" sz="1600" b="1" dirty="0" smtClean="0"/>
                <a:t>4.1</a:t>
              </a:r>
              <a:endParaRPr lang="en-US" sz="1600" b="1" dirty="0"/>
            </a:p>
          </p:txBody>
        </p:sp>
      </p:grpSp>
      <p:grpSp>
        <p:nvGrpSpPr>
          <p:cNvPr id="484" name="Group 175"/>
          <p:cNvGrpSpPr/>
          <p:nvPr/>
        </p:nvGrpSpPr>
        <p:grpSpPr>
          <a:xfrm>
            <a:off x="5860935" y="2749701"/>
            <a:ext cx="644037" cy="462684"/>
            <a:chOff x="2822546" y="3004346"/>
            <a:chExt cx="644037" cy="462684"/>
          </a:xfrm>
        </p:grpSpPr>
        <p:cxnSp>
          <p:nvCxnSpPr>
            <p:cNvPr id="485" name="Straight Connector 484"/>
            <p:cNvCxnSpPr/>
            <p:nvPr/>
          </p:nvCxnSpPr>
          <p:spPr>
            <a:xfrm>
              <a:off x="2841540" y="3467030"/>
              <a:ext cx="62504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86" name="Teardrop 485"/>
            <p:cNvSpPr/>
            <p:nvPr/>
          </p:nvSpPr>
          <p:spPr>
            <a:xfrm rot="8100000">
              <a:off x="2876057" y="3004346"/>
              <a:ext cx="362282" cy="370418"/>
            </a:xfrm>
            <a:prstGeom prst="teardrop">
              <a:avLst/>
            </a:prstGeom>
            <a:solidFill>
              <a:srgbClr val="9F5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7" name="TextBox 486"/>
            <p:cNvSpPr txBox="1"/>
            <p:nvPr/>
          </p:nvSpPr>
          <p:spPr>
            <a:xfrm>
              <a:off x="2822546" y="3013057"/>
              <a:ext cx="470000" cy="338554"/>
            </a:xfrm>
            <a:prstGeom prst="rect">
              <a:avLst/>
            </a:prstGeom>
            <a:noFill/>
          </p:spPr>
          <p:txBody>
            <a:bodyPr wrap="none" rtlCol="0">
              <a:spAutoFit/>
            </a:bodyPr>
            <a:lstStyle/>
            <a:p>
              <a:r>
                <a:rPr lang="en-US" sz="1600" b="1" dirty="0" smtClean="0"/>
                <a:t>1.3</a:t>
              </a:r>
              <a:endParaRPr lang="en-US" sz="1600" b="1" dirty="0"/>
            </a:p>
          </p:txBody>
        </p:sp>
      </p:grpSp>
      <p:grpSp>
        <p:nvGrpSpPr>
          <p:cNvPr id="488" name="Group 179"/>
          <p:cNvGrpSpPr/>
          <p:nvPr/>
        </p:nvGrpSpPr>
        <p:grpSpPr>
          <a:xfrm>
            <a:off x="6713316" y="3740340"/>
            <a:ext cx="856527" cy="460646"/>
            <a:chOff x="2922617" y="3994985"/>
            <a:chExt cx="856527" cy="460646"/>
          </a:xfrm>
        </p:grpSpPr>
        <p:cxnSp>
          <p:nvCxnSpPr>
            <p:cNvPr id="489" name="Straight Connector 488"/>
            <p:cNvCxnSpPr/>
            <p:nvPr/>
          </p:nvCxnSpPr>
          <p:spPr>
            <a:xfrm>
              <a:off x="2922617" y="4455631"/>
              <a:ext cx="856527"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90" name="Teardrop 489"/>
            <p:cNvSpPr/>
            <p:nvPr/>
          </p:nvSpPr>
          <p:spPr>
            <a:xfrm rot="8100000">
              <a:off x="3161838" y="3994985"/>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1" name="TextBox 490"/>
            <p:cNvSpPr txBox="1"/>
            <p:nvPr/>
          </p:nvSpPr>
          <p:spPr>
            <a:xfrm>
              <a:off x="3108327" y="4003696"/>
              <a:ext cx="470000" cy="338554"/>
            </a:xfrm>
            <a:prstGeom prst="rect">
              <a:avLst/>
            </a:prstGeom>
            <a:noFill/>
          </p:spPr>
          <p:txBody>
            <a:bodyPr wrap="none" rtlCol="0">
              <a:spAutoFit/>
            </a:bodyPr>
            <a:lstStyle/>
            <a:p>
              <a:r>
                <a:rPr lang="en-US" sz="1600" b="1" dirty="0" smtClean="0"/>
                <a:t>2.8</a:t>
              </a:r>
              <a:endParaRPr lang="en-US" sz="1600" b="1" dirty="0"/>
            </a:p>
          </p:txBody>
        </p:sp>
      </p:grpSp>
      <p:sp>
        <p:nvSpPr>
          <p:cNvPr id="492" name="TextBox 491"/>
          <p:cNvSpPr txBox="1"/>
          <p:nvPr/>
        </p:nvSpPr>
        <p:spPr>
          <a:xfrm>
            <a:off x="3796374" y="2793339"/>
            <a:ext cx="926857" cy="338554"/>
          </a:xfrm>
          <a:prstGeom prst="rect">
            <a:avLst/>
          </a:prstGeom>
          <a:noFill/>
        </p:spPr>
        <p:txBody>
          <a:bodyPr wrap="none" rtlCol="0">
            <a:spAutoFit/>
          </a:bodyPr>
          <a:lstStyle/>
          <a:p>
            <a:r>
              <a:rPr lang="en-US" sz="1600" dirty="0" smtClean="0"/>
              <a:t>Grade 3</a:t>
            </a:r>
            <a:endParaRPr lang="en-US" sz="1600" dirty="0"/>
          </a:p>
        </p:txBody>
      </p:sp>
      <p:sp>
        <p:nvSpPr>
          <p:cNvPr id="493" name="TextBox 492"/>
          <p:cNvSpPr txBox="1"/>
          <p:nvPr/>
        </p:nvSpPr>
        <p:spPr>
          <a:xfrm>
            <a:off x="3796374" y="3293402"/>
            <a:ext cx="926857" cy="338554"/>
          </a:xfrm>
          <a:prstGeom prst="rect">
            <a:avLst/>
          </a:prstGeom>
          <a:noFill/>
        </p:spPr>
        <p:txBody>
          <a:bodyPr wrap="none" rtlCol="0">
            <a:spAutoFit/>
          </a:bodyPr>
          <a:lstStyle/>
          <a:p>
            <a:r>
              <a:rPr lang="en-US" sz="1600" dirty="0" smtClean="0"/>
              <a:t>Grade 4</a:t>
            </a:r>
            <a:endParaRPr lang="en-US" sz="1600" dirty="0"/>
          </a:p>
        </p:txBody>
      </p:sp>
      <p:sp>
        <p:nvSpPr>
          <p:cNvPr id="494" name="TextBox 493"/>
          <p:cNvSpPr txBox="1"/>
          <p:nvPr/>
        </p:nvSpPr>
        <p:spPr>
          <a:xfrm>
            <a:off x="3796374" y="3793464"/>
            <a:ext cx="926857" cy="338554"/>
          </a:xfrm>
          <a:prstGeom prst="rect">
            <a:avLst/>
          </a:prstGeom>
          <a:noFill/>
        </p:spPr>
        <p:txBody>
          <a:bodyPr wrap="none" rtlCol="0">
            <a:spAutoFit/>
          </a:bodyPr>
          <a:lstStyle/>
          <a:p>
            <a:r>
              <a:rPr lang="en-US" sz="1600" dirty="0" smtClean="0"/>
              <a:t>Grade 5</a:t>
            </a:r>
            <a:endParaRPr lang="en-US" sz="1600"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Decision Making Examples</a:t>
            </a:r>
            <a:endParaRPr lang="en-US" dirty="0"/>
          </a:p>
        </p:txBody>
      </p:sp>
      <p:sp>
        <p:nvSpPr>
          <p:cNvPr id="5" name="Content Placeholder 4"/>
          <p:cNvSpPr>
            <a:spLocks noGrp="1"/>
          </p:cNvSpPr>
          <p:nvPr>
            <p:ph sz="quarter" idx="1"/>
          </p:nvPr>
        </p:nvSpPr>
        <p:spPr>
          <a:xfrm>
            <a:off x="612648" y="2454132"/>
            <a:ext cx="8153400" cy="3641867"/>
          </a:xfrm>
        </p:spPr>
        <p:txBody>
          <a:bodyPr/>
          <a:lstStyle/>
          <a:p>
            <a:r>
              <a:rPr lang="en-US" dirty="0" smtClean="0"/>
              <a:t>The following examples explore decisions a school might make based on Value-Added data.</a:t>
            </a:r>
          </a:p>
          <a:p>
            <a:r>
              <a:rPr lang="en-US" dirty="0" smtClean="0"/>
              <a:t>In all cases, remember that making the most informed decisions involve using multiple data sources. </a:t>
            </a:r>
          </a:p>
          <a:p>
            <a:endParaRPr lang="en-US" dirty="0"/>
          </a:p>
        </p:txBody>
      </p:sp>
      <p:sp>
        <p:nvSpPr>
          <p:cNvPr id="6" name="Teardrop 5"/>
          <p:cNvSpPr/>
          <p:nvPr/>
        </p:nvSpPr>
        <p:spPr>
          <a:xfrm rot="8100000">
            <a:off x="6423204" y="1616995"/>
            <a:ext cx="533400" cy="533400"/>
          </a:xfrm>
          <a:prstGeom prst="teardrop">
            <a:avLst/>
          </a:prstGeom>
          <a:solidFill>
            <a:srgbClr val="74A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ardrop 6"/>
          <p:cNvSpPr/>
          <p:nvPr/>
        </p:nvSpPr>
        <p:spPr>
          <a:xfrm rot="8100000">
            <a:off x="5388006" y="1616995"/>
            <a:ext cx="533400" cy="533400"/>
          </a:xfrm>
          <a:prstGeom prst="teardrop">
            <a:avLst/>
          </a:prstGeom>
          <a:solidFill>
            <a:srgbClr val="7A8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ardrop 7"/>
          <p:cNvSpPr/>
          <p:nvPr/>
        </p:nvSpPr>
        <p:spPr>
          <a:xfrm rot="8100000">
            <a:off x="3317608" y="1616995"/>
            <a:ext cx="533400" cy="533400"/>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ardrop 8"/>
          <p:cNvSpPr/>
          <p:nvPr/>
        </p:nvSpPr>
        <p:spPr>
          <a:xfrm rot="8100000">
            <a:off x="4352807" y="1616995"/>
            <a:ext cx="533400" cy="533400"/>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ardrop 9"/>
          <p:cNvSpPr/>
          <p:nvPr/>
        </p:nvSpPr>
        <p:spPr>
          <a:xfrm rot="8100000">
            <a:off x="2282409" y="1616995"/>
            <a:ext cx="533400" cy="533400"/>
          </a:xfrm>
          <a:prstGeom prst="teardrop">
            <a:avLst/>
          </a:prstGeom>
          <a:solidFill>
            <a:srgbClr val="9F5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Examples</a:t>
            </a:r>
            <a:endParaRPr lang="en-US" dirty="0"/>
          </a:p>
        </p:txBody>
      </p:sp>
      <p:sp>
        <p:nvSpPr>
          <p:cNvPr id="3" name="Content Placeholder 2"/>
          <p:cNvSpPr>
            <a:spLocks noGrp="1"/>
          </p:cNvSpPr>
          <p:nvPr>
            <p:ph sz="quarter" idx="1"/>
          </p:nvPr>
        </p:nvSpPr>
        <p:spPr/>
        <p:txBody>
          <a:bodyPr>
            <a:noAutofit/>
          </a:bodyPr>
          <a:lstStyle/>
          <a:p>
            <a:pPr marL="342900" indent="-342900">
              <a:buAutoNum type="arabicPeriod"/>
            </a:pPr>
            <a:r>
              <a:rPr lang="en-US" sz="2200" dirty="0" smtClean="0"/>
              <a:t>Which grade-level teams should get additional help from a literacy coach?</a:t>
            </a:r>
          </a:p>
          <a:p>
            <a:pPr marL="342900" indent="-342900">
              <a:buAutoNum type="arabicPeriod"/>
            </a:pPr>
            <a:r>
              <a:rPr lang="en-US" sz="2200" dirty="0" smtClean="0"/>
              <a:t>How might we pair up teaching teams in mentor relationships?</a:t>
            </a:r>
          </a:p>
          <a:p>
            <a:pPr marL="342900" indent="-342900">
              <a:buAutoNum type="arabicPeriod"/>
            </a:pPr>
            <a:r>
              <a:rPr lang="en-US" sz="2200" dirty="0" smtClean="0"/>
              <a:t>When should I look outside my school for help at improving student learning?</a:t>
            </a:r>
          </a:p>
          <a:p>
            <a:pPr marL="342900" indent="-342900">
              <a:buAutoNum type="arabicPeriod"/>
            </a:pPr>
            <a:r>
              <a:rPr lang="en-US" sz="2200" dirty="0" smtClean="0"/>
              <a:t>How can I prioritize resources if my results unclear?</a:t>
            </a:r>
          </a:p>
          <a:p>
            <a:pPr marL="342900" indent="-342900">
              <a:buAutoNum type="arabicPeriod"/>
            </a:pPr>
            <a:r>
              <a:rPr lang="en-US" sz="2200" dirty="0" smtClean="0"/>
              <a:t>How do I interpret gray results, and what can I learn from them?</a:t>
            </a:r>
          </a:p>
          <a:p>
            <a:pPr marL="342900" indent="-342900">
              <a:buAutoNum type="arabicPeriod"/>
            </a:pPr>
            <a:r>
              <a:rPr lang="en-US" sz="2200" dirty="0" smtClean="0"/>
              <a:t>Should I recommend professional development or a change in curriculum to particular teams?</a:t>
            </a:r>
          </a:p>
          <a:p>
            <a:pPr marL="342900" indent="-342900">
              <a:buAutoNum type="arabicPeriod"/>
            </a:pPr>
            <a:r>
              <a:rPr lang="en-US" sz="2200" dirty="0" smtClean="0"/>
              <a:t>Is Value-Added telling me a particular team is ineffective at teaching?</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Which grade-level teams should get additional help from a literacy coach? </a:t>
            </a:r>
            <a:endParaRPr lang="en-US" dirty="0"/>
          </a:p>
        </p:txBody>
      </p:sp>
      <p:grpSp>
        <p:nvGrpSpPr>
          <p:cNvPr id="3" name="Group 3"/>
          <p:cNvGrpSpPr/>
          <p:nvPr/>
        </p:nvGrpSpPr>
        <p:grpSpPr>
          <a:xfrm>
            <a:off x="3866290" y="1677607"/>
            <a:ext cx="5148741" cy="2582709"/>
            <a:chOff x="114301" y="1943078"/>
            <a:chExt cx="5148741" cy="2582709"/>
          </a:xfrm>
        </p:grpSpPr>
        <p:sp>
          <p:nvSpPr>
            <p:cNvPr id="5" name="Rectangle 4"/>
            <p:cNvSpPr/>
            <p:nvPr/>
          </p:nvSpPr>
          <p:spPr>
            <a:xfrm>
              <a:off x="114301" y="3971894"/>
              <a:ext cx="5094307"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 name="Rectangle 5"/>
            <p:cNvSpPr/>
            <p:nvPr/>
          </p:nvSpPr>
          <p:spPr>
            <a:xfrm>
              <a:off x="119063" y="2981255"/>
              <a:ext cx="5083757"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7" name="Rectangle 6"/>
            <p:cNvSpPr/>
            <p:nvPr/>
          </p:nvSpPr>
          <p:spPr>
            <a:xfrm>
              <a:off x="126234" y="1947845"/>
              <a:ext cx="5088162" cy="47763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 name="TextBox 7"/>
            <p:cNvSpPr txBox="1"/>
            <p:nvPr/>
          </p:nvSpPr>
          <p:spPr>
            <a:xfrm>
              <a:off x="1382441" y="1943078"/>
              <a:ext cx="805028" cy="461665"/>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NUMBER OF</a:t>
              </a:r>
            </a:p>
            <a:p>
              <a:pPr algn="ctr"/>
              <a:r>
                <a:rPr lang="en-US" sz="800" dirty="0" smtClean="0">
                  <a:solidFill>
                    <a:schemeClr val="bg1"/>
                  </a:solidFill>
                  <a:latin typeface="Arial" pitchFamily="34" charset="0"/>
                  <a:cs typeface="Arial" pitchFamily="34" charset="0"/>
                </a:rPr>
                <a:t>STUDENTS</a:t>
              </a:r>
            </a:p>
            <a:p>
              <a:pPr algn="ctr"/>
              <a:r>
                <a:rPr lang="en-US" sz="800" dirty="0" smtClean="0">
                  <a:solidFill>
                    <a:schemeClr val="bg1"/>
                  </a:solidFill>
                  <a:latin typeface="Arial" pitchFamily="34" charset="0"/>
                  <a:cs typeface="Arial" pitchFamily="34" charset="0"/>
                </a:rPr>
                <a:t>(WEIGHTED)</a:t>
              </a:r>
              <a:endParaRPr lang="en-US" sz="800" dirty="0">
                <a:solidFill>
                  <a:schemeClr val="bg1"/>
                </a:solidFill>
                <a:latin typeface="Arial" pitchFamily="34" charset="0"/>
                <a:cs typeface="Arial" pitchFamily="34" charset="0"/>
              </a:endParaRPr>
            </a:p>
          </p:txBody>
        </p:sp>
        <p:sp>
          <p:nvSpPr>
            <p:cNvPr id="9" name="TextBox 8"/>
            <p:cNvSpPr txBox="1"/>
            <p:nvPr/>
          </p:nvSpPr>
          <p:spPr>
            <a:xfrm>
              <a:off x="2959306" y="1957366"/>
              <a:ext cx="1527983" cy="215444"/>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VALUE-ADDED ESTIMATES</a:t>
              </a:r>
              <a:endParaRPr lang="en-US" sz="800" dirty="0">
                <a:solidFill>
                  <a:schemeClr val="bg1"/>
                </a:solidFill>
                <a:latin typeface="Arial" pitchFamily="34" charset="0"/>
                <a:cs typeface="Arial" pitchFamily="34" charset="0"/>
              </a:endParaRPr>
            </a:p>
          </p:txBody>
        </p:sp>
        <p:sp>
          <p:nvSpPr>
            <p:cNvPr id="10" name="TextBox 9"/>
            <p:cNvSpPr txBox="1"/>
            <p:nvPr/>
          </p:nvSpPr>
          <p:spPr>
            <a:xfrm>
              <a:off x="2090677"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1</a:t>
              </a:r>
              <a:endParaRPr lang="en-US" sz="1200" dirty="0">
                <a:solidFill>
                  <a:schemeClr val="bg1"/>
                </a:solidFill>
                <a:latin typeface="Arial" pitchFamily="34" charset="0"/>
                <a:cs typeface="Arial" pitchFamily="34" charset="0"/>
              </a:endParaRPr>
            </a:p>
          </p:txBody>
        </p:sp>
        <p:sp>
          <p:nvSpPr>
            <p:cNvPr id="11" name="TextBox 10"/>
            <p:cNvSpPr txBox="1"/>
            <p:nvPr/>
          </p:nvSpPr>
          <p:spPr>
            <a:xfrm>
              <a:off x="2836008"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2</a:t>
              </a:r>
              <a:endParaRPr lang="en-US" sz="1200" dirty="0">
                <a:solidFill>
                  <a:schemeClr val="bg1"/>
                </a:solidFill>
                <a:latin typeface="Arial" pitchFamily="34" charset="0"/>
                <a:cs typeface="Arial" pitchFamily="34" charset="0"/>
              </a:endParaRPr>
            </a:p>
          </p:txBody>
        </p:sp>
        <p:sp>
          <p:nvSpPr>
            <p:cNvPr id="12" name="TextBox 11"/>
            <p:cNvSpPr txBox="1"/>
            <p:nvPr/>
          </p:nvSpPr>
          <p:spPr>
            <a:xfrm>
              <a:off x="3555142" y="2145484"/>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3</a:t>
              </a:r>
              <a:endParaRPr lang="en-US" sz="1200" dirty="0">
                <a:solidFill>
                  <a:schemeClr val="bg1"/>
                </a:solidFill>
                <a:latin typeface="Arial" pitchFamily="34" charset="0"/>
                <a:cs typeface="Arial" pitchFamily="34" charset="0"/>
              </a:endParaRPr>
            </a:p>
          </p:txBody>
        </p:sp>
        <p:sp>
          <p:nvSpPr>
            <p:cNvPr id="13" name="TextBox 12"/>
            <p:cNvSpPr txBox="1"/>
            <p:nvPr/>
          </p:nvSpPr>
          <p:spPr>
            <a:xfrm>
              <a:off x="4283804" y="2133578"/>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4</a:t>
              </a:r>
              <a:endParaRPr lang="en-US" sz="1200" dirty="0">
                <a:solidFill>
                  <a:schemeClr val="bg1"/>
                </a:solidFill>
                <a:latin typeface="Arial" pitchFamily="34" charset="0"/>
                <a:cs typeface="Arial" pitchFamily="34" charset="0"/>
              </a:endParaRPr>
            </a:p>
          </p:txBody>
        </p:sp>
        <p:sp>
          <p:nvSpPr>
            <p:cNvPr id="14" name="TextBox 13"/>
            <p:cNvSpPr txBox="1"/>
            <p:nvPr/>
          </p:nvSpPr>
          <p:spPr>
            <a:xfrm>
              <a:off x="4993416" y="2131196"/>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5</a:t>
              </a:r>
              <a:endParaRPr lang="en-US" sz="1200" dirty="0">
                <a:solidFill>
                  <a:schemeClr val="bg1"/>
                </a:solidFill>
                <a:latin typeface="Arial" pitchFamily="34" charset="0"/>
                <a:cs typeface="Arial" pitchFamily="34" charset="0"/>
              </a:endParaRPr>
            </a:p>
          </p:txBody>
        </p:sp>
        <p:sp>
          <p:nvSpPr>
            <p:cNvPr id="15" name="TextBox 14"/>
            <p:cNvSpPr txBox="1"/>
            <p:nvPr/>
          </p:nvSpPr>
          <p:spPr>
            <a:xfrm>
              <a:off x="126997" y="2518233"/>
              <a:ext cx="1128835" cy="338554"/>
            </a:xfrm>
            <a:prstGeom prst="rect">
              <a:avLst/>
            </a:prstGeom>
            <a:solidFill>
              <a:srgbClr val="2C5A8C"/>
            </a:solidFill>
          </p:spPr>
          <p:txBody>
            <a:bodyPr wrap="none" rtlCol="0">
              <a:spAutoFit/>
            </a:bodyPr>
            <a:lstStyle/>
            <a:p>
              <a:r>
                <a:rPr lang="en-US" sz="1600" b="1" dirty="0" smtClean="0">
                  <a:solidFill>
                    <a:schemeClr val="bg1"/>
                  </a:solidFill>
                  <a:latin typeface="Arial" pitchFamily="34" charset="0"/>
                  <a:cs typeface="Arial" pitchFamily="34" charset="0"/>
                </a:rPr>
                <a:t>READING</a:t>
              </a:r>
              <a:endParaRPr lang="en-US" sz="1600" b="1" dirty="0">
                <a:solidFill>
                  <a:schemeClr val="bg1"/>
                </a:solidFill>
                <a:latin typeface="Arial" pitchFamily="34" charset="0"/>
                <a:cs typeface="Arial" pitchFamily="34" charset="0"/>
              </a:endParaRPr>
            </a:p>
          </p:txBody>
        </p:sp>
        <p:sp>
          <p:nvSpPr>
            <p:cNvPr id="16" name="TextBox 15"/>
            <p:cNvSpPr txBox="1"/>
            <p:nvPr/>
          </p:nvSpPr>
          <p:spPr>
            <a:xfrm>
              <a:off x="1262069" y="2519347"/>
              <a:ext cx="2596352" cy="338554"/>
            </a:xfrm>
            <a:prstGeom prst="rect">
              <a:avLst/>
            </a:prstGeom>
            <a:noFill/>
          </p:spPr>
          <p:txBody>
            <a:bodyPr wrap="none" rtlCol="0">
              <a:spAutoFit/>
            </a:bodyPr>
            <a:lstStyle/>
            <a:p>
              <a:r>
                <a:rPr lang="en-US" sz="1600" b="1" dirty="0" smtClean="0">
                  <a:latin typeface="Arial" pitchFamily="34" charset="0"/>
                  <a:cs typeface="Arial" pitchFamily="34" charset="0"/>
                </a:rPr>
                <a:t>Grade-Level</a:t>
              </a:r>
              <a:r>
                <a:rPr lang="en-US" sz="1600" dirty="0" smtClean="0">
                  <a:latin typeface="Arial" pitchFamily="34" charset="0"/>
                  <a:cs typeface="Arial" pitchFamily="34" charset="0"/>
                </a:rPr>
                <a:t> Value-Added</a:t>
              </a:r>
              <a:endParaRPr lang="en-US" sz="1600" dirty="0">
                <a:latin typeface="Arial" pitchFamily="34" charset="0"/>
                <a:cs typeface="Arial" pitchFamily="34" charset="0"/>
              </a:endParaRPr>
            </a:p>
          </p:txBody>
        </p:sp>
        <p:sp>
          <p:nvSpPr>
            <p:cNvPr id="17" name="Rectangle 16"/>
            <p:cNvSpPr/>
            <p:nvPr/>
          </p:nvSpPr>
          <p:spPr>
            <a:xfrm>
              <a:off x="222234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8" name="Rectangle 17"/>
            <p:cNvSpPr/>
            <p:nvPr/>
          </p:nvSpPr>
          <p:spPr>
            <a:xfrm>
              <a:off x="294922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9" name="Rectangle 18"/>
            <p:cNvSpPr/>
            <p:nvPr/>
          </p:nvSpPr>
          <p:spPr>
            <a:xfrm>
              <a:off x="367609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0" name="Rectangle 19"/>
            <p:cNvSpPr/>
            <p:nvPr/>
          </p:nvSpPr>
          <p:spPr>
            <a:xfrm>
              <a:off x="4402973"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1" name="Rectangle 20"/>
            <p:cNvSpPr/>
            <p:nvPr/>
          </p:nvSpPr>
          <p:spPr>
            <a:xfrm>
              <a:off x="5129850"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2" name="Rectangle 21"/>
            <p:cNvSpPr/>
            <p:nvPr/>
          </p:nvSpPr>
          <p:spPr>
            <a:xfrm>
              <a:off x="222473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3" name="Rectangle 22"/>
            <p:cNvSpPr/>
            <p:nvPr/>
          </p:nvSpPr>
          <p:spPr>
            <a:xfrm>
              <a:off x="295160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4" name="Rectangle 23"/>
            <p:cNvSpPr/>
            <p:nvPr/>
          </p:nvSpPr>
          <p:spPr>
            <a:xfrm>
              <a:off x="367848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5" name="Rectangle 24"/>
            <p:cNvSpPr/>
            <p:nvPr/>
          </p:nvSpPr>
          <p:spPr>
            <a:xfrm>
              <a:off x="4405359"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6" name="Rectangle 25"/>
            <p:cNvSpPr/>
            <p:nvPr/>
          </p:nvSpPr>
          <p:spPr>
            <a:xfrm>
              <a:off x="5132236"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7" name="Rectangle 26"/>
            <p:cNvSpPr/>
            <p:nvPr/>
          </p:nvSpPr>
          <p:spPr>
            <a:xfrm>
              <a:off x="222235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8" name="Rectangle 27"/>
            <p:cNvSpPr/>
            <p:nvPr/>
          </p:nvSpPr>
          <p:spPr>
            <a:xfrm>
              <a:off x="294922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9" name="Rectangle 28"/>
            <p:cNvSpPr/>
            <p:nvPr/>
          </p:nvSpPr>
          <p:spPr>
            <a:xfrm>
              <a:off x="367610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0" name="Rectangle 29"/>
            <p:cNvSpPr/>
            <p:nvPr/>
          </p:nvSpPr>
          <p:spPr>
            <a:xfrm>
              <a:off x="4402978"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1" name="Rectangle 30"/>
            <p:cNvSpPr/>
            <p:nvPr/>
          </p:nvSpPr>
          <p:spPr>
            <a:xfrm>
              <a:off x="5129855"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cxnSp>
          <p:nvCxnSpPr>
            <p:cNvPr id="32" name="Straight Connector 31"/>
            <p:cNvCxnSpPr/>
            <p:nvPr/>
          </p:nvCxnSpPr>
          <p:spPr>
            <a:xfrm>
              <a:off x="14287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120900" y="2987657"/>
              <a:ext cx="0" cy="1463675"/>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221996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5" name="Rectangle 34"/>
            <p:cNvSpPr/>
            <p:nvPr/>
          </p:nvSpPr>
          <p:spPr>
            <a:xfrm>
              <a:off x="294684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6" name="Rectangle 35"/>
            <p:cNvSpPr/>
            <p:nvPr/>
          </p:nvSpPr>
          <p:spPr>
            <a:xfrm>
              <a:off x="367372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7" name="Rectangle 36"/>
            <p:cNvSpPr/>
            <p:nvPr/>
          </p:nvSpPr>
          <p:spPr>
            <a:xfrm>
              <a:off x="4400597"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8" name="Rectangle 37"/>
            <p:cNvSpPr/>
            <p:nvPr/>
          </p:nvSpPr>
          <p:spPr>
            <a:xfrm>
              <a:off x="5127474"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pSp>
      <p:sp>
        <p:nvSpPr>
          <p:cNvPr id="39" name="TextBox 38"/>
          <p:cNvSpPr txBox="1"/>
          <p:nvPr/>
        </p:nvSpPr>
        <p:spPr>
          <a:xfrm>
            <a:off x="5266469" y="2772986"/>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58.7</a:t>
            </a:r>
            <a:endParaRPr lang="en-US" sz="1400" dirty="0">
              <a:latin typeface="Arial" pitchFamily="34" charset="0"/>
              <a:cs typeface="Arial" pitchFamily="34" charset="0"/>
            </a:endParaRPr>
          </a:p>
        </p:txBody>
      </p:sp>
      <p:sp>
        <p:nvSpPr>
          <p:cNvPr id="40" name="TextBox 39"/>
          <p:cNvSpPr txBox="1"/>
          <p:nvPr/>
        </p:nvSpPr>
        <p:spPr>
          <a:xfrm>
            <a:off x="5269644" y="3261936"/>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68.3</a:t>
            </a:r>
            <a:endParaRPr lang="en-US" sz="1400" dirty="0">
              <a:latin typeface="Arial" pitchFamily="34" charset="0"/>
              <a:cs typeface="Arial" pitchFamily="34" charset="0"/>
            </a:endParaRPr>
          </a:p>
        </p:txBody>
      </p:sp>
      <p:sp>
        <p:nvSpPr>
          <p:cNvPr id="41" name="TextBox 40"/>
          <p:cNvSpPr txBox="1"/>
          <p:nvPr/>
        </p:nvSpPr>
        <p:spPr>
          <a:xfrm>
            <a:off x="5261707" y="3763625"/>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55.9</a:t>
            </a:r>
            <a:endParaRPr lang="en-US" sz="1400" dirty="0">
              <a:latin typeface="Arial" pitchFamily="34" charset="0"/>
              <a:cs typeface="Arial" pitchFamily="34" charset="0"/>
            </a:endParaRPr>
          </a:p>
        </p:txBody>
      </p:sp>
      <p:grpSp>
        <p:nvGrpSpPr>
          <p:cNvPr id="4" name="Group 178"/>
          <p:cNvGrpSpPr/>
          <p:nvPr/>
        </p:nvGrpSpPr>
        <p:grpSpPr>
          <a:xfrm>
            <a:off x="7545275" y="3231000"/>
            <a:ext cx="1032387" cy="463821"/>
            <a:chOff x="3444013" y="3496471"/>
            <a:chExt cx="1032387" cy="463821"/>
          </a:xfrm>
        </p:grpSpPr>
        <p:sp>
          <p:nvSpPr>
            <p:cNvPr id="43" name="Teardrop 42"/>
            <p:cNvSpPr/>
            <p:nvPr/>
          </p:nvSpPr>
          <p:spPr>
            <a:xfrm rot="8100000">
              <a:off x="3781098" y="3496471"/>
              <a:ext cx="362282" cy="370418"/>
            </a:xfrm>
            <a:prstGeom prst="teardrop">
              <a:avLst/>
            </a:prstGeom>
            <a:solidFill>
              <a:srgbClr val="7A8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cxnSp>
          <p:nvCxnSpPr>
            <p:cNvPr id="44" name="Straight Connector 43"/>
            <p:cNvCxnSpPr/>
            <p:nvPr/>
          </p:nvCxnSpPr>
          <p:spPr>
            <a:xfrm>
              <a:off x="3444013" y="3960292"/>
              <a:ext cx="1032387"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727587" y="3505182"/>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3.9</a:t>
              </a:r>
              <a:endParaRPr lang="en-US" sz="1600" b="1" dirty="0">
                <a:latin typeface="Arial" pitchFamily="34" charset="0"/>
                <a:cs typeface="Arial" pitchFamily="34" charset="0"/>
              </a:endParaRPr>
            </a:p>
          </p:txBody>
        </p:sp>
      </p:grpSp>
      <p:grpSp>
        <p:nvGrpSpPr>
          <p:cNvPr id="42" name="Group 175"/>
          <p:cNvGrpSpPr/>
          <p:nvPr/>
        </p:nvGrpSpPr>
        <p:grpSpPr>
          <a:xfrm>
            <a:off x="6884547" y="2738875"/>
            <a:ext cx="1114978" cy="460646"/>
            <a:chOff x="2489567" y="3004346"/>
            <a:chExt cx="1114978" cy="460646"/>
          </a:xfrm>
        </p:grpSpPr>
        <p:cxnSp>
          <p:nvCxnSpPr>
            <p:cNvPr id="47" name="Straight Connector 46"/>
            <p:cNvCxnSpPr/>
            <p:nvPr/>
          </p:nvCxnSpPr>
          <p:spPr>
            <a:xfrm>
              <a:off x="2489567" y="3464992"/>
              <a:ext cx="111497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ardrop 47"/>
            <p:cNvSpPr/>
            <p:nvPr/>
          </p:nvSpPr>
          <p:spPr>
            <a:xfrm rot="8100000">
              <a:off x="2876057" y="3004346"/>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49" name="TextBox 48"/>
            <p:cNvSpPr txBox="1"/>
            <p:nvPr/>
          </p:nvSpPr>
          <p:spPr>
            <a:xfrm>
              <a:off x="2822546" y="3013057"/>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3.0</a:t>
              </a:r>
              <a:endParaRPr lang="en-US" sz="1600" b="1" dirty="0">
                <a:latin typeface="Arial" pitchFamily="34" charset="0"/>
                <a:cs typeface="Arial" pitchFamily="34" charset="0"/>
              </a:endParaRPr>
            </a:p>
          </p:txBody>
        </p:sp>
      </p:grpSp>
      <p:grpSp>
        <p:nvGrpSpPr>
          <p:cNvPr id="46" name="Group 179"/>
          <p:cNvGrpSpPr/>
          <p:nvPr/>
        </p:nvGrpSpPr>
        <p:grpSpPr>
          <a:xfrm>
            <a:off x="5981949" y="3729514"/>
            <a:ext cx="1073680" cy="460646"/>
            <a:chOff x="2808062" y="3994985"/>
            <a:chExt cx="1073680" cy="460646"/>
          </a:xfrm>
        </p:grpSpPr>
        <p:cxnSp>
          <p:nvCxnSpPr>
            <p:cNvPr id="51" name="Straight Connector 50"/>
            <p:cNvCxnSpPr/>
            <p:nvPr/>
          </p:nvCxnSpPr>
          <p:spPr>
            <a:xfrm>
              <a:off x="2808062" y="4455631"/>
              <a:ext cx="107368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ardrop 51"/>
            <p:cNvSpPr/>
            <p:nvPr/>
          </p:nvSpPr>
          <p:spPr>
            <a:xfrm rot="8100000">
              <a:off x="3161838" y="3994985"/>
              <a:ext cx="362282" cy="370418"/>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53" name="TextBox 52"/>
            <p:cNvSpPr txBox="1"/>
            <p:nvPr/>
          </p:nvSpPr>
          <p:spPr>
            <a:xfrm>
              <a:off x="3108327" y="4003696"/>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1.8</a:t>
              </a:r>
              <a:endParaRPr lang="en-US" sz="1600" b="1" dirty="0">
                <a:latin typeface="Arial" pitchFamily="34" charset="0"/>
                <a:cs typeface="Arial" pitchFamily="34" charset="0"/>
              </a:endParaRPr>
            </a:p>
          </p:txBody>
        </p:sp>
      </p:grpSp>
      <p:sp>
        <p:nvSpPr>
          <p:cNvPr id="54" name="TextBox 53"/>
          <p:cNvSpPr txBox="1"/>
          <p:nvPr/>
        </p:nvSpPr>
        <p:spPr>
          <a:xfrm>
            <a:off x="3913913" y="2782513"/>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3</a:t>
            </a:r>
            <a:endParaRPr lang="en-US" sz="1600" dirty="0">
              <a:latin typeface="Arial" pitchFamily="34" charset="0"/>
              <a:cs typeface="Arial" pitchFamily="34" charset="0"/>
            </a:endParaRPr>
          </a:p>
        </p:txBody>
      </p:sp>
      <p:sp>
        <p:nvSpPr>
          <p:cNvPr id="55" name="TextBox 54"/>
          <p:cNvSpPr txBox="1"/>
          <p:nvPr/>
        </p:nvSpPr>
        <p:spPr>
          <a:xfrm>
            <a:off x="3913913" y="3282576"/>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4</a:t>
            </a:r>
            <a:endParaRPr lang="en-US" sz="1600" dirty="0">
              <a:latin typeface="Arial" pitchFamily="34" charset="0"/>
              <a:cs typeface="Arial" pitchFamily="34" charset="0"/>
            </a:endParaRPr>
          </a:p>
        </p:txBody>
      </p:sp>
      <p:sp>
        <p:nvSpPr>
          <p:cNvPr id="56" name="TextBox 55"/>
          <p:cNvSpPr txBox="1"/>
          <p:nvPr/>
        </p:nvSpPr>
        <p:spPr>
          <a:xfrm>
            <a:off x="3913913" y="3782638"/>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5</a:t>
            </a:r>
            <a:endParaRPr lang="en-US" sz="1600" dirty="0">
              <a:latin typeface="Arial" pitchFamily="34" charset="0"/>
              <a:cs typeface="Arial" pitchFamily="34" charset="0"/>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Which grade-level teams should get additional help from a literacy coach? </a:t>
            </a:r>
            <a:endParaRPr lang="en-US" dirty="0"/>
          </a:p>
        </p:txBody>
      </p:sp>
      <p:grpSp>
        <p:nvGrpSpPr>
          <p:cNvPr id="3" name="Group 3"/>
          <p:cNvGrpSpPr/>
          <p:nvPr/>
        </p:nvGrpSpPr>
        <p:grpSpPr>
          <a:xfrm>
            <a:off x="3866290" y="1677607"/>
            <a:ext cx="5148741" cy="2582709"/>
            <a:chOff x="114301" y="1943078"/>
            <a:chExt cx="5148741" cy="2582709"/>
          </a:xfrm>
        </p:grpSpPr>
        <p:sp>
          <p:nvSpPr>
            <p:cNvPr id="5" name="Rectangle 4"/>
            <p:cNvSpPr/>
            <p:nvPr/>
          </p:nvSpPr>
          <p:spPr>
            <a:xfrm>
              <a:off x="114301" y="3971894"/>
              <a:ext cx="5094307"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 name="Rectangle 5"/>
            <p:cNvSpPr/>
            <p:nvPr/>
          </p:nvSpPr>
          <p:spPr>
            <a:xfrm>
              <a:off x="119063" y="2981255"/>
              <a:ext cx="5083757"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7" name="Rectangle 6"/>
            <p:cNvSpPr/>
            <p:nvPr/>
          </p:nvSpPr>
          <p:spPr>
            <a:xfrm>
              <a:off x="126234" y="1947845"/>
              <a:ext cx="5088162" cy="47763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 name="TextBox 7"/>
            <p:cNvSpPr txBox="1"/>
            <p:nvPr/>
          </p:nvSpPr>
          <p:spPr>
            <a:xfrm>
              <a:off x="1382441" y="1943078"/>
              <a:ext cx="805028" cy="461665"/>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NUMBER OF</a:t>
              </a:r>
            </a:p>
            <a:p>
              <a:pPr algn="ctr"/>
              <a:r>
                <a:rPr lang="en-US" sz="800" dirty="0" smtClean="0">
                  <a:solidFill>
                    <a:schemeClr val="bg1"/>
                  </a:solidFill>
                  <a:latin typeface="Arial" pitchFamily="34" charset="0"/>
                  <a:cs typeface="Arial" pitchFamily="34" charset="0"/>
                </a:rPr>
                <a:t>STUDENTS</a:t>
              </a:r>
            </a:p>
            <a:p>
              <a:pPr algn="ctr"/>
              <a:r>
                <a:rPr lang="en-US" sz="800" dirty="0" smtClean="0">
                  <a:solidFill>
                    <a:schemeClr val="bg1"/>
                  </a:solidFill>
                  <a:latin typeface="Arial" pitchFamily="34" charset="0"/>
                  <a:cs typeface="Arial" pitchFamily="34" charset="0"/>
                </a:rPr>
                <a:t>(WEIGHTED)</a:t>
              </a:r>
              <a:endParaRPr lang="en-US" sz="800" dirty="0">
                <a:solidFill>
                  <a:schemeClr val="bg1"/>
                </a:solidFill>
                <a:latin typeface="Arial" pitchFamily="34" charset="0"/>
                <a:cs typeface="Arial" pitchFamily="34" charset="0"/>
              </a:endParaRPr>
            </a:p>
          </p:txBody>
        </p:sp>
        <p:sp>
          <p:nvSpPr>
            <p:cNvPr id="9" name="TextBox 8"/>
            <p:cNvSpPr txBox="1"/>
            <p:nvPr/>
          </p:nvSpPr>
          <p:spPr>
            <a:xfrm>
              <a:off x="2959306" y="1957366"/>
              <a:ext cx="1527983" cy="215444"/>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VALUE-ADDED ESTIMATES</a:t>
              </a:r>
              <a:endParaRPr lang="en-US" sz="800" dirty="0">
                <a:solidFill>
                  <a:schemeClr val="bg1"/>
                </a:solidFill>
                <a:latin typeface="Arial" pitchFamily="34" charset="0"/>
                <a:cs typeface="Arial" pitchFamily="34" charset="0"/>
              </a:endParaRPr>
            </a:p>
          </p:txBody>
        </p:sp>
        <p:sp>
          <p:nvSpPr>
            <p:cNvPr id="10" name="TextBox 9"/>
            <p:cNvSpPr txBox="1"/>
            <p:nvPr/>
          </p:nvSpPr>
          <p:spPr>
            <a:xfrm>
              <a:off x="2090677"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1</a:t>
              </a:r>
              <a:endParaRPr lang="en-US" sz="1200" dirty="0">
                <a:solidFill>
                  <a:schemeClr val="bg1"/>
                </a:solidFill>
                <a:latin typeface="Arial" pitchFamily="34" charset="0"/>
                <a:cs typeface="Arial" pitchFamily="34" charset="0"/>
              </a:endParaRPr>
            </a:p>
          </p:txBody>
        </p:sp>
        <p:sp>
          <p:nvSpPr>
            <p:cNvPr id="11" name="TextBox 10"/>
            <p:cNvSpPr txBox="1"/>
            <p:nvPr/>
          </p:nvSpPr>
          <p:spPr>
            <a:xfrm>
              <a:off x="2836008"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2</a:t>
              </a:r>
              <a:endParaRPr lang="en-US" sz="1200" dirty="0">
                <a:solidFill>
                  <a:schemeClr val="bg1"/>
                </a:solidFill>
                <a:latin typeface="Arial" pitchFamily="34" charset="0"/>
                <a:cs typeface="Arial" pitchFamily="34" charset="0"/>
              </a:endParaRPr>
            </a:p>
          </p:txBody>
        </p:sp>
        <p:sp>
          <p:nvSpPr>
            <p:cNvPr id="12" name="TextBox 11"/>
            <p:cNvSpPr txBox="1"/>
            <p:nvPr/>
          </p:nvSpPr>
          <p:spPr>
            <a:xfrm>
              <a:off x="3555142" y="2145484"/>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3</a:t>
              </a:r>
              <a:endParaRPr lang="en-US" sz="1200" dirty="0">
                <a:solidFill>
                  <a:schemeClr val="bg1"/>
                </a:solidFill>
                <a:latin typeface="Arial" pitchFamily="34" charset="0"/>
                <a:cs typeface="Arial" pitchFamily="34" charset="0"/>
              </a:endParaRPr>
            </a:p>
          </p:txBody>
        </p:sp>
        <p:sp>
          <p:nvSpPr>
            <p:cNvPr id="13" name="TextBox 12"/>
            <p:cNvSpPr txBox="1"/>
            <p:nvPr/>
          </p:nvSpPr>
          <p:spPr>
            <a:xfrm>
              <a:off x="4283804" y="2133578"/>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4</a:t>
              </a:r>
              <a:endParaRPr lang="en-US" sz="1200" dirty="0">
                <a:solidFill>
                  <a:schemeClr val="bg1"/>
                </a:solidFill>
                <a:latin typeface="Arial" pitchFamily="34" charset="0"/>
                <a:cs typeface="Arial" pitchFamily="34" charset="0"/>
              </a:endParaRPr>
            </a:p>
          </p:txBody>
        </p:sp>
        <p:sp>
          <p:nvSpPr>
            <p:cNvPr id="14" name="TextBox 13"/>
            <p:cNvSpPr txBox="1"/>
            <p:nvPr/>
          </p:nvSpPr>
          <p:spPr>
            <a:xfrm>
              <a:off x="4993416" y="2131196"/>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5</a:t>
              </a:r>
              <a:endParaRPr lang="en-US" sz="1200" dirty="0">
                <a:solidFill>
                  <a:schemeClr val="bg1"/>
                </a:solidFill>
                <a:latin typeface="Arial" pitchFamily="34" charset="0"/>
                <a:cs typeface="Arial" pitchFamily="34" charset="0"/>
              </a:endParaRPr>
            </a:p>
          </p:txBody>
        </p:sp>
        <p:sp>
          <p:nvSpPr>
            <p:cNvPr id="15" name="TextBox 14"/>
            <p:cNvSpPr txBox="1"/>
            <p:nvPr/>
          </p:nvSpPr>
          <p:spPr>
            <a:xfrm>
              <a:off x="126997" y="2518233"/>
              <a:ext cx="1128835" cy="338554"/>
            </a:xfrm>
            <a:prstGeom prst="rect">
              <a:avLst/>
            </a:prstGeom>
            <a:solidFill>
              <a:srgbClr val="2C5A8C"/>
            </a:solidFill>
          </p:spPr>
          <p:txBody>
            <a:bodyPr wrap="none" rtlCol="0">
              <a:spAutoFit/>
            </a:bodyPr>
            <a:lstStyle/>
            <a:p>
              <a:r>
                <a:rPr lang="en-US" sz="1600" b="1" dirty="0" smtClean="0">
                  <a:solidFill>
                    <a:schemeClr val="bg1"/>
                  </a:solidFill>
                  <a:latin typeface="Arial" pitchFamily="34" charset="0"/>
                  <a:cs typeface="Arial" pitchFamily="34" charset="0"/>
                </a:rPr>
                <a:t>READING</a:t>
              </a:r>
              <a:endParaRPr lang="en-US" sz="1600" b="1" dirty="0">
                <a:solidFill>
                  <a:schemeClr val="bg1"/>
                </a:solidFill>
                <a:latin typeface="Arial" pitchFamily="34" charset="0"/>
                <a:cs typeface="Arial" pitchFamily="34" charset="0"/>
              </a:endParaRPr>
            </a:p>
          </p:txBody>
        </p:sp>
        <p:sp>
          <p:nvSpPr>
            <p:cNvPr id="16" name="TextBox 15"/>
            <p:cNvSpPr txBox="1"/>
            <p:nvPr/>
          </p:nvSpPr>
          <p:spPr>
            <a:xfrm>
              <a:off x="1262069" y="2519347"/>
              <a:ext cx="2596352" cy="338554"/>
            </a:xfrm>
            <a:prstGeom prst="rect">
              <a:avLst/>
            </a:prstGeom>
            <a:noFill/>
          </p:spPr>
          <p:txBody>
            <a:bodyPr wrap="none" rtlCol="0">
              <a:spAutoFit/>
            </a:bodyPr>
            <a:lstStyle/>
            <a:p>
              <a:r>
                <a:rPr lang="en-US" sz="1600" b="1" dirty="0" smtClean="0">
                  <a:latin typeface="Arial" pitchFamily="34" charset="0"/>
                  <a:cs typeface="Arial" pitchFamily="34" charset="0"/>
                </a:rPr>
                <a:t>Grade-Level</a:t>
              </a:r>
              <a:r>
                <a:rPr lang="en-US" sz="1600" dirty="0" smtClean="0">
                  <a:latin typeface="Arial" pitchFamily="34" charset="0"/>
                  <a:cs typeface="Arial" pitchFamily="34" charset="0"/>
                </a:rPr>
                <a:t> Value-Added</a:t>
              </a:r>
              <a:endParaRPr lang="en-US" sz="1600" dirty="0">
                <a:latin typeface="Arial" pitchFamily="34" charset="0"/>
                <a:cs typeface="Arial" pitchFamily="34" charset="0"/>
              </a:endParaRPr>
            </a:p>
          </p:txBody>
        </p:sp>
        <p:sp>
          <p:nvSpPr>
            <p:cNvPr id="17" name="Rectangle 16"/>
            <p:cNvSpPr/>
            <p:nvPr/>
          </p:nvSpPr>
          <p:spPr>
            <a:xfrm>
              <a:off x="222234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8" name="Rectangle 17"/>
            <p:cNvSpPr/>
            <p:nvPr/>
          </p:nvSpPr>
          <p:spPr>
            <a:xfrm>
              <a:off x="294922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9" name="Rectangle 18"/>
            <p:cNvSpPr/>
            <p:nvPr/>
          </p:nvSpPr>
          <p:spPr>
            <a:xfrm>
              <a:off x="367609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0" name="Rectangle 19"/>
            <p:cNvSpPr/>
            <p:nvPr/>
          </p:nvSpPr>
          <p:spPr>
            <a:xfrm>
              <a:off x="4402973"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1" name="Rectangle 20"/>
            <p:cNvSpPr/>
            <p:nvPr/>
          </p:nvSpPr>
          <p:spPr>
            <a:xfrm>
              <a:off x="5129850"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2" name="Rectangle 21"/>
            <p:cNvSpPr/>
            <p:nvPr/>
          </p:nvSpPr>
          <p:spPr>
            <a:xfrm>
              <a:off x="222473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3" name="Rectangle 22"/>
            <p:cNvSpPr/>
            <p:nvPr/>
          </p:nvSpPr>
          <p:spPr>
            <a:xfrm>
              <a:off x="295160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4" name="Rectangle 23"/>
            <p:cNvSpPr/>
            <p:nvPr/>
          </p:nvSpPr>
          <p:spPr>
            <a:xfrm>
              <a:off x="367848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5" name="Rectangle 24"/>
            <p:cNvSpPr/>
            <p:nvPr/>
          </p:nvSpPr>
          <p:spPr>
            <a:xfrm>
              <a:off x="4405359"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6" name="Rectangle 25"/>
            <p:cNvSpPr/>
            <p:nvPr/>
          </p:nvSpPr>
          <p:spPr>
            <a:xfrm>
              <a:off x="5132236"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7" name="Rectangle 26"/>
            <p:cNvSpPr/>
            <p:nvPr/>
          </p:nvSpPr>
          <p:spPr>
            <a:xfrm>
              <a:off x="222235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8" name="Rectangle 27"/>
            <p:cNvSpPr/>
            <p:nvPr/>
          </p:nvSpPr>
          <p:spPr>
            <a:xfrm>
              <a:off x="294922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9" name="Rectangle 28"/>
            <p:cNvSpPr/>
            <p:nvPr/>
          </p:nvSpPr>
          <p:spPr>
            <a:xfrm>
              <a:off x="367610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0" name="Rectangle 29"/>
            <p:cNvSpPr/>
            <p:nvPr/>
          </p:nvSpPr>
          <p:spPr>
            <a:xfrm>
              <a:off x="4402978"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1" name="Rectangle 30"/>
            <p:cNvSpPr/>
            <p:nvPr/>
          </p:nvSpPr>
          <p:spPr>
            <a:xfrm>
              <a:off x="5129855"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cxnSp>
          <p:nvCxnSpPr>
            <p:cNvPr id="32" name="Straight Connector 31"/>
            <p:cNvCxnSpPr/>
            <p:nvPr/>
          </p:nvCxnSpPr>
          <p:spPr>
            <a:xfrm>
              <a:off x="14287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120900" y="2987657"/>
              <a:ext cx="0" cy="1463675"/>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221996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5" name="Rectangle 34"/>
            <p:cNvSpPr/>
            <p:nvPr/>
          </p:nvSpPr>
          <p:spPr>
            <a:xfrm>
              <a:off x="294684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6" name="Rectangle 35"/>
            <p:cNvSpPr/>
            <p:nvPr/>
          </p:nvSpPr>
          <p:spPr>
            <a:xfrm>
              <a:off x="367372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7" name="Rectangle 36"/>
            <p:cNvSpPr/>
            <p:nvPr/>
          </p:nvSpPr>
          <p:spPr>
            <a:xfrm>
              <a:off x="4400597"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8" name="Rectangle 37"/>
            <p:cNvSpPr/>
            <p:nvPr/>
          </p:nvSpPr>
          <p:spPr>
            <a:xfrm>
              <a:off x="5127474"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pSp>
      <p:sp>
        <p:nvSpPr>
          <p:cNvPr id="39" name="TextBox 38"/>
          <p:cNvSpPr txBox="1"/>
          <p:nvPr/>
        </p:nvSpPr>
        <p:spPr>
          <a:xfrm>
            <a:off x="5266469" y="2772986"/>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58.7</a:t>
            </a:r>
            <a:endParaRPr lang="en-US" sz="1400" dirty="0">
              <a:latin typeface="Arial" pitchFamily="34" charset="0"/>
              <a:cs typeface="Arial" pitchFamily="34" charset="0"/>
            </a:endParaRPr>
          </a:p>
        </p:txBody>
      </p:sp>
      <p:sp>
        <p:nvSpPr>
          <p:cNvPr id="40" name="TextBox 39"/>
          <p:cNvSpPr txBox="1"/>
          <p:nvPr/>
        </p:nvSpPr>
        <p:spPr>
          <a:xfrm>
            <a:off x="5269644" y="3261936"/>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68.3</a:t>
            </a:r>
            <a:endParaRPr lang="en-US" sz="1400" dirty="0">
              <a:latin typeface="Arial" pitchFamily="34" charset="0"/>
              <a:cs typeface="Arial" pitchFamily="34" charset="0"/>
            </a:endParaRPr>
          </a:p>
        </p:txBody>
      </p:sp>
      <p:sp>
        <p:nvSpPr>
          <p:cNvPr id="41" name="TextBox 40"/>
          <p:cNvSpPr txBox="1"/>
          <p:nvPr/>
        </p:nvSpPr>
        <p:spPr>
          <a:xfrm>
            <a:off x="5261707" y="3763625"/>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55.9</a:t>
            </a:r>
            <a:endParaRPr lang="en-US" sz="1400" dirty="0">
              <a:latin typeface="Arial" pitchFamily="34" charset="0"/>
              <a:cs typeface="Arial" pitchFamily="34" charset="0"/>
            </a:endParaRPr>
          </a:p>
        </p:txBody>
      </p:sp>
      <p:grpSp>
        <p:nvGrpSpPr>
          <p:cNvPr id="4" name="Group 178"/>
          <p:cNvGrpSpPr/>
          <p:nvPr/>
        </p:nvGrpSpPr>
        <p:grpSpPr>
          <a:xfrm>
            <a:off x="7545275" y="3231000"/>
            <a:ext cx="1032387" cy="463821"/>
            <a:chOff x="3444013" y="3496471"/>
            <a:chExt cx="1032387" cy="463821"/>
          </a:xfrm>
        </p:grpSpPr>
        <p:sp>
          <p:nvSpPr>
            <p:cNvPr id="43" name="Teardrop 42"/>
            <p:cNvSpPr/>
            <p:nvPr/>
          </p:nvSpPr>
          <p:spPr>
            <a:xfrm rot="8100000">
              <a:off x="3781098" y="3496471"/>
              <a:ext cx="362282" cy="370418"/>
            </a:xfrm>
            <a:prstGeom prst="teardrop">
              <a:avLst/>
            </a:prstGeom>
            <a:solidFill>
              <a:srgbClr val="7A8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cxnSp>
          <p:nvCxnSpPr>
            <p:cNvPr id="44" name="Straight Connector 43"/>
            <p:cNvCxnSpPr/>
            <p:nvPr/>
          </p:nvCxnSpPr>
          <p:spPr>
            <a:xfrm>
              <a:off x="3444013" y="3960292"/>
              <a:ext cx="1032387"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727587" y="3505182"/>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3.9</a:t>
              </a:r>
              <a:endParaRPr lang="en-US" sz="1600" b="1" dirty="0">
                <a:latin typeface="Arial" pitchFamily="34" charset="0"/>
                <a:cs typeface="Arial" pitchFamily="34" charset="0"/>
              </a:endParaRPr>
            </a:p>
          </p:txBody>
        </p:sp>
      </p:grpSp>
      <p:grpSp>
        <p:nvGrpSpPr>
          <p:cNvPr id="42" name="Group 175"/>
          <p:cNvGrpSpPr/>
          <p:nvPr/>
        </p:nvGrpSpPr>
        <p:grpSpPr>
          <a:xfrm>
            <a:off x="6884547" y="2738875"/>
            <a:ext cx="1114978" cy="460646"/>
            <a:chOff x="2489567" y="3004346"/>
            <a:chExt cx="1114978" cy="460646"/>
          </a:xfrm>
        </p:grpSpPr>
        <p:cxnSp>
          <p:nvCxnSpPr>
            <p:cNvPr id="47" name="Straight Connector 46"/>
            <p:cNvCxnSpPr/>
            <p:nvPr/>
          </p:nvCxnSpPr>
          <p:spPr>
            <a:xfrm>
              <a:off x="2489567" y="3464992"/>
              <a:ext cx="111497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ardrop 47"/>
            <p:cNvSpPr/>
            <p:nvPr/>
          </p:nvSpPr>
          <p:spPr>
            <a:xfrm rot="8100000">
              <a:off x="2876057" y="3004346"/>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49" name="TextBox 48"/>
            <p:cNvSpPr txBox="1"/>
            <p:nvPr/>
          </p:nvSpPr>
          <p:spPr>
            <a:xfrm>
              <a:off x="2822546" y="3013057"/>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3.0</a:t>
              </a:r>
              <a:endParaRPr lang="en-US" sz="1600" b="1" dirty="0">
                <a:latin typeface="Arial" pitchFamily="34" charset="0"/>
                <a:cs typeface="Arial" pitchFamily="34" charset="0"/>
              </a:endParaRPr>
            </a:p>
          </p:txBody>
        </p:sp>
      </p:grpSp>
      <p:grpSp>
        <p:nvGrpSpPr>
          <p:cNvPr id="46" name="Group 179"/>
          <p:cNvGrpSpPr/>
          <p:nvPr/>
        </p:nvGrpSpPr>
        <p:grpSpPr>
          <a:xfrm>
            <a:off x="5981949" y="3729514"/>
            <a:ext cx="1073680" cy="460646"/>
            <a:chOff x="2808062" y="3994985"/>
            <a:chExt cx="1073680" cy="460646"/>
          </a:xfrm>
        </p:grpSpPr>
        <p:cxnSp>
          <p:nvCxnSpPr>
            <p:cNvPr id="51" name="Straight Connector 50"/>
            <p:cNvCxnSpPr/>
            <p:nvPr/>
          </p:nvCxnSpPr>
          <p:spPr>
            <a:xfrm>
              <a:off x="2808062" y="4455631"/>
              <a:ext cx="107368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ardrop 51"/>
            <p:cNvSpPr/>
            <p:nvPr/>
          </p:nvSpPr>
          <p:spPr>
            <a:xfrm rot="8100000">
              <a:off x="3161838" y="3994985"/>
              <a:ext cx="362282" cy="370418"/>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53" name="TextBox 52"/>
            <p:cNvSpPr txBox="1"/>
            <p:nvPr/>
          </p:nvSpPr>
          <p:spPr>
            <a:xfrm>
              <a:off x="3108327" y="4003696"/>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1.8</a:t>
              </a:r>
              <a:endParaRPr lang="en-US" sz="1600" b="1" dirty="0">
                <a:latin typeface="Arial" pitchFamily="34" charset="0"/>
                <a:cs typeface="Arial" pitchFamily="34" charset="0"/>
              </a:endParaRPr>
            </a:p>
          </p:txBody>
        </p:sp>
      </p:grpSp>
      <p:sp>
        <p:nvSpPr>
          <p:cNvPr id="54" name="TextBox 53"/>
          <p:cNvSpPr txBox="1"/>
          <p:nvPr/>
        </p:nvSpPr>
        <p:spPr>
          <a:xfrm>
            <a:off x="3913913" y="2782513"/>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3</a:t>
            </a:r>
            <a:endParaRPr lang="en-US" sz="1600" dirty="0">
              <a:latin typeface="Arial" pitchFamily="34" charset="0"/>
              <a:cs typeface="Arial" pitchFamily="34" charset="0"/>
            </a:endParaRPr>
          </a:p>
        </p:txBody>
      </p:sp>
      <p:sp>
        <p:nvSpPr>
          <p:cNvPr id="55" name="TextBox 54"/>
          <p:cNvSpPr txBox="1"/>
          <p:nvPr/>
        </p:nvSpPr>
        <p:spPr>
          <a:xfrm>
            <a:off x="3913913" y="3282576"/>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4</a:t>
            </a:r>
            <a:endParaRPr lang="en-US" sz="1600" dirty="0">
              <a:latin typeface="Arial" pitchFamily="34" charset="0"/>
              <a:cs typeface="Arial" pitchFamily="34" charset="0"/>
            </a:endParaRPr>
          </a:p>
        </p:txBody>
      </p:sp>
      <p:sp>
        <p:nvSpPr>
          <p:cNvPr id="56" name="TextBox 55"/>
          <p:cNvSpPr txBox="1"/>
          <p:nvPr/>
        </p:nvSpPr>
        <p:spPr>
          <a:xfrm>
            <a:off x="3913913" y="3782638"/>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5</a:t>
            </a:r>
            <a:endParaRPr lang="en-US" sz="1600" dirty="0">
              <a:latin typeface="Arial" pitchFamily="34" charset="0"/>
              <a:cs typeface="Arial" pitchFamily="34" charset="0"/>
            </a:endParaRPr>
          </a:p>
        </p:txBody>
      </p:sp>
      <p:sp>
        <p:nvSpPr>
          <p:cNvPr id="57" name="Content Placeholder 2"/>
          <p:cNvSpPr>
            <a:spLocks noGrp="1"/>
          </p:cNvSpPr>
          <p:nvPr>
            <p:ph sz="quarter" idx="1"/>
          </p:nvPr>
        </p:nvSpPr>
        <p:spPr>
          <a:xfrm>
            <a:off x="612648" y="4501207"/>
            <a:ext cx="8153400" cy="1838177"/>
          </a:xfrm>
        </p:spPr>
        <p:txBody>
          <a:bodyPr>
            <a:normAutofit fontScale="70000" lnSpcReduction="20000"/>
          </a:bodyPr>
          <a:lstStyle/>
          <a:p>
            <a:r>
              <a:rPr lang="en-US" dirty="0" smtClean="0"/>
              <a:t>This is a relatively low-stakes decision.</a:t>
            </a:r>
          </a:p>
          <a:p>
            <a:r>
              <a:rPr lang="en-US" dirty="0" smtClean="0"/>
              <a:t>A literacy coach may be beneficial to any of these teams. There is little risk in providing this resource to all the teachers.</a:t>
            </a:r>
          </a:p>
          <a:p>
            <a:r>
              <a:rPr lang="en-US" dirty="0" smtClean="0"/>
              <a:t>The limiting factor is likely to be availability of this resource. If possible, provide it to all teachers, but limited allocation may be based on area of most need.</a:t>
            </a:r>
          </a:p>
        </p:txBody>
      </p:sp>
      <p:sp>
        <p:nvSpPr>
          <p:cNvPr id="58" name="TextBox 57"/>
          <p:cNvSpPr txBox="1"/>
          <p:nvPr/>
        </p:nvSpPr>
        <p:spPr>
          <a:xfrm>
            <a:off x="2607563" y="3771900"/>
            <a:ext cx="1152751" cy="369332"/>
          </a:xfrm>
          <a:prstGeom prst="rect">
            <a:avLst/>
          </a:prstGeom>
          <a:noFill/>
        </p:spPr>
        <p:txBody>
          <a:bodyPr wrap="none" rtlCol="0">
            <a:spAutoFit/>
          </a:bodyPr>
          <a:lstStyle/>
          <a:p>
            <a:r>
              <a:rPr lang="en-US" dirty="0" smtClean="0"/>
              <a:t>1</a:t>
            </a:r>
            <a:r>
              <a:rPr lang="en-US" baseline="30000" dirty="0" smtClean="0"/>
              <a:t>st</a:t>
            </a:r>
            <a:r>
              <a:rPr lang="en-US" dirty="0" smtClean="0"/>
              <a:t> Priority</a:t>
            </a:r>
            <a:endParaRPr lang="en-US" dirty="0"/>
          </a:p>
        </p:txBody>
      </p:sp>
      <p:sp>
        <p:nvSpPr>
          <p:cNvPr id="59" name="TextBox 58"/>
          <p:cNvSpPr txBox="1"/>
          <p:nvPr/>
        </p:nvSpPr>
        <p:spPr>
          <a:xfrm>
            <a:off x="2582652" y="2768600"/>
            <a:ext cx="1202573" cy="369332"/>
          </a:xfrm>
          <a:prstGeom prst="rect">
            <a:avLst/>
          </a:prstGeom>
          <a:noFill/>
        </p:spPr>
        <p:txBody>
          <a:bodyPr wrap="none" rtlCol="0">
            <a:spAutoFit/>
          </a:bodyPr>
          <a:lstStyle/>
          <a:p>
            <a:r>
              <a:rPr lang="en-US" dirty="0" smtClean="0"/>
              <a:t>2</a:t>
            </a:r>
            <a:r>
              <a:rPr lang="en-US" baseline="30000" dirty="0" smtClean="0"/>
              <a:t>nd</a:t>
            </a:r>
            <a:r>
              <a:rPr lang="en-US" dirty="0" smtClean="0"/>
              <a:t> Priority</a:t>
            </a:r>
            <a:endParaRPr lang="en-US" dirty="0"/>
          </a:p>
        </p:txBody>
      </p:sp>
      <p:sp>
        <p:nvSpPr>
          <p:cNvPr id="60" name="TextBox 59"/>
          <p:cNvSpPr txBox="1"/>
          <p:nvPr/>
        </p:nvSpPr>
        <p:spPr>
          <a:xfrm>
            <a:off x="2597335" y="3270250"/>
            <a:ext cx="1173206" cy="369332"/>
          </a:xfrm>
          <a:prstGeom prst="rect">
            <a:avLst/>
          </a:prstGeom>
          <a:noFill/>
        </p:spPr>
        <p:txBody>
          <a:bodyPr wrap="none" rtlCol="0">
            <a:spAutoFit/>
          </a:bodyPr>
          <a:lstStyle/>
          <a:p>
            <a:r>
              <a:rPr lang="en-US" dirty="0" smtClean="0"/>
              <a:t>3</a:t>
            </a:r>
            <a:r>
              <a:rPr lang="en-US" baseline="30000" dirty="0" smtClean="0"/>
              <a:t>rd</a:t>
            </a:r>
            <a:r>
              <a:rPr lang="en-US" dirty="0" smtClean="0"/>
              <a:t> Priority</a:t>
            </a:r>
            <a:endParaRPr lang="en-US" dirty="0"/>
          </a:p>
        </p:txBody>
      </p:sp>
      <p:pic>
        <p:nvPicPr>
          <p:cNvPr id="61" name="Picture 2" descr="C:\Users\spmclaughlin\AppData\Local\Microsoft\Windows\Temporary Internet Files\Content.IE5\SA7O4E18\MC900441310[1].png"/>
          <p:cNvPicPr>
            <a:picLocks noChangeAspect="1" noChangeArrowheads="1"/>
          </p:cNvPicPr>
          <p:nvPr/>
        </p:nvPicPr>
        <p:blipFill>
          <a:blip r:embed="rId2" cstate="print"/>
          <a:srcRect/>
          <a:stretch>
            <a:fillRect/>
          </a:stretch>
        </p:blipFill>
        <p:spPr bwMode="auto">
          <a:xfrm>
            <a:off x="2004802" y="2584450"/>
            <a:ext cx="603250" cy="603250"/>
          </a:xfrm>
          <a:prstGeom prst="rect">
            <a:avLst/>
          </a:prstGeom>
          <a:noFill/>
        </p:spPr>
      </p:pic>
      <p:pic>
        <p:nvPicPr>
          <p:cNvPr id="62" name="Picture 2" descr="C:\Users\spmclaughlin\AppData\Local\Microsoft\Windows\Temporary Internet Files\Content.IE5\SA7O4E18\MC900441310[1].png"/>
          <p:cNvPicPr>
            <a:picLocks noChangeAspect="1" noChangeArrowheads="1"/>
          </p:cNvPicPr>
          <p:nvPr/>
        </p:nvPicPr>
        <p:blipFill>
          <a:blip r:embed="rId2" cstate="print"/>
          <a:srcRect/>
          <a:stretch>
            <a:fillRect/>
          </a:stretch>
        </p:blipFill>
        <p:spPr bwMode="auto">
          <a:xfrm>
            <a:off x="2004802" y="3070225"/>
            <a:ext cx="603250" cy="603250"/>
          </a:xfrm>
          <a:prstGeom prst="rect">
            <a:avLst/>
          </a:prstGeom>
          <a:noFill/>
        </p:spPr>
      </p:pic>
      <p:pic>
        <p:nvPicPr>
          <p:cNvPr id="63" name="Picture 2" descr="C:\Users\spmclaughlin\AppData\Local\Microsoft\Windows\Temporary Internet Files\Content.IE5\SA7O4E18\MC900441310[1].png"/>
          <p:cNvPicPr>
            <a:picLocks noChangeAspect="1" noChangeArrowheads="1"/>
          </p:cNvPicPr>
          <p:nvPr/>
        </p:nvPicPr>
        <p:blipFill>
          <a:blip r:embed="rId2" cstate="print"/>
          <a:srcRect/>
          <a:stretch>
            <a:fillRect/>
          </a:stretch>
        </p:blipFill>
        <p:spPr bwMode="auto">
          <a:xfrm>
            <a:off x="2004802" y="3556000"/>
            <a:ext cx="603250" cy="603250"/>
          </a:xfrm>
          <a:prstGeom prst="rect">
            <a:avLst/>
          </a:prstGeom>
          <a:noFill/>
        </p:spPr>
      </p:pic>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866290" y="1677607"/>
            <a:ext cx="5148741" cy="2582709"/>
            <a:chOff x="114301" y="1943078"/>
            <a:chExt cx="5148741" cy="2582709"/>
          </a:xfrm>
        </p:grpSpPr>
        <p:sp>
          <p:nvSpPr>
            <p:cNvPr id="5" name="Rectangle 4"/>
            <p:cNvSpPr/>
            <p:nvPr/>
          </p:nvSpPr>
          <p:spPr>
            <a:xfrm>
              <a:off x="114301" y="3971894"/>
              <a:ext cx="5094307"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 name="Rectangle 5"/>
            <p:cNvSpPr/>
            <p:nvPr/>
          </p:nvSpPr>
          <p:spPr>
            <a:xfrm>
              <a:off x="119063" y="2981255"/>
              <a:ext cx="5083757"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7" name="Rectangle 6"/>
            <p:cNvSpPr/>
            <p:nvPr/>
          </p:nvSpPr>
          <p:spPr>
            <a:xfrm>
              <a:off x="126234" y="1947845"/>
              <a:ext cx="5088162" cy="47763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 name="TextBox 7"/>
            <p:cNvSpPr txBox="1"/>
            <p:nvPr/>
          </p:nvSpPr>
          <p:spPr>
            <a:xfrm>
              <a:off x="1382441" y="1943078"/>
              <a:ext cx="805028" cy="461665"/>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NUMBER OF</a:t>
              </a:r>
            </a:p>
            <a:p>
              <a:pPr algn="ctr"/>
              <a:r>
                <a:rPr lang="en-US" sz="800" dirty="0" smtClean="0">
                  <a:solidFill>
                    <a:schemeClr val="bg1"/>
                  </a:solidFill>
                  <a:latin typeface="Arial" pitchFamily="34" charset="0"/>
                  <a:cs typeface="Arial" pitchFamily="34" charset="0"/>
                </a:rPr>
                <a:t>STUDENTS</a:t>
              </a:r>
            </a:p>
            <a:p>
              <a:pPr algn="ctr"/>
              <a:r>
                <a:rPr lang="en-US" sz="800" dirty="0" smtClean="0">
                  <a:solidFill>
                    <a:schemeClr val="bg1"/>
                  </a:solidFill>
                  <a:latin typeface="Arial" pitchFamily="34" charset="0"/>
                  <a:cs typeface="Arial" pitchFamily="34" charset="0"/>
                </a:rPr>
                <a:t>(WEIGHTED)</a:t>
              </a:r>
              <a:endParaRPr lang="en-US" sz="800" dirty="0">
                <a:solidFill>
                  <a:schemeClr val="bg1"/>
                </a:solidFill>
                <a:latin typeface="Arial" pitchFamily="34" charset="0"/>
                <a:cs typeface="Arial" pitchFamily="34" charset="0"/>
              </a:endParaRPr>
            </a:p>
          </p:txBody>
        </p:sp>
        <p:sp>
          <p:nvSpPr>
            <p:cNvPr id="9" name="TextBox 8"/>
            <p:cNvSpPr txBox="1"/>
            <p:nvPr/>
          </p:nvSpPr>
          <p:spPr>
            <a:xfrm>
              <a:off x="2959306" y="1957366"/>
              <a:ext cx="1527983" cy="215444"/>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VALUE-ADDED ESTIMATES</a:t>
              </a:r>
              <a:endParaRPr lang="en-US" sz="800" dirty="0">
                <a:solidFill>
                  <a:schemeClr val="bg1"/>
                </a:solidFill>
                <a:latin typeface="Arial" pitchFamily="34" charset="0"/>
                <a:cs typeface="Arial" pitchFamily="34" charset="0"/>
              </a:endParaRPr>
            </a:p>
          </p:txBody>
        </p:sp>
        <p:sp>
          <p:nvSpPr>
            <p:cNvPr id="10" name="TextBox 9"/>
            <p:cNvSpPr txBox="1"/>
            <p:nvPr/>
          </p:nvSpPr>
          <p:spPr>
            <a:xfrm>
              <a:off x="2090677"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1</a:t>
              </a:r>
              <a:endParaRPr lang="en-US" sz="1200" dirty="0">
                <a:solidFill>
                  <a:schemeClr val="bg1"/>
                </a:solidFill>
                <a:latin typeface="Arial" pitchFamily="34" charset="0"/>
                <a:cs typeface="Arial" pitchFamily="34" charset="0"/>
              </a:endParaRPr>
            </a:p>
          </p:txBody>
        </p:sp>
        <p:sp>
          <p:nvSpPr>
            <p:cNvPr id="11" name="TextBox 10"/>
            <p:cNvSpPr txBox="1"/>
            <p:nvPr/>
          </p:nvSpPr>
          <p:spPr>
            <a:xfrm>
              <a:off x="2836008"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2</a:t>
              </a:r>
              <a:endParaRPr lang="en-US" sz="1200" dirty="0">
                <a:solidFill>
                  <a:schemeClr val="bg1"/>
                </a:solidFill>
                <a:latin typeface="Arial" pitchFamily="34" charset="0"/>
                <a:cs typeface="Arial" pitchFamily="34" charset="0"/>
              </a:endParaRPr>
            </a:p>
          </p:txBody>
        </p:sp>
        <p:sp>
          <p:nvSpPr>
            <p:cNvPr id="12" name="TextBox 11"/>
            <p:cNvSpPr txBox="1"/>
            <p:nvPr/>
          </p:nvSpPr>
          <p:spPr>
            <a:xfrm>
              <a:off x="3555142" y="2145484"/>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3</a:t>
              </a:r>
              <a:endParaRPr lang="en-US" sz="1200" dirty="0">
                <a:solidFill>
                  <a:schemeClr val="bg1"/>
                </a:solidFill>
                <a:latin typeface="Arial" pitchFamily="34" charset="0"/>
                <a:cs typeface="Arial" pitchFamily="34" charset="0"/>
              </a:endParaRPr>
            </a:p>
          </p:txBody>
        </p:sp>
        <p:sp>
          <p:nvSpPr>
            <p:cNvPr id="13" name="TextBox 12"/>
            <p:cNvSpPr txBox="1"/>
            <p:nvPr/>
          </p:nvSpPr>
          <p:spPr>
            <a:xfrm>
              <a:off x="4283804" y="2133578"/>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4</a:t>
              </a:r>
              <a:endParaRPr lang="en-US" sz="1200" dirty="0">
                <a:solidFill>
                  <a:schemeClr val="bg1"/>
                </a:solidFill>
                <a:latin typeface="Arial" pitchFamily="34" charset="0"/>
                <a:cs typeface="Arial" pitchFamily="34" charset="0"/>
              </a:endParaRPr>
            </a:p>
          </p:txBody>
        </p:sp>
        <p:sp>
          <p:nvSpPr>
            <p:cNvPr id="14" name="TextBox 13"/>
            <p:cNvSpPr txBox="1"/>
            <p:nvPr/>
          </p:nvSpPr>
          <p:spPr>
            <a:xfrm>
              <a:off x="4993416" y="2131196"/>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5</a:t>
              </a:r>
              <a:endParaRPr lang="en-US" sz="1200" dirty="0">
                <a:solidFill>
                  <a:schemeClr val="bg1"/>
                </a:solidFill>
                <a:latin typeface="Arial" pitchFamily="34" charset="0"/>
                <a:cs typeface="Arial" pitchFamily="34" charset="0"/>
              </a:endParaRPr>
            </a:p>
          </p:txBody>
        </p:sp>
        <p:sp>
          <p:nvSpPr>
            <p:cNvPr id="15" name="TextBox 14"/>
            <p:cNvSpPr txBox="1"/>
            <p:nvPr/>
          </p:nvSpPr>
          <p:spPr>
            <a:xfrm>
              <a:off x="126997" y="2518233"/>
              <a:ext cx="760914" cy="338554"/>
            </a:xfrm>
            <a:prstGeom prst="rect">
              <a:avLst/>
            </a:prstGeom>
            <a:solidFill>
              <a:srgbClr val="BD723B"/>
            </a:solidFill>
          </p:spPr>
          <p:txBody>
            <a:bodyPr wrap="none" rtlCol="0">
              <a:spAutoFit/>
            </a:bodyPr>
            <a:lstStyle/>
            <a:p>
              <a:r>
                <a:rPr lang="en-US" sz="1600" b="1" dirty="0" smtClean="0">
                  <a:solidFill>
                    <a:schemeClr val="bg1"/>
                  </a:solidFill>
                  <a:latin typeface="Arial" pitchFamily="34" charset="0"/>
                  <a:cs typeface="Arial" pitchFamily="34" charset="0"/>
                </a:rPr>
                <a:t>MATH</a:t>
              </a:r>
              <a:endParaRPr lang="en-US" sz="1600" b="1" dirty="0">
                <a:solidFill>
                  <a:schemeClr val="bg1"/>
                </a:solidFill>
                <a:latin typeface="Arial" pitchFamily="34" charset="0"/>
                <a:cs typeface="Arial" pitchFamily="34" charset="0"/>
              </a:endParaRPr>
            </a:p>
          </p:txBody>
        </p:sp>
        <p:sp>
          <p:nvSpPr>
            <p:cNvPr id="16" name="TextBox 15"/>
            <p:cNvSpPr txBox="1"/>
            <p:nvPr/>
          </p:nvSpPr>
          <p:spPr>
            <a:xfrm>
              <a:off x="896331" y="2519347"/>
              <a:ext cx="2596352" cy="338554"/>
            </a:xfrm>
            <a:prstGeom prst="rect">
              <a:avLst/>
            </a:prstGeom>
            <a:noFill/>
          </p:spPr>
          <p:txBody>
            <a:bodyPr wrap="none" rtlCol="0">
              <a:spAutoFit/>
            </a:bodyPr>
            <a:lstStyle/>
            <a:p>
              <a:r>
                <a:rPr lang="en-US" sz="1600" b="1" dirty="0" smtClean="0">
                  <a:latin typeface="Arial" pitchFamily="34" charset="0"/>
                  <a:cs typeface="Arial" pitchFamily="34" charset="0"/>
                </a:rPr>
                <a:t>Grade-Level</a:t>
              </a:r>
              <a:r>
                <a:rPr lang="en-US" sz="1600" dirty="0" smtClean="0">
                  <a:latin typeface="Arial" pitchFamily="34" charset="0"/>
                  <a:cs typeface="Arial" pitchFamily="34" charset="0"/>
                </a:rPr>
                <a:t> Value-Added</a:t>
              </a:r>
              <a:endParaRPr lang="en-US" sz="1600" dirty="0">
                <a:latin typeface="Arial" pitchFamily="34" charset="0"/>
                <a:cs typeface="Arial" pitchFamily="34" charset="0"/>
              </a:endParaRPr>
            </a:p>
          </p:txBody>
        </p:sp>
        <p:sp>
          <p:nvSpPr>
            <p:cNvPr id="17" name="Rectangle 16"/>
            <p:cNvSpPr/>
            <p:nvPr/>
          </p:nvSpPr>
          <p:spPr>
            <a:xfrm>
              <a:off x="222234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8" name="Rectangle 17"/>
            <p:cNvSpPr/>
            <p:nvPr/>
          </p:nvSpPr>
          <p:spPr>
            <a:xfrm>
              <a:off x="294922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9" name="Rectangle 18"/>
            <p:cNvSpPr/>
            <p:nvPr/>
          </p:nvSpPr>
          <p:spPr>
            <a:xfrm>
              <a:off x="367609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0" name="Rectangle 19"/>
            <p:cNvSpPr/>
            <p:nvPr/>
          </p:nvSpPr>
          <p:spPr>
            <a:xfrm>
              <a:off x="4402973"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1" name="Rectangle 20"/>
            <p:cNvSpPr/>
            <p:nvPr/>
          </p:nvSpPr>
          <p:spPr>
            <a:xfrm>
              <a:off x="5129850"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2" name="Rectangle 21"/>
            <p:cNvSpPr/>
            <p:nvPr/>
          </p:nvSpPr>
          <p:spPr>
            <a:xfrm>
              <a:off x="222473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3" name="Rectangle 22"/>
            <p:cNvSpPr/>
            <p:nvPr/>
          </p:nvSpPr>
          <p:spPr>
            <a:xfrm>
              <a:off x="295160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4" name="Rectangle 23"/>
            <p:cNvSpPr/>
            <p:nvPr/>
          </p:nvSpPr>
          <p:spPr>
            <a:xfrm>
              <a:off x="367848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5" name="Rectangle 24"/>
            <p:cNvSpPr/>
            <p:nvPr/>
          </p:nvSpPr>
          <p:spPr>
            <a:xfrm>
              <a:off x="4405359"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6" name="Rectangle 25"/>
            <p:cNvSpPr/>
            <p:nvPr/>
          </p:nvSpPr>
          <p:spPr>
            <a:xfrm>
              <a:off x="5132236"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7" name="Rectangle 26"/>
            <p:cNvSpPr/>
            <p:nvPr/>
          </p:nvSpPr>
          <p:spPr>
            <a:xfrm>
              <a:off x="222235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8" name="Rectangle 27"/>
            <p:cNvSpPr/>
            <p:nvPr/>
          </p:nvSpPr>
          <p:spPr>
            <a:xfrm>
              <a:off x="294922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9" name="Rectangle 28"/>
            <p:cNvSpPr/>
            <p:nvPr/>
          </p:nvSpPr>
          <p:spPr>
            <a:xfrm>
              <a:off x="367610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0" name="Rectangle 29"/>
            <p:cNvSpPr/>
            <p:nvPr/>
          </p:nvSpPr>
          <p:spPr>
            <a:xfrm>
              <a:off x="4402978"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1" name="Rectangle 30"/>
            <p:cNvSpPr/>
            <p:nvPr/>
          </p:nvSpPr>
          <p:spPr>
            <a:xfrm>
              <a:off x="5129855"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cxnSp>
          <p:nvCxnSpPr>
            <p:cNvPr id="32" name="Straight Connector 31"/>
            <p:cNvCxnSpPr/>
            <p:nvPr/>
          </p:nvCxnSpPr>
          <p:spPr>
            <a:xfrm>
              <a:off x="14287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120900" y="2987657"/>
              <a:ext cx="0" cy="1463675"/>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221996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5" name="Rectangle 34"/>
            <p:cNvSpPr/>
            <p:nvPr/>
          </p:nvSpPr>
          <p:spPr>
            <a:xfrm>
              <a:off x="294684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6" name="Rectangle 35"/>
            <p:cNvSpPr/>
            <p:nvPr/>
          </p:nvSpPr>
          <p:spPr>
            <a:xfrm>
              <a:off x="367372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7" name="Rectangle 36"/>
            <p:cNvSpPr/>
            <p:nvPr/>
          </p:nvSpPr>
          <p:spPr>
            <a:xfrm>
              <a:off x="4400597"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8" name="Rectangle 37"/>
            <p:cNvSpPr/>
            <p:nvPr/>
          </p:nvSpPr>
          <p:spPr>
            <a:xfrm>
              <a:off x="5127474"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pSp>
      <p:sp>
        <p:nvSpPr>
          <p:cNvPr id="39" name="TextBox 38"/>
          <p:cNvSpPr txBox="1"/>
          <p:nvPr/>
        </p:nvSpPr>
        <p:spPr>
          <a:xfrm>
            <a:off x="5266469" y="2772986"/>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58.7</a:t>
            </a:r>
            <a:endParaRPr lang="en-US" sz="1400" dirty="0">
              <a:latin typeface="Arial" pitchFamily="34" charset="0"/>
              <a:cs typeface="Arial" pitchFamily="34" charset="0"/>
            </a:endParaRPr>
          </a:p>
        </p:txBody>
      </p:sp>
      <p:sp>
        <p:nvSpPr>
          <p:cNvPr id="40" name="TextBox 39"/>
          <p:cNvSpPr txBox="1"/>
          <p:nvPr/>
        </p:nvSpPr>
        <p:spPr>
          <a:xfrm>
            <a:off x="5269644" y="3261936"/>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68.3</a:t>
            </a:r>
            <a:endParaRPr lang="en-US" sz="1400" dirty="0">
              <a:latin typeface="Arial" pitchFamily="34" charset="0"/>
              <a:cs typeface="Arial" pitchFamily="34" charset="0"/>
            </a:endParaRPr>
          </a:p>
        </p:txBody>
      </p:sp>
      <p:sp>
        <p:nvSpPr>
          <p:cNvPr id="41" name="TextBox 40"/>
          <p:cNvSpPr txBox="1"/>
          <p:nvPr/>
        </p:nvSpPr>
        <p:spPr>
          <a:xfrm>
            <a:off x="5261707" y="3763625"/>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55.9</a:t>
            </a:r>
            <a:endParaRPr lang="en-US" sz="1400" dirty="0">
              <a:latin typeface="Arial" pitchFamily="34" charset="0"/>
              <a:cs typeface="Arial" pitchFamily="34" charset="0"/>
            </a:endParaRPr>
          </a:p>
        </p:txBody>
      </p:sp>
      <p:grpSp>
        <p:nvGrpSpPr>
          <p:cNvPr id="3" name="Group 178"/>
          <p:cNvGrpSpPr/>
          <p:nvPr/>
        </p:nvGrpSpPr>
        <p:grpSpPr>
          <a:xfrm>
            <a:off x="6005636" y="3231000"/>
            <a:ext cx="1032387" cy="463821"/>
            <a:chOff x="3444013" y="3496471"/>
            <a:chExt cx="1032387" cy="463821"/>
          </a:xfrm>
        </p:grpSpPr>
        <p:sp>
          <p:nvSpPr>
            <p:cNvPr id="43" name="Teardrop 42"/>
            <p:cNvSpPr/>
            <p:nvPr/>
          </p:nvSpPr>
          <p:spPr>
            <a:xfrm rot="8100000">
              <a:off x="3781098" y="3496471"/>
              <a:ext cx="362282" cy="370418"/>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cxnSp>
          <p:nvCxnSpPr>
            <p:cNvPr id="44" name="Straight Connector 43"/>
            <p:cNvCxnSpPr/>
            <p:nvPr/>
          </p:nvCxnSpPr>
          <p:spPr>
            <a:xfrm>
              <a:off x="3444013" y="3960292"/>
              <a:ext cx="1032387"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727587" y="3505182"/>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1.8</a:t>
              </a:r>
              <a:endParaRPr lang="en-US" sz="1600" b="1" dirty="0">
                <a:latin typeface="Arial" pitchFamily="34" charset="0"/>
                <a:cs typeface="Arial" pitchFamily="34" charset="0"/>
              </a:endParaRPr>
            </a:p>
          </p:txBody>
        </p:sp>
      </p:grpSp>
      <p:grpSp>
        <p:nvGrpSpPr>
          <p:cNvPr id="4" name="Group 175"/>
          <p:cNvGrpSpPr/>
          <p:nvPr/>
        </p:nvGrpSpPr>
        <p:grpSpPr>
          <a:xfrm>
            <a:off x="7232588" y="2738875"/>
            <a:ext cx="1114978" cy="460646"/>
            <a:chOff x="2489567" y="3004346"/>
            <a:chExt cx="1114978" cy="460646"/>
          </a:xfrm>
        </p:grpSpPr>
        <p:cxnSp>
          <p:nvCxnSpPr>
            <p:cNvPr id="47" name="Straight Connector 46"/>
            <p:cNvCxnSpPr/>
            <p:nvPr/>
          </p:nvCxnSpPr>
          <p:spPr>
            <a:xfrm>
              <a:off x="2489567" y="3464992"/>
              <a:ext cx="111497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ardrop 47"/>
            <p:cNvSpPr/>
            <p:nvPr/>
          </p:nvSpPr>
          <p:spPr>
            <a:xfrm rot="8100000">
              <a:off x="2876057" y="3004346"/>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49" name="TextBox 48"/>
            <p:cNvSpPr txBox="1"/>
            <p:nvPr/>
          </p:nvSpPr>
          <p:spPr>
            <a:xfrm>
              <a:off x="2822546" y="3013057"/>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3.5</a:t>
              </a:r>
              <a:endParaRPr lang="en-US" sz="1600" b="1" dirty="0">
                <a:latin typeface="Arial" pitchFamily="34" charset="0"/>
                <a:cs typeface="Arial" pitchFamily="34" charset="0"/>
              </a:endParaRPr>
            </a:p>
          </p:txBody>
        </p:sp>
      </p:grpSp>
      <p:grpSp>
        <p:nvGrpSpPr>
          <p:cNvPr id="42" name="Group 179"/>
          <p:cNvGrpSpPr/>
          <p:nvPr/>
        </p:nvGrpSpPr>
        <p:grpSpPr>
          <a:xfrm>
            <a:off x="7775245" y="3729514"/>
            <a:ext cx="1073680" cy="460646"/>
            <a:chOff x="2808062" y="3994985"/>
            <a:chExt cx="1073680" cy="460646"/>
          </a:xfrm>
        </p:grpSpPr>
        <p:cxnSp>
          <p:nvCxnSpPr>
            <p:cNvPr id="51" name="Straight Connector 50"/>
            <p:cNvCxnSpPr/>
            <p:nvPr/>
          </p:nvCxnSpPr>
          <p:spPr>
            <a:xfrm>
              <a:off x="2808062" y="4455631"/>
              <a:ext cx="107368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ardrop 51"/>
            <p:cNvSpPr/>
            <p:nvPr/>
          </p:nvSpPr>
          <p:spPr>
            <a:xfrm rot="8100000">
              <a:off x="3161838" y="3994985"/>
              <a:ext cx="362282" cy="370418"/>
            </a:xfrm>
            <a:prstGeom prst="teardrop">
              <a:avLst/>
            </a:prstGeom>
            <a:solidFill>
              <a:srgbClr val="7A8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53" name="TextBox 52"/>
            <p:cNvSpPr txBox="1"/>
            <p:nvPr/>
          </p:nvSpPr>
          <p:spPr>
            <a:xfrm>
              <a:off x="3108327" y="4003696"/>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4.2</a:t>
              </a:r>
              <a:endParaRPr lang="en-US" sz="1600" b="1" dirty="0">
                <a:latin typeface="Arial" pitchFamily="34" charset="0"/>
                <a:cs typeface="Arial" pitchFamily="34" charset="0"/>
              </a:endParaRPr>
            </a:p>
          </p:txBody>
        </p:sp>
      </p:grpSp>
      <p:sp>
        <p:nvSpPr>
          <p:cNvPr id="54" name="TextBox 53"/>
          <p:cNvSpPr txBox="1"/>
          <p:nvPr/>
        </p:nvSpPr>
        <p:spPr>
          <a:xfrm>
            <a:off x="3913913" y="2782513"/>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3</a:t>
            </a:r>
            <a:endParaRPr lang="en-US" sz="1600" dirty="0">
              <a:latin typeface="Arial" pitchFamily="34" charset="0"/>
              <a:cs typeface="Arial" pitchFamily="34" charset="0"/>
            </a:endParaRPr>
          </a:p>
        </p:txBody>
      </p:sp>
      <p:sp>
        <p:nvSpPr>
          <p:cNvPr id="55" name="TextBox 54"/>
          <p:cNvSpPr txBox="1"/>
          <p:nvPr/>
        </p:nvSpPr>
        <p:spPr>
          <a:xfrm>
            <a:off x="3913913" y="3282576"/>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4</a:t>
            </a:r>
            <a:endParaRPr lang="en-US" sz="1600" dirty="0">
              <a:latin typeface="Arial" pitchFamily="34" charset="0"/>
              <a:cs typeface="Arial" pitchFamily="34" charset="0"/>
            </a:endParaRPr>
          </a:p>
        </p:txBody>
      </p:sp>
      <p:sp>
        <p:nvSpPr>
          <p:cNvPr id="56" name="TextBox 55"/>
          <p:cNvSpPr txBox="1"/>
          <p:nvPr/>
        </p:nvSpPr>
        <p:spPr>
          <a:xfrm>
            <a:off x="3913913" y="3782638"/>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5</a:t>
            </a:r>
            <a:endParaRPr lang="en-US" sz="1600" dirty="0">
              <a:latin typeface="Arial" pitchFamily="34" charset="0"/>
              <a:cs typeface="Arial" pitchFamily="34" charset="0"/>
            </a:endParaRPr>
          </a:p>
        </p:txBody>
      </p:sp>
      <p:sp>
        <p:nvSpPr>
          <p:cNvPr id="57" name="Title 56"/>
          <p:cNvSpPr>
            <a:spLocks noGrp="1"/>
          </p:cNvSpPr>
          <p:nvPr>
            <p:ph type="title"/>
          </p:nvPr>
        </p:nvSpPr>
        <p:spPr/>
        <p:txBody>
          <a:bodyPr>
            <a:normAutofit fontScale="90000"/>
          </a:bodyPr>
          <a:lstStyle/>
          <a:p>
            <a:r>
              <a:rPr lang="en-US" dirty="0" smtClean="0"/>
              <a:t>2. How might we pair up teaching teams in mentor relationships?</a:t>
            </a:r>
            <a:endParaRPr lang="en-US"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866290" y="1677607"/>
            <a:ext cx="5148741" cy="2582709"/>
            <a:chOff x="114301" y="1943078"/>
            <a:chExt cx="5148741" cy="2582709"/>
          </a:xfrm>
        </p:grpSpPr>
        <p:sp>
          <p:nvSpPr>
            <p:cNvPr id="5" name="Rectangle 4"/>
            <p:cNvSpPr/>
            <p:nvPr/>
          </p:nvSpPr>
          <p:spPr>
            <a:xfrm>
              <a:off x="114301" y="3971894"/>
              <a:ext cx="5094307"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 name="Rectangle 5"/>
            <p:cNvSpPr/>
            <p:nvPr/>
          </p:nvSpPr>
          <p:spPr>
            <a:xfrm>
              <a:off x="119063" y="2981255"/>
              <a:ext cx="5083757"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7" name="Rectangle 6"/>
            <p:cNvSpPr/>
            <p:nvPr/>
          </p:nvSpPr>
          <p:spPr>
            <a:xfrm>
              <a:off x="126234" y="1947845"/>
              <a:ext cx="5088162" cy="47763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 name="TextBox 7"/>
            <p:cNvSpPr txBox="1"/>
            <p:nvPr/>
          </p:nvSpPr>
          <p:spPr>
            <a:xfrm>
              <a:off x="1382441" y="1943078"/>
              <a:ext cx="805028" cy="461665"/>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NUMBER OF</a:t>
              </a:r>
            </a:p>
            <a:p>
              <a:pPr algn="ctr"/>
              <a:r>
                <a:rPr lang="en-US" sz="800" dirty="0" smtClean="0">
                  <a:solidFill>
                    <a:schemeClr val="bg1"/>
                  </a:solidFill>
                  <a:latin typeface="Arial" pitchFamily="34" charset="0"/>
                  <a:cs typeface="Arial" pitchFamily="34" charset="0"/>
                </a:rPr>
                <a:t>STUDENTS</a:t>
              </a:r>
            </a:p>
            <a:p>
              <a:pPr algn="ctr"/>
              <a:r>
                <a:rPr lang="en-US" sz="800" dirty="0" smtClean="0">
                  <a:solidFill>
                    <a:schemeClr val="bg1"/>
                  </a:solidFill>
                  <a:latin typeface="Arial" pitchFamily="34" charset="0"/>
                  <a:cs typeface="Arial" pitchFamily="34" charset="0"/>
                </a:rPr>
                <a:t>(WEIGHTED)</a:t>
              </a:r>
              <a:endParaRPr lang="en-US" sz="800" dirty="0">
                <a:solidFill>
                  <a:schemeClr val="bg1"/>
                </a:solidFill>
                <a:latin typeface="Arial" pitchFamily="34" charset="0"/>
                <a:cs typeface="Arial" pitchFamily="34" charset="0"/>
              </a:endParaRPr>
            </a:p>
          </p:txBody>
        </p:sp>
        <p:sp>
          <p:nvSpPr>
            <p:cNvPr id="9" name="TextBox 8"/>
            <p:cNvSpPr txBox="1"/>
            <p:nvPr/>
          </p:nvSpPr>
          <p:spPr>
            <a:xfrm>
              <a:off x="2959306" y="1957366"/>
              <a:ext cx="1527983" cy="215444"/>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VALUE-ADDED ESTIMATES</a:t>
              </a:r>
              <a:endParaRPr lang="en-US" sz="800" dirty="0">
                <a:solidFill>
                  <a:schemeClr val="bg1"/>
                </a:solidFill>
                <a:latin typeface="Arial" pitchFamily="34" charset="0"/>
                <a:cs typeface="Arial" pitchFamily="34" charset="0"/>
              </a:endParaRPr>
            </a:p>
          </p:txBody>
        </p:sp>
        <p:sp>
          <p:nvSpPr>
            <p:cNvPr id="10" name="TextBox 9"/>
            <p:cNvSpPr txBox="1"/>
            <p:nvPr/>
          </p:nvSpPr>
          <p:spPr>
            <a:xfrm>
              <a:off x="2090677"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1</a:t>
              </a:r>
              <a:endParaRPr lang="en-US" sz="1200" dirty="0">
                <a:solidFill>
                  <a:schemeClr val="bg1"/>
                </a:solidFill>
                <a:latin typeface="Arial" pitchFamily="34" charset="0"/>
                <a:cs typeface="Arial" pitchFamily="34" charset="0"/>
              </a:endParaRPr>
            </a:p>
          </p:txBody>
        </p:sp>
        <p:sp>
          <p:nvSpPr>
            <p:cNvPr id="11" name="TextBox 10"/>
            <p:cNvSpPr txBox="1"/>
            <p:nvPr/>
          </p:nvSpPr>
          <p:spPr>
            <a:xfrm>
              <a:off x="2836008"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2</a:t>
              </a:r>
              <a:endParaRPr lang="en-US" sz="1200" dirty="0">
                <a:solidFill>
                  <a:schemeClr val="bg1"/>
                </a:solidFill>
                <a:latin typeface="Arial" pitchFamily="34" charset="0"/>
                <a:cs typeface="Arial" pitchFamily="34" charset="0"/>
              </a:endParaRPr>
            </a:p>
          </p:txBody>
        </p:sp>
        <p:sp>
          <p:nvSpPr>
            <p:cNvPr id="12" name="TextBox 11"/>
            <p:cNvSpPr txBox="1"/>
            <p:nvPr/>
          </p:nvSpPr>
          <p:spPr>
            <a:xfrm>
              <a:off x="3555142" y="2145484"/>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3</a:t>
              </a:r>
              <a:endParaRPr lang="en-US" sz="1200" dirty="0">
                <a:solidFill>
                  <a:schemeClr val="bg1"/>
                </a:solidFill>
                <a:latin typeface="Arial" pitchFamily="34" charset="0"/>
                <a:cs typeface="Arial" pitchFamily="34" charset="0"/>
              </a:endParaRPr>
            </a:p>
          </p:txBody>
        </p:sp>
        <p:sp>
          <p:nvSpPr>
            <p:cNvPr id="13" name="TextBox 12"/>
            <p:cNvSpPr txBox="1"/>
            <p:nvPr/>
          </p:nvSpPr>
          <p:spPr>
            <a:xfrm>
              <a:off x="4283804" y="2133578"/>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4</a:t>
              </a:r>
              <a:endParaRPr lang="en-US" sz="1200" dirty="0">
                <a:solidFill>
                  <a:schemeClr val="bg1"/>
                </a:solidFill>
                <a:latin typeface="Arial" pitchFamily="34" charset="0"/>
                <a:cs typeface="Arial" pitchFamily="34" charset="0"/>
              </a:endParaRPr>
            </a:p>
          </p:txBody>
        </p:sp>
        <p:sp>
          <p:nvSpPr>
            <p:cNvPr id="14" name="TextBox 13"/>
            <p:cNvSpPr txBox="1"/>
            <p:nvPr/>
          </p:nvSpPr>
          <p:spPr>
            <a:xfrm>
              <a:off x="4993416" y="2131196"/>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5</a:t>
              </a:r>
              <a:endParaRPr lang="en-US" sz="1200" dirty="0">
                <a:solidFill>
                  <a:schemeClr val="bg1"/>
                </a:solidFill>
                <a:latin typeface="Arial" pitchFamily="34" charset="0"/>
                <a:cs typeface="Arial" pitchFamily="34" charset="0"/>
              </a:endParaRPr>
            </a:p>
          </p:txBody>
        </p:sp>
        <p:sp>
          <p:nvSpPr>
            <p:cNvPr id="15" name="TextBox 14"/>
            <p:cNvSpPr txBox="1"/>
            <p:nvPr/>
          </p:nvSpPr>
          <p:spPr>
            <a:xfrm>
              <a:off x="126997" y="2518233"/>
              <a:ext cx="760914" cy="338554"/>
            </a:xfrm>
            <a:prstGeom prst="rect">
              <a:avLst/>
            </a:prstGeom>
            <a:solidFill>
              <a:srgbClr val="BD723B"/>
            </a:solidFill>
          </p:spPr>
          <p:txBody>
            <a:bodyPr wrap="none" rtlCol="0">
              <a:spAutoFit/>
            </a:bodyPr>
            <a:lstStyle/>
            <a:p>
              <a:r>
                <a:rPr lang="en-US" sz="1600" b="1" dirty="0" smtClean="0">
                  <a:solidFill>
                    <a:schemeClr val="bg1"/>
                  </a:solidFill>
                  <a:latin typeface="Arial" pitchFamily="34" charset="0"/>
                  <a:cs typeface="Arial" pitchFamily="34" charset="0"/>
                </a:rPr>
                <a:t>MATH</a:t>
              </a:r>
              <a:endParaRPr lang="en-US" sz="1600" b="1" dirty="0">
                <a:solidFill>
                  <a:schemeClr val="bg1"/>
                </a:solidFill>
                <a:latin typeface="Arial" pitchFamily="34" charset="0"/>
                <a:cs typeface="Arial" pitchFamily="34" charset="0"/>
              </a:endParaRPr>
            </a:p>
          </p:txBody>
        </p:sp>
        <p:sp>
          <p:nvSpPr>
            <p:cNvPr id="16" name="TextBox 15"/>
            <p:cNvSpPr txBox="1"/>
            <p:nvPr/>
          </p:nvSpPr>
          <p:spPr>
            <a:xfrm>
              <a:off x="896331" y="2519347"/>
              <a:ext cx="2596352" cy="338554"/>
            </a:xfrm>
            <a:prstGeom prst="rect">
              <a:avLst/>
            </a:prstGeom>
            <a:noFill/>
          </p:spPr>
          <p:txBody>
            <a:bodyPr wrap="none" rtlCol="0">
              <a:spAutoFit/>
            </a:bodyPr>
            <a:lstStyle/>
            <a:p>
              <a:r>
                <a:rPr lang="en-US" sz="1600" b="1" dirty="0" smtClean="0">
                  <a:latin typeface="Arial" pitchFamily="34" charset="0"/>
                  <a:cs typeface="Arial" pitchFamily="34" charset="0"/>
                </a:rPr>
                <a:t>Grade-Level</a:t>
              </a:r>
              <a:r>
                <a:rPr lang="en-US" sz="1600" dirty="0" smtClean="0">
                  <a:latin typeface="Arial" pitchFamily="34" charset="0"/>
                  <a:cs typeface="Arial" pitchFamily="34" charset="0"/>
                </a:rPr>
                <a:t> Value-Added</a:t>
              </a:r>
              <a:endParaRPr lang="en-US" sz="1600" dirty="0">
                <a:latin typeface="Arial" pitchFamily="34" charset="0"/>
                <a:cs typeface="Arial" pitchFamily="34" charset="0"/>
              </a:endParaRPr>
            </a:p>
          </p:txBody>
        </p:sp>
        <p:sp>
          <p:nvSpPr>
            <p:cNvPr id="17" name="Rectangle 16"/>
            <p:cNvSpPr/>
            <p:nvPr/>
          </p:nvSpPr>
          <p:spPr>
            <a:xfrm>
              <a:off x="222234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8" name="Rectangle 17"/>
            <p:cNvSpPr/>
            <p:nvPr/>
          </p:nvSpPr>
          <p:spPr>
            <a:xfrm>
              <a:off x="294922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9" name="Rectangle 18"/>
            <p:cNvSpPr/>
            <p:nvPr/>
          </p:nvSpPr>
          <p:spPr>
            <a:xfrm>
              <a:off x="367609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0" name="Rectangle 19"/>
            <p:cNvSpPr/>
            <p:nvPr/>
          </p:nvSpPr>
          <p:spPr>
            <a:xfrm>
              <a:off x="4402973"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1" name="Rectangle 20"/>
            <p:cNvSpPr/>
            <p:nvPr/>
          </p:nvSpPr>
          <p:spPr>
            <a:xfrm>
              <a:off x="5129850"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2" name="Rectangle 21"/>
            <p:cNvSpPr/>
            <p:nvPr/>
          </p:nvSpPr>
          <p:spPr>
            <a:xfrm>
              <a:off x="222473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3" name="Rectangle 22"/>
            <p:cNvSpPr/>
            <p:nvPr/>
          </p:nvSpPr>
          <p:spPr>
            <a:xfrm>
              <a:off x="295160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4" name="Rectangle 23"/>
            <p:cNvSpPr/>
            <p:nvPr/>
          </p:nvSpPr>
          <p:spPr>
            <a:xfrm>
              <a:off x="367848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5" name="Rectangle 24"/>
            <p:cNvSpPr/>
            <p:nvPr/>
          </p:nvSpPr>
          <p:spPr>
            <a:xfrm>
              <a:off x="4405359"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6" name="Rectangle 25"/>
            <p:cNvSpPr/>
            <p:nvPr/>
          </p:nvSpPr>
          <p:spPr>
            <a:xfrm>
              <a:off x="5132236"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7" name="Rectangle 26"/>
            <p:cNvSpPr/>
            <p:nvPr/>
          </p:nvSpPr>
          <p:spPr>
            <a:xfrm>
              <a:off x="222235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8" name="Rectangle 27"/>
            <p:cNvSpPr/>
            <p:nvPr/>
          </p:nvSpPr>
          <p:spPr>
            <a:xfrm>
              <a:off x="294922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9" name="Rectangle 28"/>
            <p:cNvSpPr/>
            <p:nvPr/>
          </p:nvSpPr>
          <p:spPr>
            <a:xfrm>
              <a:off x="367610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0" name="Rectangle 29"/>
            <p:cNvSpPr/>
            <p:nvPr/>
          </p:nvSpPr>
          <p:spPr>
            <a:xfrm>
              <a:off x="4402978"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1" name="Rectangle 30"/>
            <p:cNvSpPr/>
            <p:nvPr/>
          </p:nvSpPr>
          <p:spPr>
            <a:xfrm>
              <a:off x="5129855"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cxnSp>
          <p:nvCxnSpPr>
            <p:cNvPr id="32" name="Straight Connector 31"/>
            <p:cNvCxnSpPr/>
            <p:nvPr/>
          </p:nvCxnSpPr>
          <p:spPr>
            <a:xfrm>
              <a:off x="14287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120900" y="2987657"/>
              <a:ext cx="0" cy="1463675"/>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221996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5" name="Rectangle 34"/>
            <p:cNvSpPr/>
            <p:nvPr/>
          </p:nvSpPr>
          <p:spPr>
            <a:xfrm>
              <a:off x="294684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6" name="Rectangle 35"/>
            <p:cNvSpPr/>
            <p:nvPr/>
          </p:nvSpPr>
          <p:spPr>
            <a:xfrm>
              <a:off x="367372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7" name="Rectangle 36"/>
            <p:cNvSpPr/>
            <p:nvPr/>
          </p:nvSpPr>
          <p:spPr>
            <a:xfrm>
              <a:off x="4400597"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8" name="Rectangle 37"/>
            <p:cNvSpPr/>
            <p:nvPr/>
          </p:nvSpPr>
          <p:spPr>
            <a:xfrm>
              <a:off x="5127474"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pSp>
      <p:sp>
        <p:nvSpPr>
          <p:cNvPr id="39" name="TextBox 38"/>
          <p:cNvSpPr txBox="1"/>
          <p:nvPr/>
        </p:nvSpPr>
        <p:spPr>
          <a:xfrm>
            <a:off x="5266469" y="2772986"/>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58.7</a:t>
            </a:r>
            <a:endParaRPr lang="en-US" sz="1400" dirty="0">
              <a:latin typeface="Arial" pitchFamily="34" charset="0"/>
              <a:cs typeface="Arial" pitchFamily="34" charset="0"/>
            </a:endParaRPr>
          </a:p>
        </p:txBody>
      </p:sp>
      <p:sp>
        <p:nvSpPr>
          <p:cNvPr id="40" name="TextBox 39"/>
          <p:cNvSpPr txBox="1"/>
          <p:nvPr/>
        </p:nvSpPr>
        <p:spPr>
          <a:xfrm>
            <a:off x="5269644" y="3261936"/>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68.3</a:t>
            </a:r>
            <a:endParaRPr lang="en-US" sz="1400" dirty="0">
              <a:latin typeface="Arial" pitchFamily="34" charset="0"/>
              <a:cs typeface="Arial" pitchFamily="34" charset="0"/>
            </a:endParaRPr>
          </a:p>
        </p:txBody>
      </p:sp>
      <p:sp>
        <p:nvSpPr>
          <p:cNvPr id="41" name="TextBox 40"/>
          <p:cNvSpPr txBox="1"/>
          <p:nvPr/>
        </p:nvSpPr>
        <p:spPr>
          <a:xfrm>
            <a:off x="5261707" y="3763625"/>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55.9</a:t>
            </a:r>
            <a:endParaRPr lang="en-US" sz="1400" dirty="0">
              <a:latin typeface="Arial" pitchFamily="34" charset="0"/>
              <a:cs typeface="Arial" pitchFamily="34" charset="0"/>
            </a:endParaRPr>
          </a:p>
        </p:txBody>
      </p:sp>
      <p:grpSp>
        <p:nvGrpSpPr>
          <p:cNvPr id="3" name="Group 178"/>
          <p:cNvGrpSpPr/>
          <p:nvPr/>
        </p:nvGrpSpPr>
        <p:grpSpPr>
          <a:xfrm>
            <a:off x="6005636" y="3231000"/>
            <a:ext cx="1032387" cy="463821"/>
            <a:chOff x="3444013" y="3496471"/>
            <a:chExt cx="1032387" cy="463821"/>
          </a:xfrm>
        </p:grpSpPr>
        <p:sp>
          <p:nvSpPr>
            <p:cNvPr id="43" name="Teardrop 42"/>
            <p:cNvSpPr/>
            <p:nvPr/>
          </p:nvSpPr>
          <p:spPr>
            <a:xfrm rot="8100000">
              <a:off x="3781098" y="3496471"/>
              <a:ext cx="362282" cy="370418"/>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cxnSp>
          <p:nvCxnSpPr>
            <p:cNvPr id="44" name="Straight Connector 43"/>
            <p:cNvCxnSpPr/>
            <p:nvPr/>
          </p:nvCxnSpPr>
          <p:spPr>
            <a:xfrm>
              <a:off x="3444013" y="3960292"/>
              <a:ext cx="1032387"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727587" y="3505182"/>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1.8</a:t>
              </a:r>
              <a:endParaRPr lang="en-US" sz="1600" b="1" dirty="0">
                <a:latin typeface="Arial" pitchFamily="34" charset="0"/>
                <a:cs typeface="Arial" pitchFamily="34" charset="0"/>
              </a:endParaRPr>
            </a:p>
          </p:txBody>
        </p:sp>
      </p:grpSp>
      <p:grpSp>
        <p:nvGrpSpPr>
          <p:cNvPr id="4" name="Group 175"/>
          <p:cNvGrpSpPr/>
          <p:nvPr/>
        </p:nvGrpSpPr>
        <p:grpSpPr>
          <a:xfrm>
            <a:off x="7232588" y="2738875"/>
            <a:ext cx="1114978" cy="460646"/>
            <a:chOff x="2489567" y="3004346"/>
            <a:chExt cx="1114978" cy="460646"/>
          </a:xfrm>
        </p:grpSpPr>
        <p:cxnSp>
          <p:nvCxnSpPr>
            <p:cNvPr id="47" name="Straight Connector 46"/>
            <p:cNvCxnSpPr/>
            <p:nvPr/>
          </p:nvCxnSpPr>
          <p:spPr>
            <a:xfrm>
              <a:off x="2489567" y="3464992"/>
              <a:ext cx="111497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ardrop 47"/>
            <p:cNvSpPr/>
            <p:nvPr/>
          </p:nvSpPr>
          <p:spPr>
            <a:xfrm rot="8100000">
              <a:off x="2876057" y="3004346"/>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49" name="TextBox 48"/>
            <p:cNvSpPr txBox="1"/>
            <p:nvPr/>
          </p:nvSpPr>
          <p:spPr>
            <a:xfrm>
              <a:off x="2822546" y="3013057"/>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3.5</a:t>
              </a:r>
              <a:endParaRPr lang="en-US" sz="1600" b="1" dirty="0">
                <a:latin typeface="Arial" pitchFamily="34" charset="0"/>
                <a:cs typeface="Arial" pitchFamily="34" charset="0"/>
              </a:endParaRPr>
            </a:p>
          </p:txBody>
        </p:sp>
      </p:grpSp>
      <p:grpSp>
        <p:nvGrpSpPr>
          <p:cNvPr id="42" name="Group 179"/>
          <p:cNvGrpSpPr/>
          <p:nvPr/>
        </p:nvGrpSpPr>
        <p:grpSpPr>
          <a:xfrm>
            <a:off x="7775245" y="3729514"/>
            <a:ext cx="1073680" cy="460646"/>
            <a:chOff x="2808062" y="3994985"/>
            <a:chExt cx="1073680" cy="460646"/>
          </a:xfrm>
        </p:grpSpPr>
        <p:cxnSp>
          <p:nvCxnSpPr>
            <p:cNvPr id="51" name="Straight Connector 50"/>
            <p:cNvCxnSpPr/>
            <p:nvPr/>
          </p:nvCxnSpPr>
          <p:spPr>
            <a:xfrm>
              <a:off x="2808062" y="4455631"/>
              <a:ext cx="107368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ardrop 51"/>
            <p:cNvSpPr/>
            <p:nvPr/>
          </p:nvSpPr>
          <p:spPr>
            <a:xfrm rot="8100000">
              <a:off x="3161838" y="3994985"/>
              <a:ext cx="362282" cy="370418"/>
            </a:xfrm>
            <a:prstGeom prst="teardrop">
              <a:avLst/>
            </a:prstGeom>
            <a:solidFill>
              <a:srgbClr val="7A8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53" name="TextBox 52"/>
            <p:cNvSpPr txBox="1"/>
            <p:nvPr/>
          </p:nvSpPr>
          <p:spPr>
            <a:xfrm>
              <a:off x="3108327" y="4003696"/>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4.2</a:t>
              </a:r>
              <a:endParaRPr lang="en-US" sz="1600" b="1" dirty="0">
                <a:latin typeface="Arial" pitchFamily="34" charset="0"/>
                <a:cs typeface="Arial" pitchFamily="34" charset="0"/>
              </a:endParaRPr>
            </a:p>
          </p:txBody>
        </p:sp>
      </p:grpSp>
      <p:sp>
        <p:nvSpPr>
          <p:cNvPr id="54" name="TextBox 53"/>
          <p:cNvSpPr txBox="1"/>
          <p:nvPr/>
        </p:nvSpPr>
        <p:spPr>
          <a:xfrm>
            <a:off x="3913913" y="2782513"/>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3</a:t>
            </a:r>
            <a:endParaRPr lang="en-US" sz="1600" dirty="0">
              <a:latin typeface="Arial" pitchFamily="34" charset="0"/>
              <a:cs typeface="Arial" pitchFamily="34" charset="0"/>
            </a:endParaRPr>
          </a:p>
        </p:txBody>
      </p:sp>
      <p:sp>
        <p:nvSpPr>
          <p:cNvPr id="55" name="TextBox 54"/>
          <p:cNvSpPr txBox="1"/>
          <p:nvPr/>
        </p:nvSpPr>
        <p:spPr>
          <a:xfrm>
            <a:off x="3913913" y="3282576"/>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4</a:t>
            </a:r>
            <a:endParaRPr lang="en-US" sz="1600" dirty="0">
              <a:latin typeface="Arial" pitchFamily="34" charset="0"/>
              <a:cs typeface="Arial" pitchFamily="34" charset="0"/>
            </a:endParaRPr>
          </a:p>
        </p:txBody>
      </p:sp>
      <p:sp>
        <p:nvSpPr>
          <p:cNvPr id="56" name="TextBox 55"/>
          <p:cNvSpPr txBox="1"/>
          <p:nvPr/>
        </p:nvSpPr>
        <p:spPr>
          <a:xfrm>
            <a:off x="3913913" y="3782638"/>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5</a:t>
            </a:r>
            <a:endParaRPr lang="en-US" sz="1600" dirty="0">
              <a:latin typeface="Arial" pitchFamily="34" charset="0"/>
              <a:cs typeface="Arial" pitchFamily="34" charset="0"/>
            </a:endParaRPr>
          </a:p>
        </p:txBody>
      </p:sp>
      <p:sp>
        <p:nvSpPr>
          <p:cNvPr id="57" name="Title 56"/>
          <p:cNvSpPr>
            <a:spLocks noGrp="1"/>
          </p:cNvSpPr>
          <p:nvPr>
            <p:ph type="title"/>
          </p:nvPr>
        </p:nvSpPr>
        <p:spPr/>
        <p:txBody>
          <a:bodyPr>
            <a:normAutofit fontScale="90000"/>
          </a:bodyPr>
          <a:lstStyle/>
          <a:p>
            <a:r>
              <a:rPr lang="en-US" dirty="0" smtClean="0"/>
              <a:t>2. How might we pair up teaching teams in mentor relationships?</a:t>
            </a:r>
            <a:endParaRPr lang="en-US" dirty="0"/>
          </a:p>
        </p:txBody>
      </p:sp>
      <p:sp>
        <p:nvSpPr>
          <p:cNvPr id="58" name="TextBox 57"/>
          <p:cNvSpPr txBox="1"/>
          <p:nvPr/>
        </p:nvSpPr>
        <p:spPr>
          <a:xfrm>
            <a:off x="2053254" y="3771900"/>
            <a:ext cx="1803635" cy="369332"/>
          </a:xfrm>
          <a:prstGeom prst="rect">
            <a:avLst/>
          </a:prstGeom>
          <a:noFill/>
        </p:spPr>
        <p:txBody>
          <a:bodyPr wrap="none" rtlCol="0">
            <a:spAutoFit/>
          </a:bodyPr>
          <a:lstStyle/>
          <a:p>
            <a:r>
              <a:rPr lang="en-US" dirty="0" smtClean="0"/>
              <a:t>Pair with Grade 4</a:t>
            </a:r>
            <a:endParaRPr lang="en-US" dirty="0"/>
          </a:p>
        </p:txBody>
      </p:sp>
      <p:sp>
        <p:nvSpPr>
          <p:cNvPr id="59" name="TextBox 58"/>
          <p:cNvSpPr txBox="1"/>
          <p:nvPr/>
        </p:nvSpPr>
        <p:spPr>
          <a:xfrm>
            <a:off x="2043026" y="3270250"/>
            <a:ext cx="1803635" cy="369332"/>
          </a:xfrm>
          <a:prstGeom prst="rect">
            <a:avLst/>
          </a:prstGeom>
          <a:noFill/>
        </p:spPr>
        <p:txBody>
          <a:bodyPr wrap="none" rtlCol="0">
            <a:spAutoFit/>
          </a:bodyPr>
          <a:lstStyle/>
          <a:p>
            <a:r>
              <a:rPr lang="en-US" dirty="0" smtClean="0"/>
              <a:t>Pair with Grade 5</a:t>
            </a:r>
            <a:endParaRPr lang="en-US" dirty="0"/>
          </a:p>
        </p:txBody>
      </p:sp>
      <p:pic>
        <p:nvPicPr>
          <p:cNvPr id="60" name="Picture 2" descr="C:\Users\spmclaughlin\AppData\Local\Microsoft\Windows\Temporary Internet Files\Content.IE5\SA7O4E18\MC900441310[1].png"/>
          <p:cNvPicPr>
            <a:picLocks noChangeAspect="1" noChangeArrowheads="1"/>
          </p:cNvPicPr>
          <p:nvPr/>
        </p:nvPicPr>
        <p:blipFill>
          <a:blip r:embed="rId2" cstate="print"/>
          <a:srcRect/>
          <a:stretch>
            <a:fillRect/>
          </a:stretch>
        </p:blipFill>
        <p:spPr bwMode="auto">
          <a:xfrm>
            <a:off x="1450493" y="3070225"/>
            <a:ext cx="603250" cy="603250"/>
          </a:xfrm>
          <a:prstGeom prst="rect">
            <a:avLst/>
          </a:prstGeom>
          <a:noFill/>
        </p:spPr>
      </p:pic>
      <p:pic>
        <p:nvPicPr>
          <p:cNvPr id="61" name="Picture 2" descr="C:\Users\spmclaughlin\AppData\Local\Microsoft\Windows\Temporary Internet Files\Content.IE5\SA7O4E18\MC900441310[1].png"/>
          <p:cNvPicPr>
            <a:picLocks noChangeAspect="1" noChangeArrowheads="1"/>
          </p:cNvPicPr>
          <p:nvPr/>
        </p:nvPicPr>
        <p:blipFill>
          <a:blip r:embed="rId2" cstate="print"/>
          <a:srcRect/>
          <a:stretch>
            <a:fillRect/>
          </a:stretch>
        </p:blipFill>
        <p:spPr bwMode="auto">
          <a:xfrm>
            <a:off x="1450493" y="3556000"/>
            <a:ext cx="603250" cy="603250"/>
          </a:xfrm>
          <a:prstGeom prst="rect">
            <a:avLst/>
          </a:prstGeom>
          <a:noFill/>
        </p:spPr>
      </p:pic>
      <p:sp>
        <p:nvSpPr>
          <p:cNvPr id="62" name="Content Placeholder 2"/>
          <p:cNvSpPr>
            <a:spLocks noGrp="1"/>
          </p:cNvSpPr>
          <p:nvPr>
            <p:ph sz="quarter" idx="1"/>
          </p:nvPr>
        </p:nvSpPr>
        <p:spPr>
          <a:xfrm>
            <a:off x="612648" y="4430414"/>
            <a:ext cx="8153400" cy="1952688"/>
          </a:xfrm>
        </p:spPr>
        <p:txBody>
          <a:bodyPr>
            <a:normAutofit fontScale="62500" lnSpcReduction="20000"/>
          </a:bodyPr>
          <a:lstStyle/>
          <a:p>
            <a:r>
              <a:rPr lang="en-US" dirty="0" smtClean="0"/>
              <a:t>Pairing up teaching teams with relative strengths with those of relative weaknesses may help your school’s ability to meet the needs of all students.</a:t>
            </a:r>
          </a:p>
          <a:p>
            <a:r>
              <a:rPr lang="en-US" dirty="0" smtClean="0"/>
              <a:t>In this case, grade 5 seems to be the strongest performer in math. If faced with a similar student population, the grade 4 team may be able to strategize with the grade 5 team to make more academic growth with the 4</a:t>
            </a:r>
            <a:r>
              <a:rPr lang="en-US" baseline="30000" dirty="0" smtClean="0"/>
              <a:t>th</a:t>
            </a:r>
            <a:r>
              <a:rPr lang="en-US" dirty="0" smtClean="0"/>
              <a:t> grade students.</a:t>
            </a:r>
          </a:p>
          <a:p>
            <a:r>
              <a:rPr lang="en-US" dirty="0" smtClean="0"/>
              <a:t>If 3</a:t>
            </a:r>
            <a:r>
              <a:rPr lang="en-US" baseline="30000" dirty="0" smtClean="0"/>
              <a:t>rd</a:t>
            </a:r>
            <a:r>
              <a:rPr lang="en-US" dirty="0" smtClean="0"/>
              <a:t> grade’s student population was more similar, this would be another pairing option.</a:t>
            </a:r>
          </a:p>
          <a:p>
            <a:endParaRPr lang="en-US" dirty="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3. When should I look outside my school for help at improving student learning?</a:t>
            </a:r>
            <a:endParaRPr lang="en-US" sz="3600" dirty="0"/>
          </a:p>
        </p:txBody>
      </p:sp>
      <p:grpSp>
        <p:nvGrpSpPr>
          <p:cNvPr id="3" name="Group 3"/>
          <p:cNvGrpSpPr/>
          <p:nvPr/>
        </p:nvGrpSpPr>
        <p:grpSpPr>
          <a:xfrm>
            <a:off x="3866290" y="1677607"/>
            <a:ext cx="5148741" cy="2582709"/>
            <a:chOff x="114301" y="1943078"/>
            <a:chExt cx="5148741" cy="2582709"/>
          </a:xfrm>
        </p:grpSpPr>
        <p:sp>
          <p:nvSpPr>
            <p:cNvPr id="5" name="Rectangle 4"/>
            <p:cNvSpPr/>
            <p:nvPr/>
          </p:nvSpPr>
          <p:spPr>
            <a:xfrm>
              <a:off x="114301" y="3971894"/>
              <a:ext cx="5094307"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 name="Rectangle 5"/>
            <p:cNvSpPr/>
            <p:nvPr/>
          </p:nvSpPr>
          <p:spPr>
            <a:xfrm>
              <a:off x="119063" y="2981255"/>
              <a:ext cx="5083757"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7" name="Rectangle 6"/>
            <p:cNvSpPr/>
            <p:nvPr/>
          </p:nvSpPr>
          <p:spPr>
            <a:xfrm>
              <a:off x="126234" y="1947845"/>
              <a:ext cx="5088162" cy="47763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 name="TextBox 7"/>
            <p:cNvSpPr txBox="1"/>
            <p:nvPr/>
          </p:nvSpPr>
          <p:spPr>
            <a:xfrm>
              <a:off x="1382441" y="1943078"/>
              <a:ext cx="805028" cy="461665"/>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NUMBER OF</a:t>
              </a:r>
            </a:p>
            <a:p>
              <a:pPr algn="ctr"/>
              <a:r>
                <a:rPr lang="en-US" sz="800" dirty="0" smtClean="0">
                  <a:solidFill>
                    <a:schemeClr val="bg1"/>
                  </a:solidFill>
                  <a:latin typeface="Arial" pitchFamily="34" charset="0"/>
                  <a:cs typeface="Arial" pitchFamily="34" charset="0"/>
                </a:rPr>
                <a:t>STUDENTS</a:t>
              </a:r>
            </a:p>
            <a:p>
              <a:pPr algn="ctr"/>
              <a:r>
                <a:rPr lang="en-US" sz="800" dirty="0" smtClean="0">
                  <a:solidFill>
                    <a:schemeClr val="bg1"/>
                  </a:solidFill>
                  <a:latin typeface="Arial" pitchFamily="34" charset="0"/>
                  <a:cs typeface="Arial" pitchFamily="34" charset="0"/>
                </a:rPr>
                <a:t>(WEIGHTED)</a:t>
              </a:r>
              <a:endParaRPr lang="en-US" sz="800" dirty="0">
                <a:solidFill>
                  <a:schemeClr val="bg1"/>
                </a:solidFill>
                <a:latin typeface="Arial" pitchFamily="34" charset="0"/>
                <a:cs typeface="Arial" pitchFamily="34" charset="0"/>
              </a:endParaRPr>
            </a:p>
          </p:txBody>
        </p:sp>
        <p:sp>
          <p:nvSpPr>
            <p:cNvPr id="9" name="TextBox 8"/>
            <p:cNvSpPr txBox="1"/>
            <p:nvPr/>
          </p:nvSpPr>
          <p:spPr>
            <a:xfrm>
              <a:off x="2959306" y="1957366"/>
              <a:ext cx="1527983" cy="215444"/>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VALUE-ADDED ESTIMATES</a:t>
              </a:r>
              <a:endParaRPr lang="en-US" sz="800" dirty="0">
                <a:solidFill>
                  <a:schemeClr val="bg1"/>
                </a:solidFill>
                <a:latin typeface="Arial" pitchFamily="34" charset="0"/>
                <a:cs typeface="Arial" pitchFamily="34" charset="0"/>
              </a:endParaRPr>
            </a:p>
          </p:txBody>
        </p:sp>
        <p:sp>
          <p:nvSpPr>
            <p:cNvPr id="10" name="TextBox 9"/>
            <p:cNvSpPr txBox="1"/>
            <p:nvPr/>
          </p:nvSpPr>
          <p:spPr>
            <a:xfrm>
              <a:off x="2090677"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1</a:t>
              </a:r>
              <a:endParaRPr lang="en-US" sz="1200" dirty="0">
                <a:solidFill>
                  <a:schemeClr val="bg1"/>
                </a:solidFill>
                <a:latin typeface="Arial" pitchFamily="34" charset="0"/>
                <a:cs typeface="Arial" pitchFamily="34" charset="0"/>
              </a:endParaRPr>
            </a:p>
          </p:txBody>
        </p:sp>
        <p:sp>
          <p:nvSpPr>
            <p:cNvPr id="11" name="TextBox 10"/>
            <p:cNvSpPr txBox="1"/>
            <p:nvPr/>
          </p:nvSpPr>
          <p:spPr>
            <a:xfrm>
              <a:off x="2836008"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2</a:t>
              </a:r>
              <a:endParaRPr lang="en-US" sz="1200" dirty="0">
                <a:solidFill>
                  <a:schemeClr val="bg1"/>
                </a:solidFill>
                <a:latin typeface="Arial" pitchFamily="34" charset="0"/>
                <a:cs typeface="Arial" pitchFamily="34" charset="0"/>
              </a:endParaRPr>
            </a:p>
          </p:txBody>
        </p:sp>
        <p:sp>
          <p:nvSpPr>
            <p:cNvPr id="12" name="TextBox 11"/>
            <p:cNvSpPr txBox="1"/>
            <p:nvPr/>
          </p:nvSpPr>
          <p:spPr>
            <a:xfrm>
              <a:off x="3555142" y="2145484"/>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3</a:t>
              </a:r>
              <a:endParaRPr lang="en-US" sz="1200" dirty="0">
                <a:solidFill>
                  <a:schemeClr val="bg1"/>
                </a:solidFill>
                <a:latin typeface="Arial" pitchFamily="34" charset="0"/>
                <a:cs typeface="Arial" pitchFamily="34" charset="0"/>
              </a:endParaRPr>
            </a:p>
          </p:txBody>
        </p:sp>
        <p:sp>
          <p:nvSpPr>
            <p:cNvPr id="13" name="TextBox 12"/>
            <p:cNvSpPr txBox="1"/>
            <p:nvPr/>
          </p:nvSpPr>
          <p:spPr>
            <a:xfrm>
              <a:off x="4283804" y="2133578"/>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4</a:t>
              </a:r>
              <a:endParaRPr lang="en-US" sz="1200" dirty="0">
                <a:solidFill>
                  <a:schemeClr val="bg1"/>
                </a:solidFill>
                <a:latin typeface="Arial" pitchFamily="34" charset="0"/>
                <a:cs typeface="Arial" pitchFamily="34" charset="0"/>
              </a:endParaRPr>
            </a:p>
          </p:txBody>
        </p:sp>
        <p:sp>
          <p:nvSpPr>
            <p:cNvPr id="14" name="TextBox 13"/>
            <p:cNvSpPr txBox="1"/>
            <p:nvPr/>
          </p:nvSpPr>
          <p:spPr>
            <a:xfrm>
              <a:off x="4993416" y="2131196"/>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5</a:t>
              </a:r>
              <a:endParaRPr lang="en-US" sz="1200" dirty="0">
                <a:solidFill>
                  <a:schemeClr val="bg1"/>
                </a:solidFill>
                <a:latin typeface="Arial" pitchFamily="34" charset="0"/>
                <a:cs typeface="Arial" pitchFamily="34" charset="0"/>
              </a:endParaRPr>
            </a:p>
          </p:txBody>
        </p:sp>
        <p:sp>
          <p:nvSpPr>
            <p:cNvPr id="15" name="TextBox 14"/>
            <p:cNvSpPr txBox="1"/>
            <p:nvPr/>
          </p:nvSpPr>
          <p:spPr>
            <a:xfrm>
              <a:off x="126997" y="2518233"/>
              <a:ext cx="1128835" cy="338554"/>
            </a:xfrm>
            <a:prstGeom prst="rect">
              <a:avLst/>
            </a:prstGeom>
            <a:solidFill>
              <a:srgbClr val="2C5A8C"/>
            </a:solidFill>
          </p:spPr>
          <p:txBody>
            <a:bodyPr wrap="none" rtlCol="0">
              <a:spAutoFit/>
            </a:bodyPr>
            <a:lstStyle/>
            <a:p>
              <a:r>
                <a:rPr lang="en-US" sz="1600" b="1" dirty="0" smtClean="0">
                  <a:solidFill>
                    <a:schemeClr val="bg1"/>
                  </a:solidFill>
                  <a:latin typeface="Arial" pitchFamily="34" charset="0"/>
                  <a:cs typeface="Arial" pitchFamily="34" charset="0"/>
                </a:rPr>
                <a:t>READING</a:t>
              </a:r>
              <a:endParaRPr lang="en-US" sz="1600" b="1" dirty="0">
                <a:solidFill>
                  <a:schemeClr val="bg1"/>
                </a:solidFill>
                <a:latin typeface="Arial" pitchFamily="34" charset="0"/>
                <a:cs typeface="Arial" pitchFamily="34" charset="0"/>
              </a:endParaRPr>
            </a:p>
          </p:txBody>
        </p:sp>
        <p:sp>
          <p:nvSpPr>
            <p:cNvPr id="16" name="TextBox 15"/>
            <p:cNvSpPr txBox="1"/>
            <p:nvPr/>
          </p:nvSpPr>
          <p:spPr>
            <a:xfrm>
              <a:off x="1262069" y="2519347"/>
              <a:ext cx="2596352" cy="338554"/>
            </a:xfrm>
            <a:prstGeom prst="rect">
              <a:avLst/>
            </a:prstGeom>
            <a:noFill/>
          </p:spPr>
          <p:txBody>
            <a:bodyPr wrap="none" rtlCol="0">
              <a:spAutoFit/>
            </a:bodyPr>
            <a:lstStyle/>
            <a:p>
              <a:r>
                <a:rPr lang="en-US" sz="1600" b="1" dirty="0" smtClean="0">
                  <a:latin typeface="Arial" pitchFamily="34" charset="0"/>
                  <a:cs typeface="Arial" pitchFamily="34" charset="0"/>
                </a:rPr>
                <a:t>Grade-Level</a:t>
              </a:r>
              <a:r>
                <a:rPr lang="en-US" sz="1600" dirty="0" smtClean="0">
                  <a:latin typeface="Arial" pitchFamily="34" charset="0"/>
                  <a:cs typeface="Arial" pitchFamily="34" charset="0"/>
                </a:rPr>
                <a:t> Value-Added</a:t>
              </a:r>
              <a:endParaRPr lang="en-US" sz="1600" dirty="0">
                <a:latin typeface="Arial" pitchFamily="34" charset="0"/>
                <a:cs typeface="Arial" pitchFamily="34" charset="0"/>
              </a:endParaRPr>
            </a:p>
          </p:txBody>
        </p:sp>
        <p:sp>
          <p:nvSpPr>
            <p:cNvPr id="17" name="Rectangle 16"/>
            <p:cNvSpPr/>
            <p:nvPr/>
          </p:nvSpPr>
          <p:spPr>
            <a:xfrm>
              <a:off x="222234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8" name="Rectangle 17"/>
            <p:cNvSpPr/>
            <p:nvPr/>
          </p:nvSpPr>
          <p:spPr>
            <a:xfrm>
              <a:off x="294922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9" name="Rectangle 18"/>
            <p:cNvSpPr/>
            <p:nvPr/>
          </p:nvSpPr>
          <p:spPr>
            <a:xfrm>
              <a:off x="367609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0" name="Rectangle 19"/>
            <p:cNvSpPr/>
            <p:nvPr/>
          </p:nvSpPr>
          <p:spPr>
            <a:xfrm>
              <a:off x="4402973"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1" name="Rectangle 20"/>
            <p:cNvSpPr/>
            <p:nvPr/>
          </p:nvSpPr>
          <p:spPr>
            <a:xfrm>
              <a:off x="5129850"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2" name="Rectangle 21"/>
            <p:cNvSpPr/>
            <p:nvPr/>
          </p:nvSpPr>
          <p:spPr>
            <a:xfrm>
              <a:off x="222473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3" name="Rectangle 22"/>
            <p:cNvSpPr/>
            <p:nvPr/>
          </p:nvSpPr>
          <p:spPr>
            <a:xfrm>
              <a:off x="295160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4" name="Rectangle 23"/>
            <p:cNvSpPr/>
            <p:nvPr/>
          </p:nvSpPr>
          <p:spPr>
            <a:xfrm>
              <a:off x="367848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5" name="Rectangle 24"/>
            <p:cNvSpPr/>
            <p:nvPr/>
          </p:nvSpPr>
          <p:spPr>
            <a:xfrm>
              <a:off x="4405359"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6" name="Rectangle 25"/>
            <p:cNvSpPr/>
            <p:nvPr/>
          </p:nvSpPr>
          <p:spPr>
            <a:xfrm>
              <a:off x="5132236"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7" name="Rectangle 26"/>
            <p:cNvSpPr/>
            <p:nvPr/>
          </p:nvSpPr>
          <p:spPr>
            <a:xfrm>
              <a:off x="222235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8" name="Rectangle 27"/>
            <p:cNvSpPr/>
            <p:nvPr/>
          </p:nvSpPr>
          <p:spPr>
            <a:xfrm>
              <a:off x="294922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9" name="Rectangle 28"/>
            <p:cNvSpPr/>
            <p:nvPr/>
          </p:nvSpPr>
          <p:spPr>
            <a:xfrm>
              <a:off x="367610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0" name="Rectangle 29"/>
            <p:cNvSpPr/>
            <p:nvPr/>
          </p:nvSpPr>
          <p:spPr>
            <a:xfrm>
              <a:off x="4402978"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1" name="Rectangle 30"/>
            <p:cNvSpPr/>
            <p:nvPr/>
          </p:nvSpPr>
          <p:spPr>
            <a:xfrm>
              <a:off x="5129855"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cxnSp>
          <p:nvCxnSpPr>
            <p:cNvPr id="32" name="Straight Connector 31"/>
            <p:cNvCxnSpPr/>
            <p:nvPr/>
          </p:nvCxnSpPr>
          <p:spPr>
            <a:xfrm>
              <a:off x="14287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120900" y="2987657"/>
              <a:ext cx="0" cy="1463675"/>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221996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5" name="Rectangle 34"/>
            <p:cNvSpPr/>
            <p:nvPr/>
          </p:nvSpPr>
          <p:spPr>
            <a:xfrm>
              <a:off x="294684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6" name="Rectangle 35"/>
            <p:cNvSpPr/>
            <p:nvPr/>
          </p:nvSpPr>
          <p:spPr>
            <a:xfrm>
              <a:off x="367372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7" name="Rectangle 36"/>
            <p:cNvSpPr/>
            <p:nvPr/>
          </p:nvSpPr>
          <p:spPr>
            <a:xfrm>
              <a:off x="4400597"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8" name="Rectangle 37"/>
            <p:cNvSpPr/>
            <p:nvPr/>
          </p:nvSpPr>
          <p:spPr>
            <a:xfrm>
              <a:off x="5127474"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pSp>
      <p:sp>
        <p:nvSpPr>
          <p:cNvPr id="39" name="TextBox 38"/>
          <p:cNvSpPr txBox="1"/>
          <p:nvPr/>
        </p:nvSpPr>
        <p:spPr>
          <a:xfrm>
            <a:off x="5216776" y="2772986"/>
            <a:ext cx="631904" cy="307777"/>
          </a:xfrm>
          <a:prstGeom prst="rect">
            <a:avLst/>
          </a:prstGeom>
          <a:noFill/>
        </p:spPr>
        <p:txBody>
          <a:bodyPr wrap="none" rtlCol="0">
            <a:spAutoFit/>
          </a:bodyPr>
          <a:lstStyle/>
          <a:p>
            <a:pPr algn="ctr"/>
            <a:r>
              <a:rPr lang="en-US" sz="1400" dirty="0" smtClean="0">
                <a:latin typeface="Arial" pitchFamily="34" charset="0"/>
                <a:cs typeface="Arial" pitchFamily="34" charset="0"/>
              </a:rPr>
              <a:t>141.2</a:t>
            </a:r>
            <a:endParaRPr lang="en-US" sz="1400" dirty="0">
              <a:latin typeface="Arial" pitchFamily="34" charset="0"/>
              <a:cs typeface="Arial" pitchFamily="34" charset="0"/>
            </a:endParaRPr>
          </a:p>
        </p:txBody>
      </p:sp>
      <p:sp>
        <p:nvSpPr>
          <p:cNvPr id="40" name="TextBox 39"/>
          <p:cNvSpPr txBox="1"/>
          <p:nvPr/>
        </p:nvSpPr>
        <p:spPr>
          <a:xfrm>
            <a:off x="5219951" y="3261936"/>
            <a:ext cx="631904" cy="307777"/>
          </a:xfrm>
          <a:prstGeom prst="rect">
            <a:avLst/>
          </a:prstGeom>
          <a:noFill/>
        </p:spPr>
        <p:txBody>
          <a:bodyPr wrap="none" rtlCol="0">
            <a:spAutoFit/>
          </a:bodyPr>
          <a:lstStyle/>
          <a:p>
            <a:pPr algn="ctr"/>
            <a:r>
              <a:rPr lang="en-US" sz="1400" dirty="0" smtClean="0">
                <a:latin typeface="Arial" pitchFamily="34" charset="0"/>
                <a:cs typeface="Arial" pitchFamily="34" charset="0"/>
              </a:rPr>
              <a:t>153.0</a:t>
            </a:r>
            <a:endParaRPr lang="en-US" sz="1400" dirty="0">
              <a:latin typeface="Arial" pitchFamily="34" charset="0"/>
              <a:cs typeface="Arial" pitchFamily="34" charset="0"/>
            </a:endParaRPr>
          </a:p>
        </p:txBody>
      </p:sp>
      <p:sp>
        <p:nvSpPr>
          <p:cNvPr id="41" name="TextBox 40"/>
          <p:cNvSpPr txBox="1"/>
          <p:nvPr/>
        </p:nvSpPr>
        <p:spPr>
          <a:xfrm>
            <a:off x="5212014" y="3763625"/>
            <a:ext cx="631904" cy="307777"/>
          </a:xfrm>
          <a:prstGeom prst="rect">
            <a:avLst/>
          </a:prstGeom>
          <a:noFill/>
        </p:spPr>
        <p:txBody>
          <a:bodyPr wrap="none" rtlCol="0">
            <a:spAutoFit/>
          </a:bodyPr>
          <a:lstStyle/>
          <a:p>
            <a:pPr algn="ctr"/>
            <a:r>
              <a:rPr lang="en-US" sz="1400" dirty="0" smtClean="0">
                <a:latin typeface="Arial" pitchFamily="34" charset="0"/>
                <a:cs typeface="Arial" pitchFamily="34" charset="0"/>
              </a:rPr>
              <a:t>138.0</a:t>
            </a:r>
            <a:endParaRPr lang="en-US" sz="1400" dirty="0">
              <a:latin typeface="Arial" pitchFamily="34" charset="0"/>
              <a:cs typeface="Arial" pitchFamily="34" charset="0"/>
            </a:endParaRPr>
          </a:p>
        </p:txBody>
      </p:sp>
      <p:grpSp>
        <p:nvGrpSpPr>
          <p:cNvPr id="4" name="Group 178"/>
          <p:cNvGrpSpPr/>
          <p:nvPr/>
        </p:nvGrpSpPr>
        <p:grpSpPr>
          <a:xfrm>
            <a:off x="5687512" y="3231000"/>
            <a:ext cx="666227" cy="463821"/>
            <a:chOff x="3727587" y="3496471"/>
            <a:chExt cx="666227" cy="463821"/>
          </a:xfrm>
        </p:grpSpPr>
        <p:sp>
          <p:nvSpPr>
            <p:cNvPr id="43" name="Teardrop 42"/>
            <p:cNvSpPr/>
            <p:nvPr/>
          </p:nvSpPr>
          <p:spPr>
            <a:xfrm rot="8100000">
              <a:off x="3781098" y="3496471"/>
              <a:ext cx="362282" cy="370418"/>
            </a:xfrm>
            <a:prstGeom prst="teardrop">
              <a:avLst/>
            </a:prstGeom>
            <a:solidFill>
              <a:srgbClr val="9F5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cxnSp>
          <p:nvCxnSpPr>
            <p:cNvPr id="44" name="Straight Connector 43"/>
            <p:cNvCxnSpPr/>
            <p:nvPr/>
          </p:nvCxnSpPr>
          <p:spPr>
            <a:xfrm>
              <a:off x="4027925" y="3960292"/>
              <a:ext cx="365889"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727587" y="3505182"/>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0.7</a:t>
              </a:r>
              <a:endParaRPr lang="en-US" sz="1600" b="1" dirty="0">
                <a:latin typeface="Arial" pitchFamily="34" charset="0"/>
                <a:cs typeface="Arial" pitchFamily="34" charset="0"/>
              </a:endParaRPr>
            </a:p>
          </p:txBody>
        </p:sp>
      </p:grpSp>
      <p:grpSp>
        <p:nvGrpSpPr>
          <p:cNvPr id="42" name="Group 175"/>
          <p:cNvGrpSpPr/>
          <p:nvPr/>
        </p:nvGrpSpPr>
        <p:grpSpPr>
          <a:xfrm>
            <a:off x="5981950" y="2738875"/>
            <a:ext cx="814108" cy="460646"/>
            <a:chOff x="2796265" y="3004346"/>
            <a:chExt cx="814108" cy="460646"/>
          </a:xfrm>
        </p:grpSpPr>
        <p:cxnSp>
          <p:nvCxnSpPr>
            <p:cNvPr id="47" name="Straight Connector 46"/>
            <p:cNvCxnSpPr/>
            <p:nvPr/>
          </p:nvCxnSpPr>
          <p:spPr>
            <a:xfrm>
              <a:off x="2796265" y="3464992"/>
              <a:ext cx="81410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ardrop 47"/>
            <p:cNvSpPr/>
            <p:nvPr/>
          </p:nvSpPr>
          <p:spPr>
            <a:xfrm rot="8100000">
              <a:off x="2876057" y="3004346"/>
              <a:ext cx="362282" cy="370418"/>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49" name="TextBox 48"/>
            <p:cNvSpPr txBox="1"/>
            <p:nvPr/>
          </p:nvSpPr>
          <p:spPr>
            <a:xfrm>
              <a:off x="2822546" y="3013057"/>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1.3</a:t>
              </a:r>
              <a:endParaRPr lang="en-US" sz="1600" b="1" dirty="0">
                <a:latin typeface="Arial" pitchFamily="34" charset="0"/>
                <a:cs typeface="Arial" pitchFamily="34" charset="0"/>
              </a:endParaRPr>
            </a:p>
          </p:txBody>
        </p:sp>
      </p:grpSp>
      <p:grpSp>
        <p:nvGrpSpPr>
          <p:cNvPr id="46" name="Group 179"/>
          <p:cNvGrpSpPr/>
          <p:nvPr/>
        </p:nvGrpSpPr>
        <p:grpSpPr>
          <a:xfrm>
            <a:off x="5976055" y="3729514"/>
            <a:ext cx="761028" cy="460646"/>
            <a:chOff x="2985037" y="3994985"/>
            <a:chExt cx="761028" cy="460646"/>
          </a:xfrm>
        </p:grpSpPr>
        <p:cxnSp>
          <p:nvCxnSpPr>
            <p:cNvPr id="51" name="Straight Connector 50"/>
            <p:cNvCxnSpPr/>
            <p:nvPr/>
          </p:nvCxnSpPr>
          <p:spPr>
            <a:xfrm>
              <a:off x="2985037" y="4455631"/>
              <a:ext cx="76102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ardrop 51"/>
            <p:cNvSpPr/>
            <p:nvPr/>
          </p:nvSpPr>
          <p:spPr>
            <a:xfrm rot="8100000">
              <a:off x="3161838" y="3994985"/>
              <a:ext cx="362282" cy="370418"/>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53" name="TextBox 52"/>
            <p:cNvSpPr txBox="1"/>
            <p:nvPr/>
          </p:nvSpPr>
          <p:spPr>
            <a:xfrm>
              <a:off x="3108327" y="4003696"/>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1.5</a:t>
              </a:r>
              <a:endParaRPr lang="en-US" sz="1600" b="1" dirty="0">
                <a:latin typeface="Arial" pitchFamily="34" charset="0"/>
                <a:cs typeface="Arial" pitchFamily="34" charset="0"/>
              </a:endParaRPr>
            </a:p>
          </p:txBody>
        </p:sp>
      </p:grpSp>
      <p:sp>
        <p:nvSpPr>
          <p:cNvPr id="54" name="TextBox 53"/>
          <p:cNvSpPr txBox="1"/>
          <p:nvPr/>
        </p:nvSpPr>
        <p:spPr>
          <a:xfrm>
            <a:off x="3913913" y="2782513"/>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6</a:t>
            </a:r>
            <a:endParaRPr lang="en-US" sz="1600" dirty="0">
              <a:latin typeface="Arial" pitchFamily="34" charset="0"/>
              <a:cs typeface="Arial" pitchFamily="34" charset="0"/>
            </a:endParaRPr>
          </a:p>
        </p:txBody>
      </p:sp>
      <p:sp>
        <p:nvSpPr>
          <p:cNvPr id="55" name="TextBox 54"/>
          <p:cNvSpPr txBox="1"/>
          <p:nvPr/>
        </p:nvSpPr>
        <p:spPr>
          <a:xfrm>
            <a:off x="3913913" y="3282576"/>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7</a:t>
            </a:r>
            <a:endParaRPr lang="en-US" sz="1600" dirty="0">
              <a:latin typeface="Arial" pitchFamily="34" charset="0"/>
              <a:cs typeface="Arial" pitchFamily="34" charset="0"/>
            </a:endParaRPr>
          </a:p>
        </p:txBody>
      </p:sp>
      <p:sp>
        <p:nvSpPr>
          <p:cNvPr id="56" name="TextBox 55"/>
          <p:cNvSpPr txBox="1"/>
          <p:nvPr/>
        </p:nvSpPr>
        <p:spPr>
          <a:xfrm>
            <a:off x="3913913" y="3782638"/>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8</a:t>
            </a:r>
            <a:endParaRPr lang="en-US" sz="1600" dirty="0">
              <a:latin typeface="Arial" pitchFamily="34" charset="0"/>
              <a:cs typeface="Arial" pitchFamily="34" charset="0"/>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3. When should I look outside my school for help at improving student learning?</a:t>
            </a:r>
            <a:endParaRPr lang="en-US" sz="3600" dirty="0"/>
          </a:p>
        </p:txBody>
      </p:sp>
      <p:grpSp>
        <p:nvGrpSpPr>
          <p:cNvPr id="3" name="Group 3"/>
          <p:cNvGrpSpPr/>
          <p:nvPr/>
        </p:nvGrpSpPr>
        <p:grpSpPr>
          <a:xfrm>
            <a:off x="3866290" y="1677607"/>
            <a:ext cx="5148741" cy="2582709"/>
            <a:chOff x="114301" y="1943078"/>
            <a:chExt cx="5148741" cy="2582709"/>
          </a:xfrm>
        </p:grpSpPr>
        <p:sp>
          <p:nvSpPr>
            <p:cNvPr id="5" name="Rectangle 4"/>
            <p:cNvSpPr/>
            <p:nvPr/>
          </p:nvSpPr>
          <p:spPr>
            <a:xfrm>
              <a:off x="114301" y="3971894"/>
              <a:ext cx="5094307"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 name="Rectangle 5"/>
            <p:cNvSpPr/>
            <p:nvPr/>
          </p:nvSpPr>
          <p:spPr>
            <a:xfrm>
              <a:off x="119063" y="2981255"/>
              <a:ext cx="5083757"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7" name="Rectangle 6"/>
            <p:cNvSpPr/>
            <p:nvPr/>
          </p:nvSpPr>
          <p:spPr>
            <a:xfrm>
              <a:off x="126234" y="1947845"/>
              <a:ext cx="5088162" cy="47763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 name="TextBox 7"/>
            <p:cNvSpPr txBox="1"/>
            <p:nvPr/>
          </p:nvSpPr>
          <p:spPr>
            <a:xfrm>
              <a:off x="1382441" y="1943078"/>
              <a:ext cx="805028" cy="461665"/>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NUMBER OF</a:t>
              </a:r>
            </a:p>
            <a:p>
              <a:pPr algn="ctr"/>
              <a:r>
                <a:rPr lang="en-US" sz="800" dirty="0" smtClean="0">
                  <a:solidFill>
                    <a:schemeClr val="bg1"/>
                  </a:solidFill>
                  <a:latin typeface="Arial" pitchFamily="34" charset="0"/>
                  <a:cs typeface="Arial" pitchFamily="34" charset="0"/>
                </a:rPr>
                <a:t>STUDENTS</a:t>
              </a:r>
            </a:p>
            <a:p>
              <a:pPr algn="ctr"/>
              <a:r>
                <a:rPr lang="en-US" sz="800" dirty="0" smtClean="0">
                  <a:solidFill>
                    <a:schemeClr val="bg1"/>
                  </a:solidFill>
                  <a:latin typeface="Arial" pitchFamily="34" charset="0"/>
                  <a:cs typeface="Arial" pitchFamily="34" charset="0"/>
                </a:rPr>
                <a:t>(WEIGHTED)</a:t>
              </a:r>
              <a:endParaRPr lang="en-US" sz="800" dirty="0">
                <a:solidFill>
                  <a:schemeClr val="bg1"/>
                </a:solidFill>
                <a:latin typeface="Arial" pitchFamily="34" charset="0"/>
                <a:cs typeface="Arial" pitchFamily="34" charset="0"/>
              </a:endParaRPr>
            </a:p>
          </p:txBody>
        </p:sp>
        <p:sp>
          <p:nvSpPr>
            <p:cNvPr id="9" name="TextBox 8"/>
            <p:cNvSpPr txBox="1"/>
            <p:nvPr/>
          </p:nvSpPr>
          <p:spPr>
            <a:xfrm>
              <a:off x="2959306" y="1957366"/>
              <a:ext cx="1527983" cy="215444"/>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VALUE-ADDED ESTIMATES</a:t>
              </a:r>
              <a:endParaRPr lang="en-US" sz="800" dirty="0">
                <a:solidFill>
                  <a:schemeClr val="bg1"/>
                </a:solidFill>
                <a:latin typeface="Arial" pitchFamily="34" charset="0"/>
                <a:cs typeface="Arial" pitchFamily="34" charset="0"/>
              </a:endParaRPr>
            </a:p>
          </p:txBody>
        </p:sp>
        <p:sp>
          <p:nvSpPr>
            <p:cNvPr id="10" name="TextBox 9"/>
            <p:cNvSpPr txBox="1"/>
            <p:nvPr/>
          </p:nvSpPr>
          <p:spPr>
            <a:xfrm>
              <a:off x="2090677"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1</a:t>
              </a:r>
              <a:endParaRPr lang="en-US" sz="1200" dirty="0">
                <a:solidFill>
                  <a:schemeClr val="bg1"/>
                </a:solidFill>
                <a:latin typeface="Arial" pitchFamily="34" charset="0"/>
                <a:cs typeface="Arial" pitchFamily="34" charset="0"/>
              </a:endParaRPr>
            </a:p>
          </p:txBody>
        </p:sp>
        <p:sp>
          <p:nvSpPr>
            <p:cNvPr id="11" name="TextBox 10"/>
            <p:cNvSpPr txBox="1"/>
            <p:nvPr/>
          </p:nvSpPr>
          <p:spPr>
            <a:xfrm>
              <a:off x="2836008"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2</a:t>
              </a:r>
              <a:endParaRPr lang="en-US" sz="1200" dirty="0">
                <a:solidFill>
                  <a:schemeClr val="bg1"/>
                </a:solidFill>
                <a:latin typeface="Arial" pitchFamily="34" charset="0"/>
                <a:cs typeface="Arial" pitchFamily="34" charset="0"/>
              </a:endParaRPr>
            </a:p>
          </p:txBody>
        </p:sp>
        <p:sp>
          <p:nvSpPr>
            <p:cNvPr id="12" name="TextBox 11"/>
            <p:cNvSpPr txBox="1"/>
            <p:nvPr/>
          </p:nvSpPr>
          <p:spPr>
            <a:xfrm>
              <a:off x="3555142" y="2145484"/>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3</a:t>
              </a:r>
              <a:endParaRPr lang="en-US" sz="1200" dirty="0">
                <a:solidFill>
                  <a:schemeClr val="bg1"/>
                </a:solidFill>
                <a:latin typeface="Arial" pitchFamily="34" charset="0"/>
                <a:cs typeface="Arial" pitchFamily="34" charset="0"/>
              </a:endParaRPr>
            </a:p>
          </p:txBody>
        </p:sp>
        <p:sp>
          <p:nvSpPr>
            <p:cNvPr id="13" name="TextBox 12"/>
            <p:cNvSpPr txBox="1"/>
            <p:nvPr/>
          </p:nvSpPr>
          <p:spPr>
            <a:xfrm>
              <a:off x="4283804" y="2133578"/>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4</a:t>
              </a:r>
              <a:endParaRPr lang="en-US" sz="1200" dirty="0">
                <a:solidFill>
                  <a:schemeClr val="bg1"/>
                </a:solidFill>
                <a:latin typeface="Arial" pitchFamily="34" charset="0"/>
                <a:cs typeface="Arial" pitchFamily="34" charset="0"/>
              </a:endParaRPr>
            </a:p>
          </p:txBody>
        </p:sp>
        <p:sp>
          <p:nvSpPr>
            <p:cNvPr id="14" name="TextBox 13"/>
            <p:cNvSpPr txBox="1"/>
            <p:nvPr/>
          </p:nvSpPr>
          <p:spPr>
            <a:xfrm>
              <a:off x="4993416" y="2131196"/>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5</a:t>
              </a:r>
              <a:endParaRPr lang="en-US" sz="1200" dirty="0">
                <a:solidFill>
                  <a:schemeClr val="bg1"/>
                </a:solidFill>
                <a:latin typeface="Arial" pitchFamily="34" charset="0"/>
                <a:cs typeface="Arial" pitchFamily="34" charset="0"/>
              </a:endParaRPr>
            </a:p>
          </p:txBody>
        </p:sp>
        <p:sp>
          <p:nvSpPr>
            <p:cNvPr id="15" name="TextBox 14"/>
            <p:cNvSpPr txBox="1"/>
            <p:nvPr/>
          </p:nvSpPr>
          <p:spPr>
            <a:xfrm>
              <a:off x="126997" y="2518233"/>
              <a:ext cx="1128835" cy="338554"/>
            </a:xfrm>
            <a:prstGeom prst="rect">
              <a:avLst/>
            </a:prstGeom>
            <a:solidFill>
              <a:srgbClr val="2C5A8C"/>
            </a:solidFill>
          </p:spPr>
          <p:txBody>
            <a:bodyPr wrap="none" rtlCol="0">
              <a:spAutoFit/>
            </a:bodyPr>
            <a:lstStyle/>
            <a:p>
              <a:r>
                <a:rPr lang="en-US" sz="1600" b="1" dirty="0" smtClean="0">
                  <a:solidFill>
                    <a:schemeClr val="bg1"/>
                  </a:solidFill>
                  <a:latin typeface="Arial" pitchFamily="34" charset="0"/>
                  <a:cs typeface="Arial" pitchFamily="34" charset="0"/>
                </a:rPr>
                <a:t>READING</a:t>
              </a:r>
              <a:endParaRPr lang="en-US" sz="1600" b="1" dirty="0">
                <a:solidFill>
                  <a:schemeClr val="bg1"/>
                </a:solidFill>
                <a:latin typeface="Arial" pitchFamily="34" charset="0"/>
                <a:cs typeface="Arial" pitchFamily="34" charset="0"/>
              </a:endParaRPr>
            </a:p>
          </p:txBody>
        </p:sp>
        <p:sp>
          <p:nvSpPr>
            <p:cNvPr id="16" name="TextBox 15"/>
            <p:cNvSpPr txBox="1"/>
            <p:nvPr/>
          </p:nvSpPr>
          <p:spPr>
            <a:xfrm>
              <a:off x="1262069" y="2519347"/>
              <a:ext cx="2596352" cy="338554"/>
            </a:xfrm>
            <a:prstGeom prst="rect">
              <a:avLst/>
            </a:prstGeom>
            <a:noFill/>
          </p:spPr>
          <p:txBody>
            <a:bodyPr wrap="none" rtlCol="0">
              <a:spAutoFit/>
            </a:bodyPr>
            <a:lstStyle/>
            <a:p>
              <a:r>
                <a:rPr lang="en-US" sz="1600" b="1" dirty="0" smtClean="0">
                  <a:latin typeface="Arial" pitchFamily="34" charset="0"/>
                  <a:cs typeface="Arial" pitchFamily="34" charset="0"/>
                </a:rPr>
                <a:t>Grade-Level</a:t>
              </a:r>
              <a:r>
                <a:rPr lang="en-US" sz="1600" dirty="0" smtClean="0">
                  <a:latin typeface="Arial" pitchFamily="34" charset="0"/>
                  <a:cs typeface="Arial" pitchFamily="34" charset="0"/>
                </a:rPr>
                <a:t> Value-Added</a:t>
              </a:r>
              <a:endParaRPr lang="en-US" sz="1600" dirty="0">
                <a:latin typeface="Arial" pitchFamily="34" charset="0"/>
                <a:cs typeface="Arial" pitchFamily="34" charset="0"/>
              </a:endParaRPr>
            </a:p>
          </p:txBody>
        </p:sp>
        <p:sp>
          <p:nvSpPr>
            <p:cNvPr id="17" name="Rectangle 16"/>
            <p:cNvSpPr/>
            <p:nvPr/>
          </p:nvSpPr>
          <p:spPr>
            <a:xfrm>
              <a:off x="222234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8" name="Rectangle 17"/>
            <p:cNvSpPr/>
            <p:nvPr/>
          </p:nvSpPr>
          <p:spPr>
            <a:xfrm>
              <a:off x="294922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9" name="Rectangle 18"/>
            <p:cNvSpPr/>
            <p:nvPr/>
          </p:nvSpPr>
          <p:spPr>
            <a:xfrm>
              <a:off x="367609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0" name="Rectangle 19"/>
            <p:cNvSpPr/>
            <p:nvPr/>
          </p:nvSpPr>
          <p:spPr>
            <a:xfrm>
              <a:off x="4402973"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1" name="Rectangle 20"/>
            <p:cNvSpPr/>
            <p:nvPr/>
          </p:nvSpPr>
          <p:spPr>
            <a:xfrm>
              <a:off x="5129850"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2" name="Rectangle 21"/>
            <p:cNvSpPr/>
            <p:nvPr/>
          </p:nvSpPr>
          <p:spPr>
            <a:xfrm>
              <a:off x="222473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3" name="Rectangle 22"/>
            <p:cNvSpPr/>
            <p:nvPr/>
          </p:nvSpPr>
          <p:spPr>
            <a:xfrm>
              <a:off x="295160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4" name="Rectangle 23"/>
            <p:cNvSpPr/>
            <p:nvPr/>
          </p:nvSpPr>
          <p:spPr>
            <a:xfrm>
              <a:off x="367848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5" name="Rectangle 24"/>
            <p:cNvSpPr/>
            <p:nvPr/>
          </p:nvSpPr>
          <p:spPr>
            <a:xfrm>
              <a:off x="4405359"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6" name="Rectangle 25"/>
            <p:cNvSpPr/>
            <p:nvPr/>
          </p:nvSpPr>
          <p:spPr>
            <a:xfrm>
              <a:off x="5132236"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7" name="Rectangle 26"/>
            <p:cNvSpPr/>
            <p:nvPr/>
          </p:nvSpPr>
          <p:spPr>
            <a:xfrm>
              <a:off x="222235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8" name="Rectangle 27"/>
            <p:cNvSpPr/>
            <p:nvPr/>
          </p:nvSpPr>
          <p:spPr>
            <a:xfrm>
              <a:off x="294922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9" name="Rectangle 28"/>
            <p:cNvSpPr/>
            <p:nvPr/>
          </p:nvSpPr>
          <p:spPr>
            <a:xfrm>
              <a:off x="367610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0" name="Rectangle 29"/>
            <p:cNvSpPr/>
            <p:nvPr/>
          </p:nvSpPr>
          <p:spPr>
            <a:xfrm>
              <a:off x="4402978"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1" name="Rectangle 30"/>
            <p:cNvSpPr/>
            <p:nvPr/>
          </p:nvSpPr>
          <p:spPr>
            <a:xfrm>
              <a:off x="5129855"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cxnSp>
          <p:nvCxnSpPr>
            <p:cNvPr id="32" name="Straight Connector 31"/>
            <p:cNvCxnSpPr/>
            <p:nvPr/>
          </p:nvCxnSpPr>
          <p:spPr>
            <a:xfrm>
              <a:off x="14287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120900" y="2987657"/>
              <a:ext cx="0" cy="1463675"/>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221996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5" name="Rectangle 34"/>
            <p:cNvSpPr/>
            <p:nvPr/>
          </p:nvSpPr>
          <p:spPr>
            <a:xfrm>
              <a:off x="294684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6" name="Rectangle 35"/>
            <p:cNvSpPr/>
            <p:nvPr/>
          </p:nvSpPr>
          <p:spPr>
            <a:xfrm>
              <a:off x="367372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7" name="Rectangle 36"/>
            <p:cNvSpPr/>
            <p:nvPr/>
          </p:nvSpPr>
          <p:spPr>
            <a:xfrm>
              <a:off x="4400597"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8" name="Rectangle 37"/>
            <p:cNvSpPr/>
            <p:nvPr/>
          </p:nvSpPr>
          <p:spPr>
            <a:xfrm>
              <a:off x="5127474"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pSp>
      <p:sp>
        <p:nvSpPr>
          <p:cNvPr id="39" name="TextBox 38"/>
          <p:cNvSpPr txBox="1"/>
          <p:nvPr/>
        </p:nvSpPr>
        <p:spPr>
          <a:xfrm>
            <a:off x="5216776" y="2772986"/>
            <a:ext cx="631904" cy="307777"/>
          </a:xfrm>
          <a:prstGeom prst="rect">
            <a:avLst/>
          </a:prstGeom>
          <a:noFill/>
        </p:spPr>
        <p:txBody>
          <a:bodyPr wrap="none" rtlCol="0">
            <a:spAutoFit/>
          </a:bodyPr>
          <a:lstStyle/>
          <a:p>
            <a:pPr algn="ctr"/>
            <a:r>
              <a:rPr lang="en-US" sz="1400" dirty="0" smtClean="0">
                <a:latin typeface="Arial" pitchFamily="34" charset="0"/>
                <a:cs typeface="Arial" pitchFamily="34" charset="0"/>
              </a:rPr>
              <a:t>141.2</a:t>
            </a:r>
            <a:endParaRPr lang="en-US" sz="1400" dirty="0">
              <a:latin typeface="Arial" pitchFamily="34" charset="0"/>
              <a:cs typeface="Arial" pitchFamily="34" charset="0"/>
            </a:endParaRPr>
          </a:p>
        </p:txBody>
      </p:sp>
      <p:sp>
        <p:nvSpPr>
          <p:cNvPr id="40" name="TextBox 39"/>
          <p:cNvSpPr txBox="1"/>
          <p:nvPr/>
        </p:nvSpPr>
        <p:spPr>
          <a:xfrm>
            <a:off x="5219951" y="3261936"/>
            <a:ext cx="631904" cy="307777"/>
          </a:xfrm>
          <a:prstGeom prst="rect">
            <a:avLst/>
          </a:prstGeom>
          <a:noFill/>
        </p:spPr>
        <p:txBody>
          <a:bodyPr wrap="none" rtlCol="0">
            <a:spAutoFit/>
          </a:bodyPr>
          <a:lstStyle/>
          <a:p>
            <a:pPr algn="ctr"/>
            <a:r>
              <a:rPr lang="en-US" sz="1400" dirty="0" smtClean="0">
                <a:latin typeface="Arial" pitchFamily="34" charset="0"/>
                <a:cs typeface="Arial" pitchFamily="34" charset="0"/>
              </a:rPr>
              <a:t>153.0</a:t>
            </a:r>
            <a:endParaRPr lang="en-US" sz="1400" dirty="0">
              <a:latin typeface="Arial" pitchFamily="34" charset="0"/>
              <a:cs typeface="Arial" pitchFamily="34" charset="0"/>
            </a:endParaRPr>
          </a:p>
        </p:txBody>
      </p:sp>
      <p:sp>
        <p:nvSpPr>
          <p:cNvPr id="41" name="TextBox 40"/>
          <p:cNvSpPr txBox="1"/>
          <p:nvPr/>
        </p:nvSpPr>
        <p:spPr>
          <a:xfrm>
            <a:off x="5212014" y="3763625"/>
            <a:ext cx="631904" cy="307777"/>
          </a:xfrm>
          <a:prstGeom prst="rect">
            <a:avLst/>
          </a:prstGeom>
          <a:noFill/>
        </p:spPr>
        <p:txBody>
          <a:bodyPr wrap="none" rtlCol="0">
            <a:spAutoFit/>
          </a:bodyPr>
          <a:lstStyle/>
          <a:p>
            <a:pPr algn="ctr"/>
            <a:r>
              <a:rPr lang="en-US" sz="1400" dirty="0" smtClean="0">
                <a:latin typeface="Arial" pitchFamily="34" charset="0"/>
                <a:cs typeface="Arial" pitchFamily="34" charset="0"/>
              </a:rPr>
              <a:t>138.0</a:t>
            </a:r>
            <a:endParaRPr lang="en-US" sz="1400" dirty="0">
              <a:latin typeface="Arial" pitchFamily="34" charset="0"/>
              <a:cs typeface="Arial" pitchFamily="34" charset="0"/>
            </a:endParaRPr>
          </a:p>
        </p:txBody>
      </p:sp>
      <p:grpSp>
        <p:nvGrpSpPr>
          <p:cNvPr id="4" name="Group 178"/>
          <p:cNvGrpSpPr/>
          <p:nvPr/>
        </p:nvGrpSpPr>
        <p:grpSpPr>
          <a:xfrm>
            <a:off x="5687512" y="3231000"/>
            <a:ext cx="666227" cy="463821"/>
            <a:chOff x="3727587" y="3496471"/>
            <a:chExt cx="666227" cy="463821"/>
          </a:xfrm>
        </p:grpSpPr>
        <p:sp>
          <p:nvSpPr>
            <p:cNvPr id="43" name="Teardrop 42"/>
            <p:cNvSpPr/>
            <p:nvPr/>
          </p:nvSpPr>
          <p:spPr>
            <a:xfrm rot="8100000">
              <a:off x="3781098" y="3496471"/>
              <a:ext cx="362282" cy="370418"/>
            </a:xfrm>
            <a:prstGeom prst="teardrop">
              <a:avLst/>
            </a:prstGeom>
            <a:solidFill>
              <a:srgbClr val="9F5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cxnSp>
          <p:nvCxnSpPr>
            <p:cNvPr id="44" name="Straight Connector 43"/>
            <p:cNvCxnSpPr/>
            <p:nvPr/>
          </p:nvCxnSpPr>
          <p:spPr>
            <a:xfrm>
              <a:off x="4027925" y="3960292"/>
              <a:ext cx="365889"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727587" y="3505182"/>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0.7</a:t>
              </a:r>
              <a:endParaRPr lang="en-US" sz="1600" b="1" dirty="0">
                <a:latin typeface="Arial" pitchFamily="34" charset="0"/>
                <a:cs typeface="Arial" pitchFamily="34" charset="0"/>
              </a:endParaRPr>
            </a:p>
          </p:txBody>
        </p:sp>
      </p:grpSp>
      <p:grpSp>
        <p:nvGrpSpPr>
          <p:cNvPr id="42" name="Group 175"/>
          <p:cNvGrpSpPr/>
          <p:nvPr/>
        </p:nvGrpSpPr>
        <p:grpSpPr>
          <a:xfrm>
            <a:off x="5981950" y="2738875"/>
            <a:ext cx="814108" cy="460646"/>
            <a:chOff x="2796265" y="3004346"/>
            <a:chExt cx="814108" cy="460646"/>
          </a:xfrm>
        </p:grpSpPr>
        <p:cxnSp>
          <p:nvCxnSpPr>
            <p:cNvPr id="47" name="Straight Connector 46"/>
            <p:cNvCxnSpPr/>
            <p:nvPr/>
          </p:nvCxnSpPr>
          <p:spPr>
            <a:xfrm>
              <a:off x="2796265" y="3464992"/>
              <a:ext cx="81410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ardrop 47"/>
            <p:cNvSpPr/>
            <p:nvPr/>
          </p:nvSpPr>
          <p:spPr>
            <a:xfrm rot="8100000">
              <a:off x="2876057" y="3004346"/>
              <a:ext cx="362282" cy="370418"/>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49" name="TextBox 48"/>
            <p:cNvSpPr txBox="1"/>
            <p:nvPr/>
          </p:nvSpPr>
          <p:spPr>
            <a:xfrm>
              <a:off x="2822546" y="3013057"/>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1.3</a:t>
              </a:r>
              <a:endParaRPr lang="en-US" sz="1600" b="1" dirty="0">
                <a:latin typeface="Arial" pitchFamily="34" charset="0"/>
                <a:cs typeface="Arial" pitchFamily="34" charset="0"/>
              </a:endParaRPr>
            </a:p>
          </p:txBody>
        </p:sp>
      </p:grpSp>
      <p:grpSp>
        <p:nvGrpSpPr>
          <p:cNvPr id="46" name="Group 179"/>
          <p:cNvGrpSpPr/>
          <p:nvPr/>
        </p:nvGrpSpPr>
        <p:grpSpPr>
          <a:xfrm>
            <a:off x="5976055" y="3729514"/>
            <a:ext cx="761028" cy="460646"/>
            <a:chOff x="2985037" y="3994985"/>
            <a:chExt cx="761028" cy="460646"/>
          </a:xfrm>
        </p:grpSpPr>
        <p:cxnSp>
          <p:nvCxnSpPr>
            <p:cNvPr id="51" name="Straight Connector 50"/>
            <p:cNvCxnSpPr/>
            <p:nvPr/>
          </p:nvCxnSpPr>
          <p:spPr>
            <a:xfrm>
              <a:off x="2985037" y="4455631"/>
              <a:ext cx="76102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ardrop 51"/>
            <p:cNvSpPr/>
            <p:nvPr/>
          </p:nvSpPr>
          <p:spPr>
            <a:xfrm rot="8100000">
              <a:off x="3161838" y="3994985"/>
              <a:ext cx="362282" cy="370418"/>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53" name="TextBox 52"/>
            <p:cNvSpPr txBox="1"/>
            <p:nvPr/>
          </p:nvSpPr>
          <p:spPr>
            <a:xfrm>
              <a:off x="3108327" y="4003696"/>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1.5</a:t>
              </a:r>
              <a:endParaRPr lang="en-US" sz="1600" b="1" dirty="0">
                <a:latin typeface="Arial" pitchFamily="34" charset="0"/>
                <a:cs typeface="Arial" pitchFamily="34" charset="0"/>
              </a:endParaRPr>
            </a:p>
          </p:txBody>
        </p:sp>
      </p:grpSp>
      <p:sp>
        <p:nvSpPr>
          <p:cNvPr id="54" name="TextBox 53"/>
          <p:cNvSpPr txBox="1"/>
          <p:nvPr/>
        </p:nvSpPr>
        <p:spPr>
          <a:xfrm>
            <a:off x="3913913" y="2782513"/>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6</a:t>
            </a:r>
            <a:endParaRPr lang="en-US" sz="1600" dirty="0">
              <a:latin typeface="Arial" pitchFamily="34" charset="0"/>
              <a:cs typeface="Arial" pitchFamily="34" charset="0"/>
            </a:endParaRPr>
          </a:p>
        </p:txBody>
      </p:sp>
      <p:sp>
        <p:nvSpPr>
          <p:cNvPr id="55" name="TextBox 54"/>
          <p:cNvSpPr txBox="1"/>
          <p:nvPr/>
        </p:nvSpPr>
        <p:spPr>
          <a:xfrm>
            <a:off x="3913913" y="3282576"/>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7</a:t>
            </a:r>
            <a:endParaRPr lang="en-US" sz="1600" dirty="0">
              <a:latin typeface="Arial" pitchFamily="34" charset="0"/>
              <a:cs typeface="Arial" pitchFamily="34" charset="0"/>
            </a:endParaRPr>
          </a:p>
        </p:txBody>
      </p:sp>
      <p:sp>
        <p:nvSpPr>
          <p:cNvPr id="56" name="TextBox 55"/>
          <p:cNvSpPr txBox="1"/>
          <p:nvPr/>
        </p:nvSpPr>
        <p:spPr>
          <a:xfrm>
            <a:off x="3913913" y="3782638"/>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8</a:t>
            </a:r>
            <a:endParaRPr lang="en-US" sz="1600" dirty="0">
              <a:latin typeface="Arial" pitchFamily="34" charset="0"/>
              <a:cs typeface="Arial" pitchFamily="34" charset="0"/>
            </a:endParaRPr>
          </a:p>
        </p:txBody>
      </p:sp>
      <p:pic>
        <p:nvPicPr>
          <p:cNvPr id="57" name="Picture 2" descr="C:\Users\spmclaughlin\AppData\Local\Microsoft\Windows\Temporary Internet Files\Content.IE5\SA7O4E18\MC900441310[1].png"/>
          <p:cNvPicPr>
            <a:picLocks noChangeAspect="1" noChangeArrowheads="1"/>
          </p:cNvPicPr>
          <p:nvPr/>
        </p:nvPicPr>
        <p:blipFill>
          <a:blip r:embed="rId2" cstate="print"/>
          <a:srcRect/>
          <a:stretch>
            <a:fillRect/>
          </a:stretch>
        </p:blipFill>
        <p:spPr bwMode="auto">
          <a:xfrm>
            <a:off x="3159678" y="2063750"/>
            <a:ext cx="603250" cy="603250"/>
          </a:xfrm>
          <a:prstGeom prst="rect">
            <a:avLst/>
          </a:prstGeom>
          <a:noFill/>
        </p:spPr>
      </p:pic>
      <p:sp>
        <p:nvSpPr>
          <p:cNvPr id="58" name="Content Placeholder 2"/>
          <p:cNvSpPr>
            <a:spLocks noGrp="1"/>
          </p:cNvSpPr>
          <p:nvPr>
            <p:ph sz="quarter" idx="1"/>
          </p:nvPr>
        </p:nvSpPr>
        <p:spPr>
          <a:xfrm>
            <a:off x="612648" y="4566100"/>
            <a:ext cx="8153400" cy="1834699"/>
          </a:xfrm>
        </p:spPr>
        <p:txBody>
          <a:bodyPr>
            <a:normAutofit fontScale="62500" lnSpcReduction="20000"/>
          </a:bodyPr>
          <a:lstStyle/>
          <a:p>
            <a:r>
              <a:rPr lang="en-US" dirty="0" smtClean="0"/>
              <a:t>In this situation, it appears that each of the three reading grade-level teams at this school is producing below-average growth with their students.</a:t>
            </a:r>
          </a:p>
          <a:p>
            <a:r>
              <a:rPr lang="en-US" dirty="0" smtClean="0"/>
              <a:t>This would be a good opportunity to seek out high performing teachers and grade-level teams in other schools in the same grade level throughout the district or state. Try to find schools serving students with similar achievement levels and other characteristics to maximize the chance that their high Value-Added strategies will be applicable to your students.</a:t>
            </a:r>
          </a:p>
          <a:p>
            <a:endParaRPr lang="en-US"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60"/>
          <p:cNvGrpSpPr/>
          <p:nvPr/>
        </p:nvGrpSpPr>
        <p:grpSpPr>
          <a:xfrm>
            <a:off x="567473" y="1623997"/>
            <a:ext cx="8510005" cy="2909884"/>
            <a:chOff x="532079" y="1623997"/>
            <a:chExt cx="8510005" cy="2909884"/>
          </a:xfrm>
        </p:grpSpPr>
        <p:sp>
          <p:nvSpPr>
            <p:cNvPr id="62" name="Rectangle 61"/>
            <p:cNvSpPr/>
            <p:nvPr/>
          </p:nvSpPr>
          <p:spPr>
            <a:xfrm>
              <a:off x="532079" y="3971894"/>
              <a:ext cx="8464284"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3" name="Rectangle 62"/>
            <p:cNvSpPr/>
            <p:nvPr/>
          </p:nvSpPr>
          <p:spPr>
            <a:xfrm>
              <a:off x="536841" y="2981255"/>
              <a:ext cx="8464284"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64" name="Rectangle 63"/>
            <p:cNvSpPr/>
            <p:nvPr/>
          </p:nvSpPr>
          <p:spPr>
            <a:xfrm>
              <a:off x="543898" y="1947845"/>
              <a:ext cx="8461990" cy="47763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5" name="TextBox 64"/>
            <p:cNvSpPr txBox="1"/>
            <p:nvPr/>
          </p:nvSpPr>
          <p:spPr>
            <a:xfrm>
              <a:off x="1382441" y="1943078"/>
              <a:ext cx="805028" cy="461665"/>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NUMBER OF</a:t>
              </a:r>
            </a:p>
            <a:p>
              <a:pPr algn="ctr"/>
              <a:r>
                <a:rPr lang="en-US" sz="800" dirty="0" smtClean="0">
                  <a:solidFill>
                    <a:schemeClr val="bg1"/>
                  </a:solidFill>
                  <a:latin typeface="Arial" pitchFamily="34" charset="0"/>
                  <a:cs typeface="Arial" pitchFamily="34" charset="0"/>
                </a:rPr>
                <a:t>STUDENTS</a:t>
              </a:r>
            </a:p>
            <a:p>
              <a:pPr algn="ctr"/>
              <a:r>
                <a:rPr lang="en-US" sz="800" dirty="0" smtClean="0">
                  <a:solidFill>
                    <a:schemeClr val="bg1"/>
                  </a:solidFill>
                  <a:latin typeface="Arial" pitchFamily="34" charset="0"/>
                  <a:cs typeface="Arial" pitchFamily="34" charset="0"/>
                </a:rPr>
                <a:t>(WEIGHTED)</a:t>
              </a:r>
              <a:endParaRPr lang="en-US" sz="800" dirty="0">
                <a:solidFill>
                  <a:schemeClr val="bg1"/>
                </a:solidFill>
                <a:latin typeface="Arial" pitchFamily="34" charset="0"/>
                <a:cs typeface="Arial" pitchFamily="34" charset="0"/>
              </a:endParaRPr>
            </a:p>
          </p:txBody>
        </p:sp>
        <p:sp>
          <p:nvSpPr>
            <p:cNvPr id="66" name="TextBox 65"/>
            <p:cNvSpPr txBox="1"/>
            <p:nvPr/>
          </p:nvSpPr>
          <p:spPr>
            <a:xfrm>
              <a:off x="5163866" y="1943075"/>
              <a:ext cx="805028" cy="461665"/>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NUMBER OF</a:t>
              </a:r>
            </a:p>
            <a:p>
              <a:pPr algn="ctr"/>
              <a:r>
                <a:rPr lang="en-US" sz="800" dirty="0" smtClean="0">
                  <a:solidFill>
                    <a:schemeClr val="bg1"/>
                  </a:solidFill>
                  <a:latin typeface="Arial" pitchFamily="34" charset="0"/>
                  <a:cs typeface="Arial" pitchFamily="34" charset="0"/>
                </a:rPr>
                <a:t>STUDENTS</a:t>
              </a:r>
            </a:p>
            <a:p>
              <a:pPr algn="ctr"/>
              <a:r>
                <a:rPr lang="en-US" sz="800" dirty="0" smtClean="0">
                  <a:solidFill>
                    <a:schemeClr val="bg1"/>
                  </a:solidFill>
                  <a:latin typeface="Arial" pitchFamily="34" charset="0"/>
                  <a:cs typeface="Arial" pitchFamily="34" charset="0"/>
                </a:rPr>
                <a:t>(WEIGHTED)</a:t>
              </a:r>
              <a:endParaRPr lang="en-US" sz="800" dirty="0">
                <a:solidFill>
                  <a:schemeClr val="bg1"/>
                </a:solidFill>
                <a:latin typeface="Arial" pitchFamily="34" charset="0"/>
                <a:cs typeface="Arial" pitchFamily="34" charset="0"/>
              </a:endParaRPr>
            </a:p>
          </p:txBody>
        </p:sp>
        <p:sp>
          <p:nvSpPr>
            <p:cNvPr id="67" name="TextBox 66"/>
            <p:cNvSpPr txBox="1"/>
            <p:nvPr/>
          </p:nvSpPr>
          <p:spPr>
            <a:xfrm>
              <a:off x="2959306" y="1957366"/>
              <a:ext cx="1527983" cy="215444"/>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VALUE-ADDED ESTIMATES</a:t>
              </a:r>
              <a:endParaRPr lang="en-US" sz="800" dirty="0">
                <a:solidFill>
                  <a:schemeClr val="bg1"/>
                </a:solidFill>
                <a:latin typeface="Arial" pitchFamily="34" charset="0"/>
                <a:cs typeface="Arial" pitchFamily="34" charset="0"/>
              </a:endParaRPr>
            </a:p>
          </p:txBody>
        </p:sp>
        <p:sp>
          <p:nvSpPr>
            <p:cNvPr id="68" name="TextBox 67"/>
            <p:cNvSpPr txBox="1"/>
            <p:nvPr/>
          </p:nvSpPr>
          <p:spPr>
            <a:xfrm>
              <a:off x="6726445" y="1957366"/>
              <a:ext cx="1527983" cy="215444"/>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VALUE-ADDED ESTIMATES</a:t>
              </a:r>
              <a:endParaRPr lang="en-US" sz="800" dirty="0">
                <a:solidFill>
                  <a:schemeClr val="bg1"/>
                </a:solidFill>
                <a:latin typeface="Arial" pitchFamily="34" charset="0"/>
                <a:cs typeface="Arial" pitchFamily="34" charset="0"/>
              </a:endParaRPr>
            </a:p>
          </p:txBody>
        </p:sp>
        <p:sp>
          <p:nvSpPr>
            <p:cNvPr id="69" name="TextBox 68"/>
            <p:cNvSpPr txBox="1"/>
            <p:nvPr/>
          </p:nvSpPr>
          <p:spPr>
            <a:xfrm>
              <a:off x="1423986" y="1623997"/>
              <a:ext cx="3795714" cy="323165"/>
            </a:xfrm>
            <a:prstGeom prst="rect">
              <a:avLst/>
            </a:prstGeom>
            <a:noFill/>
            <a:ln w="12700">
              <a:solidFill>
                <a:schemeClr val="bg1">
                  <a:lumMod val="50000"/>
                </a:schemeClr>
              </a:solidFill>
            </a:ln>
          </p:spPr>
          <p:txBody>
            <a:bodyPr wrap="square" tIns="45720" bIns="91440" rtlCol="0">
              <a:spAutoFit/>
            </a:bodyPr>
            <a:lstStyle/>
            <a:p>
              <a:pPr algn="ctr"/>
              <a:r>
                <a:rPr lang="en-US" sz="1200" b="1" dirty="0" smtClean="0">
                  <a:solidFill>
                    <a:schemeClr val="tx1">
                      <a:lumMod val="65000"/>
                      <a:lumOff val="35000"/>
                    </a:schemeClr>
                  </a:solidFill>
                  <a:latin typeface="Arial" pitchFamily="34" charset="0"/>
                  <a:cs typeface="Arial" pitchFamily="34" charset="0"/>
                </a:rPr>
                <a:t>Past Academic Year</a:t>
              </a:r>
              <a:endParaRPr lang="en-US" sz="1200" b="1" dirty="0">
                <a:solidFill>
                  <a:schemeClr val="tx1">
                    <a:lumMod val="65000"/>
                    <a:lumOff val="35000"/>
                  </a:schemeClr>
                </a:solidFill>
                <a:latin typeface="Arial" pitchFamily="34" charset="0"/>
                <a:cs typeface="Arial" pitchFamily="34" charset="0"/>
              </a:endParaRPr>
            </a:p>
          </p:txBody>
        </p:sp>
        <p:sp>
          <p:nvSpPr>
            <p:cNvPr id="70" name="TextBox 69"/>
            <p:cNvSpPr txBox="1"/>
            <p:nvPr/>
          </p:nvSpPr>
          <p:spPr>
            <a:xfrm>
              <a:off x="5214934" y="1623998"/>
              <a:ext cx="3781429" cy="323165"/>
            </a:xfrm>
            <a:prstGeom prst="rect">
              <a:avLst/>
            </a:prstGeom>
            <a:noFill/>
            <a:ln w="12700">
              <a:solidFill>
                <a:schemeClr val="bg1">
                  <a:lumMod val="50000"/>
                </a:schemeClr>
              </a:solidFill>
            </a:ln>
          </p:spPr>
          <p:txBody>
            <a:bodyPr wrap="square" tIns="45720" bIns="91440" rtlCol="0">
              <a:spAutoFit/>
            </a:bodyPr>
            <a:lstStyle/>
            <a:p>
              <a:pPr algn="ctr"/>
              <a:r>
                <a:rPr lang="en-US" sz="1200" b="1" dirty="0" smtClean="0">
                  <a:solidFill>
                    <a:schemeClr val="tx1">
                      <a:lumMod val="65000"/>
                      <a:lumOff val="35000"/>
                    </a:schemeClr>
                  </a:solidFill>
                  <a:latin typeface="Arial" pitchFamily="34" charset="0"/>
                  <a:cs typeface="Arial" pitchFamily="34" charset="0"/>
                </a:rPr>
                <a:t>Up-To-3-Year Average</a:t>
              </a:r>
              <a:endParaRPr lang="en-US" sz="1200" b="1" dirty="0">
                <a:solidFill>
                  <a:schemeClr val="tx1">
                    <a:lumMod val="65000"/>
                    <a:lumOff val="35000"/>
                  </a:schemeClr>
                </a:solidFill>
                <a:latin typeface="Arial" pitchFamily="34" charset="0"/>
                <a:cs typeface="Arial" pitchFamily="34" charset="0"/>
              </a:endParaRPr>
            </a:p>
          </p:txBody>
        </p:sp>
        <p:sp>
          <p:nvSpPr>
            <p:cNvPr id="71" name="TextBox 70"/>
            <p:cNvSpPr txBox="1"/>
            <p:nvPr/>
          </p:nvSpPr>
          <p:spPr>
            <a:xfrm>
              <a:off x="2090677"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1</a:t>
              </a:r>
              <a:endParaRPr lang="en-US" sz="1200" dirty="0">
                <a:solidFill>
                  <a:schemeClr val="bg1"/>
                </a:solidFill>
                <a:latin typeface="Arial" pitchFamily="34" charset="0"/>
                <a:cs typeface="Arial" pitchFamily="34" charset="0"/>
              </a:endParaRPr>
            </a:p>
          </p:txBody>
        </p:sp>
        <p:sp>
          <p:nvSpPr>
            <p:cNvPr id="72" name="TextBox 71"/>
            <p:cNvSpPr txBox="1"/>
            <p:nvPr/>
          </p:nvSpPr>
          <p:spPr>
            <a:xfrm>
              <a:off x="2836008"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2</a:t>
              </a:r>
              <a:endParaRPr lang="en-US" sz="1200" dirty="0">
                <a:solidFill>
                  <a:schemeClr val="bg1"/>
                </a:solidFill>
                <a:latin typeface="Arial" pitchFamily="34" charset="0"/>
                <a:cs typeface="Arial" pitchFamily="34" charset="0"/>
              </a:endParaRPr>
            </a:p>
          </p:txBody>
        </p:sp>
        <p:sp>
          <p:nvSpPr>
            <p:cNvPr id="73" name="TextBox 72"/>
            <p:cNvSpPr txBox="1"/>
            <p:nvPr/>
          </p:nvSpPr>
          <p:spPr>
            <a:xfrm>
              <a:off x="3555142" y="2145484"/>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3</a:t>
              </a:r>
              <a:endParaRPr lang="en-US" sz="1200" dirty="0">
                <a:solidFill>
                  <a:schemeClr val="bg1"/>
                </a:solidFill>
                <a:latin typeface="Arial" pitchFamily="34" charset="0"/>
                <a:cs typeface="Arial" pitchFamily="34" charset="0"/>
              </a:endParaRPr>
            </a:p>
          </p:txBody>
        </p:sp>
        <p:sp>
          <p:nvSpPr>
            <p:cNvPr id="74" name="TextBox 73"/>
            <p:cNvSpPr txBox="1"/>
            <p:nvPr/>
          </p:nvSpPr>
          <p:spPr>
            <a:xfrm>
              <a:off x="4283804" y="2133578"/>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4</a:t>
              </a:r>
              <a:endParaRPr lang="en-US" sz="1200" dirty="0">
                <a:solidFill>
                  <a:schemeClr val="bg1"/>
                </a:solidFill>
                <a:latin typeface="Arial" pitchFamily="34" charset="0"/>
                <a:cs typeface="Arial" pitchFamily="34" charset="0"/>
              </a:endParaRPr>
            </a:p>
          </p:txBody>
        </p:sp>
        <p:sp>
          <p:nvSpPr>
            <p:cNvPr id="75" name="TextBox 74"/>
            <p:cNvSpPr txBox="1"/>
            <p:nvPr/>
          </p:nvSpPr>
          <p:spPr>
            <a:xfrm>
              <a:off x="4993416" y="2131196"/>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5</a:t>
              </a:r>
              <a:endParaRPr lang="en-US" sz="1200" dirty="0">
                <a:solidFill>
                  <a:schemeClr val="bg1"/>
                </a:solidFill>
                <a:latin typeface="Arial" pitchFamily="34" charset="0"/>
                <a:cs typeface="Arial" pitchFamily="34" charset="0"/>
              </a:endParaRPr>
            </a:p>
          </p:txBody>
        </p:sp>
        <p:sp>
          <p:nvSpPr>
            <p:cNvPr id="76" name="TextBox 75"/>
            <p:cNvSpPr txBox="1"/>
            <p:nvPr/>
          </p:nvSpPr>
          <p:spPr>
            <a:xfrm>
              <a:off x="5869719" y="2135957"/>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1</a:t>
              </a:r>
              <a:endParaRPr lang="en-US" sz="1200" dirty="0">
                <a:solidFill>
                  <a:schemeClr val="bg1"/>
                </a:solidFill>
                <a:latin typeface="Arial" pitchFamily="34" charset="0"/>
                <a:cs typeface="Arial" pitchFamily="34" charset="0"/>
              </a:endParaRPr>
            </a:p>
          </p:txBody>
        </p:sp>
        <p:sp>
          <p:nvSpPr>
            <p:cNvPr id="77" name="TextBox 76"/>
            <p:cNvSpPr txBox="1"/>
            <p:nvPr/>
          </p:nvSpPr>
          <p:spPr>
            <a:xfrm>
              <a:off x="6615050" y="2135957"/>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2</a:t>
              </a:r>
              <a:endParaRPr lang="en-US" sz="1200" dirty="0">
                <a:solidFill>
                  <a:schemeClr val="bg1"/>
                </a:solidFill>
                <a:latin typeface="Arial" pitchFamily="34" charset="0"/>
                <a:cs typeface="Arial" pitchFamily="34" charset="0"/>
              </a:endParaRPr>
            </a:p>
          </p:txBody>
        </p:sp>
        <p:sp>
          <p:nvSpPr>
            <p:cNvPr id="78" name="TextBox 77"/>
            <p:cNvSpPr txBox="1"/>
            <p:nvPr/>
          </p:nvSpPr>
          <p:spPr>
            <a:xfrm>
              <a:off x="7334184" y="2145482"/>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3</a:t>
              </a:r>
              <a:endParaRPr lang="en-US" sz="1200" dirty="0">
                <a:solidFill>
                  <a:schemeClr val="bg1"/>
                </a:solidFill>
                <a:latin typeface="Arial" pitchFamily="34" charset="0"/>
                <a:cs typeface="Arial" pitchFamily="34" charset="0"/>
              </a:endParaRPr>
            </a:p>
          </p:txBody>
        </p:sp>
        <p:sp>
          <p:nvSpPr>
            <p:cNvPr id="79" name="TextBox 78"/>
            <p:cNvSpPr txBox="1"/>
            <p:nvPr/>
          </p:nvSpPr>
          <p:spPr>
            <a:xfrm>
              <a:off x="8062846" y="2133576"/>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4</a:t>
              </a:r>
              <a:endParaRPr lang="en-US" sz="1200" dirty="0">
                <a:solidFill>
                  <a:schemeClr val="bg1"/>
                </a:solidFill>
                <a:latin typeface="Arial" pitchFamily="34" charset="0"/>
                <a:cs typeface="Arial" pitchFamily="34" charset="0"/>
              </a:endParaRPr>
            </a:p>
          </p:txBody>
        </p:sp>
        <p:sp>
          <p:nvSpPr>
            <p:cNvPr id="80" name="TextBox 79"/>
            <p:cNvSpPr txBox="1"/>
            <p:nvPr/>
          </p:nvSpPr>
          <p:spPr>
            <a:xfrm>
              <a:off x="8772458" y="2131194"/>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5</a:t>
              </a:r>
              <a:endParaRPr lang="en-US" sz="1200" dirty="0">
                <a:solidFill>
                  <a:schemeClr val="bg1"/>
                </a:solidFill>
                <a:latin typeface="Arial" pitchFamily="34" charset="0"/>
                <a:cs typeface="Arial" pitchFamily="34" charset="0"/>
              </a:endParaRPr>
            </a:p>
          </p:txBody>
        </p:sp>
        <p:sp>
          <p:nvSpPr>
            <p:cNvPr id="81" name="TextBox 80"/>
            <p:cNvSpPr txBox="1"/>
            <p:nvPr/>
          </p:nvSpPr>
          <p:spPr>
            <a:xfrm>
              <a:off x="551725" y="2518233"/>
              <a:ext cx="1128835" cy="338554"/>
            </a:xfrm>
            <a:prstGeom prst="rect">
              <a:avLst/>
            </a:prstGeom>
            <a:solidFill>
              <a:srgbClr val="2C5A8C"/>
            </a:solidFill>
          </p:spPr>
          <p:txBody>
            <a:bodyPr wrap="none" rtlCol="0">
              <a:spAutoFit/>
            </a:bodyPr>
            <a:lstStyle/>
            <a:p>
              <a:r>
                <a:rPr lang="en-US" sz="1600" b="1" dirty="0" smtClean="0">
                  <a:solidFill>
                    <a:schemeClr val="bg1"/>
                  </a:solidFill>
                  <a:latin typeface="Arial" pitchFamily="34" charset="0"/>
                  <a:cs typeface="Arial" pitchFamily="34" charset="0"/>
                </a:rPr>
                <a:t>READING</a:t>
              </a:r>
              <a:endParaRPr lang="en-US" sz="1600" b="1" dirty="0">
                <a:solidFill>
                  <a:schemeClr val="bg1"/>
                </a:solidFill>
                <a:latin typeface="Arial" pitchFamily="34" charset="0"/>
                <a:cs typeface="Arial" pitchFamily="34" charset="0"/>
              </a:endParaRPr>
            </a:p>
          </p:txBody>
        </p:sp>
        <p:sp>
          <p:nvSpPr>
            <p:cNvPr id="82" name="TextBox 81"/>
            <p:cNvSpPr txBox="1"/>
            <p:nvPr/>
          </p:nvSpPr>
          <p:spPr>
            <a:xfrm>
              <a:off x="1720250" y="2519347"/>
              <a:ext cx="2596352" cy="338554"/>
            </a:xfrm>
            <a:prstGeom prst="rect">
              <a:avLst/>
            </a:prstGeom>
            <a:noFill/>
          </p:spPr>
          <p:txBody>
            <a:bodyPr wrap="none" rtlCol="0">
              <a:spAutoFit/>
            </a:bodyPr>
            <a:lstStyle/>
            <a:p>
              <a:r>
                <a:rPr lang="en-US" sz="1600" b="1" dirty="0" smtClean="0">
                  <a:latin typeface="Arial" pitchFamily="34" charset="0"/>
                  <a:cs typeface="Arial" pitchFamily="34" charset="0"/>
                </a:rPr>
                <a:t>Grade-Level</a:t>
              </a:r>
              <a:r>
                <a:rPr lang="en-US" sz="1600" dirty="0" smtClean="0">
                  <a:latin typeface="Arial" pitchFamily="34" charset="0"/>
                  <a:cs typeface="Arial" pitchFamily="34" charset="0"/>
                </a:rPr>
                <a:t> Value-Added</a:t>
              </a:r>
              <a:endParaRPr lang="en-US" sz="1600" dirty="0">
                <a:latin typeface="Arial" pitchFamily="34" charset="0"/>
                <a:cs typeface="Arial" pitchFamily="34" charset="0"/>
              </a:endParaRPr>
            </a:p>
          </p:txBody>
        </p:sp>
        <p:sp>
          <p:nvSpPr>
            <p:cNvPr id="83" name="Rectangle 82"/>
            <p:cNvSpPr/>
            <p:nvPr/>
          </p:nvSpPr>
          <p:spPr>
            <a:xfrm>
              <a:off x="222234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4" name="Rectangle 83"/>
            <p:cNvSpPr/>
            <p:nvPr/>
          </p:nvSpPr>
          <p:spPr>
            <a:xfrm>
              <a:off x="294922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5" name="Rectangle 84"/>
            <p:cNvSpPr/>
            <p:nvPr/>
          </p:nvSpPr>
          <p:spPr>
            <a:xfrm>
              <a:off x="367609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6" name="Rectangle 85"/>
            <p:cNvSpPr/>
            <p:nvPr/>
          </p:nvSpPr>
          <p:spPr>
            <a:xfrm>
              <a:off x="4402973"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7" name="Rectangle 86"/>
            <p:cNvSpPr/>
            <p:nvPr/>
          </p:nvSpPr>
          <p:spPr>
            <a:xfrm>
              <a:off x="5129850"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8" name="Rectangle 87"/>
            <p:cNvSpPr/>
            <p:nvPr/>
          </p:nvSpPr>
          <p:spPr>
            <a:xfrm>
              <a:off x="6001389"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9" name="Rectangle 88"/>
            <p:cNvSpPr/>
            <p:nvPr/>
          </p:nvSpPr>
          <p:spPr>
            <a:xfrm>
              <a:off x="672826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0" name="Rectangle 89"/>
            <p:cNvSpPr/>
            <p:nvPr/>
          </p:nvSpPr>
          <p:spPr>
            <a:xfrm>
              <a:off x="745514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1" name="Rectangle 90"/>
            <p:cNvSpPr/>
            <p:nvPr/>
          </p:nvSpPr>
          <p:spPr>
            <a:xfrm>
              <a:off x="818201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2" name="Rectangle 91"/>
            <p:cNvSpPr/>
            <p:nvPr/>
          </p:nvSpPr>
          <p:spPr>
            <a:xfrm>
              <a:off x="8908894"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3" name="Rectangle 92"/>
            <p:cNvSpPr/>
            <p:nvPr/>
          </p:nvSpPr>
          <p:spPr>
            <a:xfrm>
              <a:off x="222473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4" name="Rectangle 93"/>
            <p:cNvSpPr/>
            <p:nvPr/>
          </p:nvSpPr>
          <p:spPr>
            <a:xfrm>
              <a:off x="295160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5" name="Rectangle 94"/>
            <p:cNvSpPr/>
            <p:nvPr/>
          </p:nvSpPr>
          <p:spPr>
            <a:xfrm>
              <a:off x="367848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6" name="Rectangle 95"/>
            <p:cNvSpPr/>
            <p:nvPr/>
          </p:nvSpPr>
          <p:spPr>
            <a:xfrm>
              <a:off x="4405359"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7" name="Rectangle 96"/>
            <p:cNvSpPr/>
            <p:nvPr/>
          </p:nvSpPr>
          <p:spPr>
            <a:xfrm>
              <a:off x="5132236"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8" name="Rectangle 97"/>
            <p:cNvSpPr/>
            <p:nvPr/>
          </p:nvSpPr>
          <p:spPr>
            <a:xfrm>
              <a:off x="6003775"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9" name="Rectangle 98"/>
            <p:cNvSpPr/>
            <p:nvPr/>
          </p:nvSpPr>
          <p:spPr>
            <a:xfrm>
              <a:off x="673065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0" name="Rectangle 99"/>
            <p:cNvSpPr/>
            <p:nvPr/>
          </p:nvSpPr>
          <p:spPr>
            <a:xfrm>
              <a:off x="745752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1" name="Rectangle 100"/>
            <p:cNvSpPr/>
            <p:nvPr/>
          </p:nvSpPr>
          <p:spPr>
            <a:xfrm>
              <a:off x="818440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2" name="Rectangle 101"/>
            <p:cNvSpPr/>
            <p:nvPr/>
          </p:nvSpPr>
          <p:spPr>
            <a:xfrm>
              <a:off x="8911280"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3" name="Rectangle 102"/>
            <p:cNvSpPr/>
            <p:nvPr/>
          </p:nvSpPr>
          <p:spPr>
            <a:xfrm>
              <a:off x="222235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4" name="Rectangle 103"/>
            <p:cNvSpPr/>
            <p:nvPr/>
          </p:nvSpPr>
          <p:spPr>
            <a:xfrm>
              <a:off x="294922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5" name="Rectangle 104"/>
            <p:cNvSpPr/>
            <p:nvPr/>
          </p:nvSpPr>
          <p:spPr>
            <a:xfrm>
              <a:off x="367610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6" name="Rectangle 105"/>
            <p:cNvSpPr/>
            <p:nvPr/>
          </p:nvSpPr>
          <p:spPr>
            <a:xfrm>
              <a:off x="4402978"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7" name="Rectangle 106"/>
            <p:cNvSpPr/>
            <p:nvPr/>
          </p:nvSpPr>
          <p:spPr>
            <a:xfrm>
              <a:off x="5129855"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8" name="Rectangle 107"/>
            <p:cNvSpPr/>
            <p:nvPr/>
          </p:nvSpPr>
          <p:spPr>
            <a:xfrm>
              <a:off x="6001394"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9" name="Rectangle 108"/>
            <p:cNvSpPr/>
            <p:nvPr/>
          </p:nvSpPr>
          <p:spPr>
            <a:xfrm>
              <a:off x="672827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0" name="Rectangle 109"/>
            <p:cNvSpPr/>
            <p:nvPr/>
          </p:nvSpPr>
          <p:spPr>
            <a:xfrm>
              <a:off x="745514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1" name="Rectangle 110"/>
            <p:cNvSpPr/>
            <p:nvPr/>
          </p:nvSpPr>
          <p:spPr>
            <a:xfrm>
              <a:off x="818202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2" name="Rectangle 111"/>
            <p:cNvSpPr/>
            <p:nvPr/>
          </p:nvSpPr>
          <p:spPr>
            <a:xfrm>
              <a:off x="8908899"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3" name="Rectangle 112"/>
            <p:cNvSpPr/>
            <p:nvPr/>
          </p:nvSpPr>
          <p:spPr>
            <a:xfrm>
              <a:off x="5210175" y="2416950"/>
              <a:ext cx="47625" cy="211693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cxnSp>
          <p:nvCxnSpPr>
            <p:cNvPr id="114" name="Straight Connector 113"/>
            <p:cNvCxnSpPr/>
            <p:nvPr/>
          </p:nvCxnSpPr>
          <p:spPr>
            <a:xfrm>
              <a:off x="14287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2120900" y="2987657"/>
              <a:ext cx="0" cy="1463675"/>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58864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7" name="Rectangle 116"/>
            <p:cNvSpPr/>
            <p:nvPr/>
          </p:nvSpPr>
          <p:spPr>
            <a:xfrm>
              <a:off x="221996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8" name="Rectangle 117"/>
            <p:cNvSpPr/>
            <p:nvPr/>
          </p:nvSpPr>
          <p:spPr>
            <a:xfrm>
              <a:off x="294684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9" name="Rectangle 118"/>
            <p:cNvSpPr/>
            <p:nvPr/>
          </p:nvSpPr>
          <p:spPr>
            <a:xfrm>
              <a:off x="367372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0" name="Rectangle 119"/>
            <p:cNvSpPr/>
            <p:nvPr/>
          </p:nvSpPr>
          <p:spPr>
            <a:xfrm>
              <a:off x="4400597"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1" name="Rectangle 120"/>
            <p:cNvSpPr/>
            <p:nvPr/>
          </p:nvSpPr>
          <p:spPr>
            <a:xfrm>
              <a:off x="5127474"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2" name="Rectangle 121"/>
            <p:cNvSpPr/>
            <p:nvPr/>
          </p:nvSpPr>
          <p:spPr>
            <a:xfrm>
              <a:off x="5999013"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3" name="Rectangle 122"/>
            <p:cNvSpPr/>
            <p:nvPr/>
          </p:nvSpPr>
          <p:spPr>
            <a:xfrm>
              <a:off x="672588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4" name="Rectangle 123"/>
            <p:cNvSpPr/>
            <p:nvPr/>
          </p:nvSpPr>
          <p:spPr>
            <a:xfrm>
              <a:off x="745276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5" name="Rectangle 124"/>
            <p:cNvSpPr/>
            <p:nvPr/>
          </p:nvSpPr>
          <p:spPr>
            <a:xfrm>
              <a:off x="817964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6" name="Rectangle 125"/>
            <p:cNvSpPr/>
            <p:nvPr/>
          </p:nvSpPr>
          <p:spPr>
            <a:xfrm>
              <a:off x="8906518"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pSp>
      <p:sp>
        <p:nvSpPr>
          <p:cNvPr id="2" name="Title 1"/>
          <p:cNvSpPr>
            <a:spLocks noGrp="1"/>
          </p:cNvSpPr>
          <p:nvPr>
            <p:ph type="title"/>
          </p:nvPr>
        </p:nvSpPr>
        <p:spPr/>
        <p:txBody>
          <a:bodyPr>
            <a:normAutofit fontScale="90000"/>
          </a:bodyPr>
          <a:lstStyle/>
          <a:p>
            <a:r>
              <a:rPr lang="en-US" dirty="0" smtClean="0"/>
              <a:t>4. How can I prioritize resources if my Value-Added results are unclear?</a:t>
            </a:r>
            <a:endParaRPr lang="en-US" dirty="0"/>
          </a:p>
        </p:txBody>
      </p:sp>
      <p:sp>
        <p:nvSpPr>
          <p:cNvPr id="57" name="TextBox 56"/>
          <p:cNvSpPr txBox="1"/>
          <p:nvPr/>
        </p:nvSpPr>
        <p:spPr>
          <a:xfrm>
            <a:off x="1653268" y="3038457"/>
            <a:ext cx="325731" cy="307777"/>
          </a:xfrm>
          <a:prstGeom prst="rect">
            <a:avLst/>
          </a:prstGeom>
          <a:noFill/>
        </p:spPr>
        <p:txBody>
          <a:bodyPr wrap="none" rtlCol="0">
            <a:spAutoFit/>
          </a:bodyPr>
          <a:lstStyle/>
          <a:p>
            <a:pPr algn="ctr"/>
            <a:r>
              <a:rPr lang="en-US" sz="1400" dirty="0" smtClean="0">
                <a:latin typeface="Arial" pitchFamily="34" charset="0"/>
                <a:cs typeface="Arial" pitchFamily="34" charset="0"/>
              </a:rPr>
              <a:t>**</a:t>
            </a:r>
            <a:endParaRPr lang="en-US" sz="1400" dirty="0">
              <a:latin typeface="Arial" pitchFamily="34" charset="0"/>
              <a:cs typeface="Arial" pitchFamily="34" charset="0"/>
            </a:endParaRPr>
          </a:p>
        </p:txBody>
      </p:sp>
      <p:sp>
        <p:nvSpPr>
          <p:cNvPr id="58" name="TextBox 57"/>
          <p:cNvSpPr txBox="1"/>
          <p:nvPr/>
        </p:nvSpPr>
        <p:spPr>
          <a:xfrm>
            <a:off x="1553049" y="3527407"/>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35.2</a:t>
            </a:r>
            <a:endParaRPr lang="en-US" sz="1400" dirty="0">
              <a:latin typeface="Arial" pitchFamily="34" charset="0"/>
              <a:cs typeface="Arial" pitchFamily="34" charset="0"/>
            </a:endParaRPr>
          </a:p>
        </p:txBody>
      </p:sp>
      <p:sp>
        <p:nvSpPr>
          <p:cNvPr id="59" name="TextBox 58"/>
          <p:cNvSpPr txBox="1"/>
          <p:nvPr/>
        </p:nvSpPr>
        <p:spPr>
          <a:xfrm>
            <a:off x="5296369" y="3038457"/>
            <a:ext cx="532518" cy="307777"/>
          </a:xfrm>
          <a:prstGeom prst="rect">
            <a:avLst/>
          </a:prstGeom>
          <a:noFill/>
        </p:spPr>
        <p:txBody>
          <a:bodyPr wrap="none" rtlCol="0">
            <a:spAutoFit/>
          </a:bodyPr>
          <a:lstStyle/>
          <a:p>
            <a:r>
              <a:rPr lang="en-US" sz="1400" dirty="0" smtClean="0">
                <a:latin typeface="Arial" pitchFamily="34" charset="0"/>
                <a:cs typeface="Arial" pitchFamily="34" charset="0"/>
              </a:rPr>
              <a:t>23.5</a:t>
            </a:r>
            <a:endParaRPr lang="en-US" sz="1400" dirty="0">
              <a:latin typeface="Arial" pitchFamily="34" charset="0"/>
              <a:cs typeface="Arial" pitchFamily="34" charset="0"/>
            </a:endParaRPr>
          </a:p>
        </p:txBody>
      </p:sp>
      <p:sp>
        <p:nvSpPr>
          <p:cNvPr id="60" name="TextBox 59"/>
          <p:cNvSpPr txBox="1"/>
          <p:nvPr/>
        </p:nvSpPr>
        <p:spPr>
          <a:xfrm>
            <a:off x="5296369" y="3527407"/>
            <a:ext cx="631904" cy="307777"/>
          </a:xfrm>
          <a:prstGeom prst="rect">
            <a:avLst/>
          </a:prstGeom>
          <a:noFill/>
        </p:spPr>
        <p:txBody>
          <a:bodyPr wrap="none" rtlCol="0">
            <a:spAutoFit/>
          </a:bodyPr>
          <a:lstStyle/>
          <a:p>
            <a:r>
              <a:rPr lang="en-US" sz="1400" dirty="0" smtClean="0">
                <a:latin typeface="Arial" pitchFamily="34" charset="0"/>
                <a:cs typeface="Arial" pitchFamily="34" charset="0"/>
              </a:rPr>
              <a:t>102.4</a:t>
            </a:r>
            <a:endParaRPr lang="en-US" sz="1400" dirty="0">
              <a:latin typeface="Arial" pitchFamily="34" charset="0"/>
              <a:cs typeface="Arial" pitchFamily="34" charset="0"/>
            </a:endParaRPr>
          </a:p>
        </p:txBody>
      </p:sp>
      <p:sp>
        <p:nvSpPr>
          <p:cNvPr id="127" name="TextBox 126"/>
          <p:cNvSpPr txBox="1"/>
          <p:nvPr/>
        </p:nvSpPr>
        <p:spPr>
          <a:xfrm>
            <a:off x="1545112" y="4029096"/>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13.2</a:t>
            </a:r>
            <a:endParaRPr lang="en-US" sz="1400" dirty="0">
              <a:latin typeface="Arial" pitchFamily="34" charset="0"/>
              <a:cs typeface="Arial" pitchFamily="34" charset="0"/>
            </a:endParaRPr>
          </a:p>
        </p:txBody>
      </p:sp>
      <p:sp>
        <p:nvSpPr>
          <p:cNvPr id="128" name="TextBox 127"/>
          <p:cNvSpPr txBox="1"/>
          <p:nvPr/>
        </p:nvSpPr>
        <p:spPr>
          <a:xfrm>
            <a:off x="5291607" y="4029096"/>
            <a:ext cx="532518" cy="307777"/>
          </a:xfrm>
          <a:prstGeom prst="rect">
            <a:avLst/>
          </a:prstGeom>
          <a:noFill/>
        </p:spPr>
        <p:txBody>
          <a:bodyPr wrap="none" rtlCol="0">
            <a:spAutoFit/>
          </a:bodyPr>
          <a:lstStyle/>
          <a:p>
            <a:r>
              <a:rPr lang="en-US" sz="1400" dirty="0" smtClean="0">
                <a:latin typeface="Arial" pitchFamily="34" charset="0"/>
                <a:cs typeface="Arial" pitchFamily="34" charset="0"/>
              </a:rPr>
              <a:t>42.0</a:t>
            </a:r>
            <a:endParaRPr lang="en-US" sz="1400" dirty="0">
              <a:latin typeface="Arial" pitchFamily="34" charset="0"/>
              <a:cs typeface="Arial" pitchFamily="34" charset="0"/>
            </a:endParaRPr>
          </a:p>
        </p:txBody>
      </p:sp>
      <p:grpSp>
        <p:nvGrpSpPr>
          <p:cNvPr id="4" name="Group 178"/>
          <p:cNvGrpSpPr/>
          <p:nvPr/>
        </p:nvGrpSpPr>
        <p:grpSpPr>
          <a:xfrm>
            <a:off x="2808090" y="3496471"/>
            <a:ext cx="861306" cy="463821"/>
            <a:chOff x="3532435" y="3496471"/>
            <a:chExt cx="861306" cy="463821"/>
          </a:xfrm>
        </p:grpSpPr>
        <p:sp>
          <p:nvSpPr>
            <p:cNvPr id="130" name="Teardrop 129"/>
            <p:cNvSpPr/>
            <p:nvPr/>
          </p:nvSpPr>
          <p:spPr>
            <a:xfrm rot="8100000">
              <a:off x="3781098" y="3496471"/>
              <a:ext cx="362282" cy="370418"/>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cxnSp>
          <p:nvCxnSpPr>
            <p:cNvPr id="131" name="Straight Connector 130"/>
            <p:cNvCxnSpPr/>
            <p:nvPr/>
          </p:nvCxnSpPr>
          <p:spPr>
            <a:xfrm>
              <a:off x="3532435" y="3960292"/>
              <a:ext cx="86130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p:cNvSpPr txBox="1"/>
            <p:nvPr/>
          </p:nvSpPr>
          <p:spPr>
            <a:xfrm>
              <a:off x="3727587" y="3505182"/>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2.3</a:t>
              </a:r>
              <a:endParaRPr lang="en-US" sz="1600" b="1" dirty="0">
                <a:latin typeface="Arial" pitchFamily="34" charset="0"/>
                <a:cs typeface="Arial" pitchFamily="34" charset="0"/>
              </a:endParaRPr>
            </a:p>
          </p:txBody>
        </p:sp>
      </p:grpSp>
      <p:grpSp>
        <p:nvGrpSpPr>
          <p:cNvPr id="5" name="Group 184"/>
          <p:cNvGrpSpPr/>
          <p:nvPr/>
        </p:nvGrpSpPr>
        <p:grpSpPr>
          <a:xfrm>
            <a:off x="6394901" y="3493296"/>
            <a:ext cx="572237" cy="463821"/>
            <a:chOff x="8194096" y="3493296"/>
            <a:chExt cx="572237" cy="463821"/>
          </a:xfrm>
        </p:grpSpPr>
        <p:cxnSp>
          <p:nvCxnSpPr>
            <p:cNvPr id="134" name="Straight Connector 133"/>
            <p:cNvCxnSpPr/>
            <p:nvPr/>
          </p:nvCxnSpPr>
          <p:spPr>
            <a:xfrm>
              <a:off x="8194096" y="3957117"/>
              <a:ext cx="572237"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Teardrop 134"/>
            <p:cNvSpPr/>
            <p:nvPr/>
          </p:nvSpPr>
          <p:spPr>
            <a:xfrm rot="8100000">
              <a:off x="8291253" y="3493296"/>
              <a:ext cx="362282" cy="370418"/>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36" name="TextBox 135"/>
            <p:cNvSpPr txBox="1"/>
            <p:nvPr/>
          </p:nvSpPr>
          <p:spPr>
            <a:xfrm>
              <a:off x="8237742" y="3502007"/>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1.9</a:t>
              </a:r>
              <a:endParaRPr lang="en-US" sz="1600" b="1" dirty="0">
                <a:latin typeface="Arial" pitchFamily="34" charset="0"/>
                <a:cs typeface="Arial" pitchFamily="34" charset="0"/>
              </a:endParaRPr>
            </a:p>
          </p:txBody>
        </p:sp>
      </p:grpSp>
      <p:grpSp>
        <p:nvGrpSpPr>
          <p:cNvPr id="6" name="Group 183"/>
          <p:cNvGrpSpPr/>
          <p:nvPr/>
        </p:nvGrpSpPr>
        <p:grpSpPr>
          <a:xfrm>
            <a:off x="7644731" y="3001171"/>
            <a:ext cx="1166764" cy="466996"/>
            <a:chOff x="6057900" y="3001171"/>
            <a:chExt cx="1166764" cy="466996"/>
          </a:xfrm>
        </p:grpSpPr>
        <p:cxnSp>
          <p:nvCxnSpPr>
            <p:cNvPr id="142" name="Straight Connector 141"/>
            <p:cNvCxnSpPr/>
            <p:nvPr/>
          </p:nvCxnSpPr>
          <p:spPr>
            <a:xfrm>
              <a:off x="6057900" y="3468167"/>
              <a:ext cx="116676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Teardrop 142"/>
            <p:cNvSpPr/>
            <p:nvPr/>
          </p:nvSpPr>
          <p:spPr>
            <a:xfrm rot="8100000">
              <a:off x="6462200" y="3001171"/>
              <a:ext cx="362282" cy="370418"/>
            </a:xfrm>
            <a:prstGeom prst="teardrop">
              <a:avLst/>
            </a:prstGeom>
            <a:solidFill>
              <a:srgbClr val="7A8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44" name="TextBox 143"/>
            <p:cNvSpPr txBox="1"/>
            <p:nvPr/>
          </p:nvSpPr>
          <p:spPr>
            <a:xfrm>
              <a:off x="6408689" y="3009882"/>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4.0</a:t>
              </a:r>
              <a:endParaRPr lang="en-US" sz="1600" b="1" dirty="0">
                <a:latin typeface="Arial" pitchFamily="34" charset="0"/>
                <a:cs typeface="Arial" pitchFamily="34" charset="0"/>
              </a:endParaRPr>
            </a:p>
          </p:txBody>
        </p:sp>
      </p:grpSp>
      <p:grpSp>
        <p:nvGrpSpPr>
          <p:cNvPr id="7" name="Group 179"/>
          <p:cNvGrpSpPr/>
          <p:nvPr/>
        </p:nvGrpSpPr>
        <p:grpSpPr>
          <a:xfrm>
            <a:off x="2271254" y="3994985"/>
            <a:ext cx="1575127" cy="460646"/>
            <a:chOff x="2878851" y="3994985"/>
            <a:chExt cx="1575127" cy="460646"/>
          </a:xfrm>
        </p:grpSpPr>
        <p:cxnSp>
          <p:nvCxnSpPr>
            <p:cNvPr id="146" name="Straight Connector 145"/>
            <p:cNvCxnSpPr/>
            <p:nvPr/>
          </p:nvCxnSpPr>
          <p:spPr>
            <a:xfrm>
              <a:off x="2878851" y="4455631"/>
              <a:ext cx="1575127"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ardrop 146"/>
            <p:cNvSpPr/>
            <p:nvPr/>
          </p:nvSpPr>
          <p:spPr>
            <a:xfrm rot="8100000">
              <a:off x="3161838" y="3994985"/>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48" name="TextBox 147"/>
            <p:cNvSpPr txBox="1"/>
            <p:nvPr/>
          </p:nvSpPr>
          <p:spPr>
            <a:xfrm>
              <a:off x="3108327" y="4003696"/>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1.7</a:t>
              </a:r>
              <a:endParaRPr lang="en-US" sz="1600" b="1" dirty="0">
                <a:latin typeface="Arial" pitchFamily="34" charset="0"/>
                <a:cs typeface="Arial" pitchFamily="34" charset="0"/>
              </a:endParaRPr>
            </a:p>
          </p:txBody>
        </p:sp>
      </p:grpSp>
      <p:grpSp>
        <p:nvGrpSpPr>
          <p:cNvPr id="8" name="Group 185"/>
          <p:cNvGrpSpPr/>
          <p:nvPr/>
        </p:nvGrpSpPr>
        <p:grpSpPr>
          <a:xfrm>
            <a:off x="7014135" y="3991810"/>
            <a:ext cx="1109663" cy="466996"/>
            <a:chOff x="6253164" y="3991810"/>
            <a:chExt cx="1109663" cy="466996"/>
          </a:xfrm>
        </p:grpSpPr>
        <p:cxnSp>
          <p:nvCxnSpPr>
            <p:cNvPr id="150" name="Straight Connector 149"/>
            <p:cNvCxnSpPr/>
            <p:nvPr/>
          </p:nvCxnSpPr>
          <p:spPr>
            <a:xfrm>
              <a:off x="6253164" y="4458806"/>
              <a:ext cx="110966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51" name="Teardrop 150"/>
            <p:cNvSpPr/>
            <p:nvPr/>
          </p:nvSpPr>
          <p:spPr>
            <a:xfrm rot="8100000">
              <a:off x="6657484" y="3991810"/>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52" name="TextBox 151"/>
            <p:cNvSpPr txBox="1"/>
            <p:nvPr/>
          </p:nvSpPr>
          <p:spPr>
            <a:xfrm>
              <a:off x="6603973" y="4000521"/>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3.1</a:t>
              </a:r>
              <a:endParaRPr lang="en-US" sz="1600" b="1" dirty="0">
                <a:latin typeface="Arial" pitchFamily="34" charset="0"/>
                <a:cs typeface="Arial" pitchFamily="34" charset="0"/>
              </a:endParaRPr>
            </a:p>
          </p:txBody>
        </p:sp>
      </p:grpSp>
      <p:sp>
        <p:nvSpPr>
          <p:cNvPr id="153" name="TextBox 152"/>
          <p:cNvSpPr txBox="1"/>
          <p:nvPr/>
        </p:nvSpPr>
        <p:spPr>
          <a:xfrm>
            <a:off x="521763" y="3047984"/>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5</a:t>
            </a:r>
            <a:endParaRPr lang="en-US" sz="1600" dirty="0">
              <a:latin typeface="Arial" pitchFamily="34" charset="0"/>
              <a:cs typeface="Arial" pitchFamily="34" charset="0"/>
            </a:endParaRPr>
          </a:p>
        </p:txBody>
      </p:sp>
      <p:sp>
        <p:nvSpPr>
          <p:cNvPr id="154" name="TextBox 153"/>
          <p:cNvSpPr txBox="1"/>
          <p:nvPr/>
        </p:nvSpPr>
        <p:spPr>
          <a:xfrm>
            <a:off x="521763" y="3548047"/>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6</a:t>
            </a:r>
            <a:endParaRPr lang="en-US" sz="1600" dirty="0">
              <a:latin typeface="Arial" pitchFamily="34" charset="0"/>
              <a:cs typeface="Arial" pitchFamily="34" charset="0"/>
            </a:endParaRPr>
          </a:p>
        </p:txBody>
      </p:sp>
      <p:sp>
        <p:nvSpPr>
          <p:cNvPr id="155" name="TextBox 154"/>
          <p:cNvSpPr txBox="1"/>
          <p:nvPr/>
        </p:nvSpPr>
        <p:spPr>
          <a:xfrm>
            <a:off x="521763" y="4048109"/>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7</a:t>
            </a:r>
            <a:endParaRPr lang="en-US" sz="1600" dirty="0">
              <a:latin typeface="Arial" pitchFamily="34" charset="0"/>
              <a:cs typeface="Arial" pitchFamily="34" charset="0"/>
            </a:endParaRPr>
          </a:p>
        </p:txBody>
      </p:sp>
      <p:sp>
        <p:nvSpPr>
          <p:cNvPr id="156" name="TextBox 155"/>
          <p:cNvSpPr txBox="1"/>
          <p:nvPr/>
        </p:nvSpPr>
        <p:spPr>
          <a:xfrm>
            <a:off x="2990968" y="3049964"/>
            <a:ext cx="1465401" cy="307777"/>
          </a:xfrm>
          <a:prstGeom prst="rect">
            <a:avLst/>
          </a:prstGeom>
          <a:noFill/>
        </p:spPr>
        <p:txBody>
          <a:bodyPr wrap="none" rtlCol="0">
            <a:spAutoFit/>
          </a:bodyPr>
          <a:lstStyle/>
          <a:p>
            <a:r>
              <a:rPr lang="en-US" sz="1400" dirty="0" smtClean="0">
                <a:latin typeface="Arial" pitchFamily="34" charset="0"/>
                <a:cs typeface="Arial" pitchFamily="34" charset="0"/>
              </a:rPr>
              <a:t>Insufficient Data</a:t>
            </a:r>
            <a:endParaRPr lang="en-US" sz="1400" dirty="0">
              <a:latin typeface="Arial" pitchFamily="34" charset="0"/>
              <a:cs typeface="Arial" pitchFamily="34" charset="0"/>
            </a:endParaRPr>
          </a:p>
        </p:txBody>
      </p:sp>
      <p:sp>
        <p:nvSpPr>
          <p:cNvPr id="173" name="Rectangle 172"/>
          <p:cNvSpPr/>
          <p:nvPr/>
        </p:nvSpPr>
        <p:spPr>
          <a:xfrm>
            <a:off x="5220929" y="1569228"/>
            <a:ext cx="3923071" cy="3103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Content Placeholder 2"/>
          <p:cNvSpPr>
            <a:spLocks noGrp="1"/>
          </p:cNvSpPr>
          <p:nvPr>
            <p:ph sz="quarter" idx="1"/>
          </p:nvPr>
        </p:nvSpPr>
        <p:spPr>
          <a:xfrm>
            <a:off x="612648" y="4743080"/>
            <a:ext cx="8153400" cy="1352919"/>
          </a:xfrm>
        </p:spPr>
        <p:txBody>
          <a:bodyPr>
            <a:normAutofit/>
          </a:bodyPr>
          <a:lstStyle/>
          <a:p>
            <a:r>
              <a:rPr lang="en-US" sz="1800" dirty="0" smtClean="0"/>
              <a:t>If you could only provide a teaching coach to one grade at your school, do you have enough information to make an informed choice?</a:t>
            </a:r>
          </a:p>
          <a:p>
            <a:endParaRPr lang="en-US" sz="1800"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Value-Added Color Coding</a:t>
            </a:r>
            <a:endParaRPr lang="en-US" dirty="0"/>
          </a:p>
        </p:txBody>
      </p:sp>
      <p:grpSp>
        <p:nvGrpSpPr>
          <p:cNvPr id="62" name="Group 61"/>
          <p:cNvGrpSpPr/>
          <p:nvPr/>
        </p:nvGrpSpPr>
        <p:grpSpPr>
          <a:xfrm>
            <a:off x="600075" y="1835734"/>
            <a:ext cx="7870180" cy="3952849"/>
            <a:chOff x="600075" y="1835734"/>
            <a:chExt cx="7870180" cy="3952849"/>
          </a:xfrm>
        </p:grpSpPr>
        <p:sp>
          <p:nvSpPr>
            <p:cNvPr id="63" name="Rectangle 62"/>
            <p:cNvSpPr/>
            <p:nvPr/>
          </p:nvSpPr>
          <p:spPr>
            <a:xfrm>
              <a:off x="600075" y="3443288"/>
              <a:ext cx="7831931" cy="7572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600075" y="4955381"/>
              <a:ext cx="7831931" cy="7572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600796" y="1835734"/>
              <a:ext cx="7831362" cy="73384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610392" y="2669623"/>
              <a:ext cx="1477853" cy="646331"/>
            </a:xfrm>
            <a:prstGeom prst="rect">
              <a:avLst/>
            </a:prstGeom>
            <a:solidFill>
              <a:srgbClr val="BD723B"/>
            </a:solidFill>
          </p:spPr>
          <p:txBody>
            <a:bodyPr wrap="square" rtlCol="0">
              <a:spAutoFit/>
            </a:bodyPr>
            <a:lstStyle/>
            <a:p>
              <a:pPr algn="ctr"/>
              <a:r>
                <a:rPr lang="en-US" sz="3600" b="1" dirty="0" smtClean="0">
                  <a:solidFill>
                    <a:schemeClr val="bg1"/>
                  </a:solidFill>
                  <a:latin typeface="Arial" pitchFamily="34" charset="0"/>
                  <a:cs typeface="Arial" pitchFamily="34" charset="0"/>
                </a:rPr>
                <a:t>MATH</a:t>
              </a:r>
              <a:endParaRPr lang="en-US" sz="3600" b="1" dirty="0">
                <a:solidFill>
                  <a:schemeClr val="bg1"/>
                </a:solidFill>
                <a:latin typeface="Arial" pitchFamily="34" charset="0"/>
                <a:cs typeface="Arial" pitchFamily="34" charset="0"/>
              </a:endParaRPr>
            </a:p>
          </p:txBody>
        </p:sp>
        <p:sp>
          <p:nvSpPr>
            <p:cNvPr id="67" name="TextBox 66"/>
            <p:cNvSpPr txBox="1"/>
            <p:nvPr/>
          </p:nvSpPr>
          <p:spPr>
            <a:xfrm>
              <a:off x="2591960" y="1871478"/>
              <a:ext cx="1117615" cy="646331"/>
            </a:xfrm>
            <a:prstGeom prst="rect">
              <a:avLst/>
            </a:prstGeom>
            <a:noFill/>
          </p:spPr>
          <p:txBody>
            <a:bodyPr wrap="none" rtlCol="0">
              <a:spAutoFit/>
            </a:bodyPr>
            <a:lstStyle/>
            <a:p>
              <a:pPr algn="ctr"/>
              <a:r>
                <a:rPr lang="en-US" sz="1200" b="1" dirty="0" smtClean="0">
                  <a:solidFill>
                    <a:schemeClr val="bg1"/>
                  </a:solidFill>
                </a:rPr>
                <a:t>NUMBER OF</a:t>
              </a:r>
            </a:p>
            <a:p>
              <a:pPr algn="ctr"/>
              <a:r>
                <a:rPr lang="en-US" sz="1200" b="1" dirty="0" smtClean="0">
                  <a:solidFill>
                    <a:schemeClr val="bg1"/>
                  </a:solidFill>
                </a:rPr>
                <a:t>STUDENTS</a:t>
              </a:r>
            </a:p>
            <a:p>
              <a:pPr algn="ctr"/>
              <a:r>
                <a:rPr lang="en-US" sz="1200" b="1" dirty="0" smtClean="0">
                  <a:solidFill>
                    <a:schemeClr val="bg1"/>
                  </a:solidFill>
                </a:rPr>
                <a:t>(WEIGHTED)</a:t>
              </a:r>
              <a:endParaRPr lang="en-US" sz="1200" b="1" dirty="0">
                <a:solidFill>
                  <a:schemeClr val="bg1"/>
                </a:solidFill>
              </a:endParaRPr>
            </a:p>
          </p:txBody>
        </p:sp>
        <p:sp>
          <p:nvSpPr>
            <p:cNvPr id="68" name="TextBox 67"/>
            <p:cNvSpPr txBox="1"/>
            <p:nvPr/>
          </p:nvSpPr>
          <p:spPr>
            <a:xfrm>
              <a:off x="4976710" y="1885780"/>
              <a:ext cx="2204066" cy="276999"/>
            </a:xfrm>
            <a:prstGeom prst="rect">
              <a:avLst/>
            </a:prstGeom>
            <a:noFill/>
          </p:spPr>
          <p:txBody>
            <a:bodyPr wrap="none" rtlCol="0">
              <a:spAutoFit/>
            </a:bodyPr>
            <a:lstStyle/>
            <a:p>
              <a:pPr algn="ctr"/>
              <a:r>
                <a:rPr lang="en-US" sz="1200" b="1" dirty="0" smtClean="0">
                  <a:solidFill>
                    <a:schemeClr val="bg1"/>
                  </a:solidFill>
                </a:rPr>
                <a:t>VALUE-ADDED ESTIMATES</a:t>
              </a:r>
              <a:endParaRPr lang="en-US" sz="1200" b="1" dirty="0">
                <a:solidFill>
                  <a:schemeClr val="bg1"/>
                </a:solidFill>
              </a:endParaRPr>
            </a:p>
          </p:txBody>
        </p:sp>
        <p:sp>
          <p:nvSpPr>
            <p:cNvPr id="69" name="TextBox 68"/>
            <p:cNvSpPr txBox="1"/>
            <p:nvPr/>
          </p:nvSpPr>
          <p:spPr>
            <a:xfrm>
              <a:off x="3675384" y="2180103"/>
              <a:ext cx="306494" cy="353943"/>
            </a:xfrm>
            <a:prstGeom prst="rect">
              <a:avLst/>
            </a:prstGeom>
            <a:noFill/>
          </p:spPr>
          <p:txBody>
            <a:bodyPr wrap="none" rtlCol="0">
              <a:spAutoFit/>
            </a:bodyPr>
            <a:lstStyle/>
            <a:p>
              <a:pPr algn="ctr"/>
              <a:r>
                <a:rPr lang="en-US" sz="1700" dirty="0" smtClean="0">
                  <a:solidFill>
                    <a:schemeClr val="bg1"/>
                  </a:solidFill>
                </a:rPr>
                <a:t>1</a:t>
              </a:r>
              <a:endParaRPr lang="en-US" sz="1700" dirty="0">
                <a:solidFill>
                  <a:schemeClr val="bg1"/>
                </a:solidFill>
              </a:endParaRPr>
            </a:p>
          </p:txBody>
        </p:sp>
        <p:sp>
          <p:nvSpPr>
            <p:cNvPr id="70" name="TextBox 69"/>
            <p:cNvSpPr txBox="1"/>
            <p:nvPr/>
          </p:nvSpPr>
          <p:spPr>
            <a:xfrm>
              <a:off x="4797478" y="2180103"/>
              <a:ext cx="306494" cy="353943"/>
            </a:xfrm>
            <a:prstGeom prst="rect">
              <a:avLst/>
            </a:prstGeom>
            <a:noFill/>
          </p:spPr>
          <p:txBody>
            <a:bodyPr wrap="none" rtlCol="0">
              <a:spAutoFit/>
            </a:bodyPr>
            <a:lstStyle/>
            <a:p>
              <a:pPr algn="ctr"/>
              <a:r>
                <a:rPr lang="en-US" sz="1700" dirty="0" smtClean="0">
                  <a:solidFill>
                    <a:schemeClr val="bg1"/>
                  </a:solidFill>
                </a:rPr>
                <a:t>2</a:t>
              </a:r>
              <a:endParaRPr lang="en-US" sz="1700" dirty="0">
                <a:solidFill>
                  <a:schemeClr val="bg1"/>
                </a:solidFill>
              </a:endParaRPr>
            </a:p>
          </p:txBody>
        </p:sp>
        <p:sp>
          <p:nvSpPr>
            <p:cNvPr id="71" name="TextBox 70"/>
            <p:cNvSpPr txBox="1"/>
            <p:nvPr/>
          </p:nvSpPr>
          <p:spPr>
            <a:xfrm>
              <a:off x="5919572" y="2189628"/>
              <a:ext cx="306494" cy="353943"/>
            </a:xfrm>
            <a:prstGeom prst="rect">
              <a:avLst/>
            </a:prstGeom>
            <a:noFill/>
          </p:spPr>
          <p:txBody>
            <a:bodyPr wrap="none" rtlCol="0">
              <a:spAutoFit/>
            </a:bodyPr>
            <a:lstStyle/>
            <a:p>
              <a:pPr algn="ctr"/>
              <a:r>
                <a:rPr lang="en-US" sz="1700" dirty="0" smtClean="0">
                  <a:solidFill>
                    <a:schemeClr val="bg1"/>
                  </a:solidFill>
                </a:rPr>
                <a:t>3</a:t>
              </a:r>
              <a:endParaRPr lang="en-US" sz="1700" dirty="0">
                <a:solidFill>
                  <a:schemeClr val="bg1"/>
                </a:solidFill>
              </a:endParaRPr>
            </a:p>
          </p:txBody>
        </p:sp>
        <p:sp>
          <p:nvSpPr>
            <p:cNvPr id="72" name="TextBox 71"/>
            <p:cNvSpPr txBox="1"/>
            <p:nvPr/>
          </p:nvSpPr>
          <p:spPr>
            <a:xfrm>
              <a:off x="7041666" y="2177722"/>
              <a:ext cx="306494" cy="353943"/>
            </a:xfrm>
            <a:prstGeom prst="rect">
              <a:avLst/>
            </a:prstGeom>
            <a:noFill/>
          </p:spPr>
          <p:txBody>
            <a:bodyPr wrap="none" rtlCol="0">
              <a:spAutoFit/>
            </a:bodyPr>
            <a:lstStyle/>
            <a:p>
              <a:pPr algn="ctr"/>
              <a:r>
                <a:rPr lang="en-US" sz="1700" dirty="0" smtClean="0">
                  <a:solidFill>
                    <a:schemeClr val="bg1"/>
                  </a:solidFill>
                </a:rPr>
                <a:t>4</a:t>
              </a:r>
              <a:endParaRPr lang="en-US" sz="1700" dirty="0">
                <a:solidFill>
                  <a:schemeClr val="bg1"/>
                </a:solidFill>
              </a:endParaRPr>
            </a:p>
          </p:txBody>
        </p:sp>
        <p:sp>
          <p:nvSpPr>
            <p:cNvPr id="73" name="TextBox 72"/>
            <p:cNvSpPr txBox="1"/>
            <p:nvPr/>
          </p:nvSpPr>
          <p:spPr>
            <a:xfrm>
              <a:off x="8163761" y="2175340"/>
              <a:ext cx="306494" cy="353943"/>
            </a:xfrm>
            <a:prstGeom prst="rect">
              <a:avLst/>
            </a:prstGeom>
            <a:noFill/>
          </p:spPr>
          <p:txBody>
            <a:bodyPr wrap="none" rtlCol="0">
              <a:spAutoFit/>
            </a:bodyPr>
            <a:lstStyle/>
            <a:p>
              <a:pPr algn="ctr"/>
              <a:r>
                <a:rPr lang="en-US" sz="1700" dirty="0" smtClean="0">
                  <a:solidFill>
                    <a:schemeClr val="bg1"/>
                  </a:solidFill>
                </a:rPr>
                <a:t>5</a:t>
              </a:r>
              <a:endParaRPr lang="en-US" sz="1700" dirty="0">
                <a:solidFill>
                  <a:schemeClr val="bg1"/>
                </a:solidFill>
              </a:endParaRPr>
            </a:p>
          </p:txBody>
        </p:sp>
        <p:sp>
          <p:nvSpPr>
            <p:cNvPr id="74" name="Rectangle 73"/>
            <p:cNvSpPr/>
            <p:nvPr/>
          </p:nvSpPr>
          <p:spPr>
            <a:xfrm flipH="1">
              <a:off x="3826404"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H="1">
              <a:off x="4948766"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H="1">
              <a:off x="6071128"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flipH="1">
              <a:off x="7193490"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flipH="1">
              <a:off x="8315854"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Straight Connector 78"/>
            <p:cNvCxnSpPr/>
            <p:nvPr/>
          </p:nvCxnSpPr>
          <p:spPr>
            <a:xfrm>
              <a:off x="2625731" y="3440112"/>
              <a:ext cx="0" cy="2270126"/>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3668723" y="3449637"/>
              <a:ext cx="0" cy="2270126"/>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flipH="1">
              <a:off x="3824021"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flipH="1">
              <a:off x="4946383"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flipH="1">
              <a:off x="6068745"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flipH="1">
              <a:off x="7191107"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flipH="1">
              <a:off x="8313471"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flipH="1">
              <a:off x="3824021"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flipH="1">
              <a:off x="4946383"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flipH="1">
              <a:off x="6068745"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flipH="1">
              <a:off x="7191107"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flipH="1">
              <a:off x="8313471"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flipH="1">
              <a:off x="3826401"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flipH="1">
              <a:off x="4948763"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flipH="1">
              <a:off x="6071125"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flipH="1">
              <a:off x="7193487"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flipH="1">
              <a:off x="8315851"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6" name="TextBox 95"/>
          <p:cNvSpPr txBox="1"/>
          <p:nvPr/>
        </p:nvSpPr>
        <p:spPr>
          <a:xfrm>
            <a:off x="2737860" y="3583370"/>
            <a:ext cx="792419" cy="461665"/>
          </a:xfrm>
          <a:prstGeom prst="rect">
            <a:avLst/>
          </a:prstGeom>
          <a:noFill/>
        </p:spPr>
        <p:txBody>
          <a:bodyPr wrap="square" rtlCol="0">
            <a:spAutoFit/>
          </a:bodyPr>
          <a:lstStyle/>
          <a:p>
            <a:r>
              <a:rPr lang="en-US" sz="2400" dirty="0" smtClean="0">
                <a:latin typeface="Arial" pitchFamily="34" charset="0"/>
                <a:cs typeface="Arial" pitchFamily="34" charset="0"/>
              </a:rPr>
              <a:t>47.1</a:t>
            </a:r>
            <a:endParaRPr lang="en-US" sz="2400" dirty="0">
              <a:latin typeface="Arial" pitchFamily="34" charset="0"/>
              <a:cs typeface="Arial" pitchFamily="34" charset="0"/>
            </a:endParaRPr>
          </a:p>
        </p:txBody>
      </p:sp>
      <p:sp>
        <p:nvSpPr>
          <p:cNvPr id="97" name="TextBox 96"/>
          <p:cNvSpPr txBox="1"/>
          <p:nvPr/>
        </p:nvSpPr>
        <p:spPr>
          <a:xfrm>
            <a:off x="2726286" y="4345912"/>
            <a:ext cx="792419" cy="461665"/>
          </a:xfrm>
          <a:prstGeom prst="rect">
            <a:avLst/>
          </a:prstGeom>
          <a:noFill/>
        </p:spPr>
        <p:txBody>
          <a:bodyPr wrap="square" rtlCol="0">
            <a:spAutoFit/>
          </a:bodyPr>
          <a:lstStyle/>
          <a:p>
            <a:r>
              <a:rPr lang="en-US" sz="2400" dirty="0" smtClean="0">
                <a:latin typeface="Arial" pitchFamily="34" charset="0"/>
                <a:cs typeface="Arial" pitchFamily="34" charset="0"/>
              </a:rPr>
              <a:t>39.8</a:t>
            </a:r>
            <a:endParaRPr lang="en-US" sz="2400" dirty="0">
              <a:latin typeface="Arial" pitchFamily="34" charset="0"/>
              <a:cs typeface="Arial" pitchFamily="34" charset="0"/>
            </a:endParaRPr>
          </a:p>
        </p:txBody>
      </p:sp>
      <p:sp>
        <p:nvSpPr>
          <p:cNvPr id="98" name="TextBox 97"/>
          <p:cNvSpPr txBox="1"/>
          <p:nvPr/>
        </p:nvSpPr>
        <p:spPr>
          <a:xfrm>
            <a:off x="2737860" y="5103093"/>
            <a:ext cx="792419" cy="461665"/>
          </a:xfrm>
          <a:prstGeom prst="rect">
            <a:avLst/>
          </a:prstGeom>
          <a:noFill/>
        </p:spPr>
        <p:txBody>
          <a:bodyPr wrap="square" rtlCol="0">
            <a:spAutoFit/>
          </a:bodyPr>
          <a:lstStyle/>
          <a:p>
            <a:r>
              <a:rPr lang="en-US" sz="2400" dirty="0" smtClean="0">
                <a:latin typeface="Arial" pitchFamily="34" charset="0"/>
                <a:cs typeface="Arial" pitchFamily="34" charset="0"/>
              </a:rPr>
              <a:t>43.0</a:t>
            </a:r>
            <a:endParaRPr lang="en-US" sz="2400" dirty="0">
              <a:latin typeface="Arial" pitchFamily="34" charset="0"/>
              <a:cs typeface="Arial" pitchFamily="34" charset="0"/>
            </a:endParaRPr>
          </a:p>
        </p:txBody>
      </p:sp>
      <p:sp>
        <p:nvSpPr>
          <p:cNvPr id="99" name="TextBox 98"/>
          <p:cNvSpPr txBox="1"/>
          <p:nvPr/>
        </p:nvSpPr>
        <p:spPr>
          <a:xfrm>
            <a:off x="606212" y="3588729"/>
            <a:ext cx="1879226" cy="461665"/>
          </a:xfrm>
          <a:prstGeom prst="rect">
            <a:avLst/>
          </a:prstGeom>
          <a:noFill/>
        </p:spPr>
        <p:txBody>
          <a:bodyPr wrap="square" rtlCol="0">
            <a:spAutoFit/>
          </a:bodyPr>
          <a:lstStyle/>
          <a:p>
            <a:r>
              <a:rPr lang="en-US" sz="2400" dirty="0" smtClean="0">
                <a:latin typeface="Arial" pitchFamily="34" charset="0"/>
                <a:cs typeface="Arial" pitchFamily="34" charset="0"/>
              </a:rPr>
              <a:t>Grade 3</a:t>
            </a:r>
            <a:endParaRPr lang="en-US" sz="2400" dirty="0">
              <a:latin typeface="Arial" pitchFamily="34" charset="0"/>
              <a:cs typeface="Arial" pitchFamily="34" charset="0"/>
            </a:endParaRPr>
          </a:p>
        </p:txBody>
      </p:sp>
      <p:sp>
        <p:nvSpPr>
          <p:cNvPr id="100" name="TextBox 99"/>
          <p:cNvSpPr txBox="1"/>
          <p:nvPr/>
        </p:nvSpPr>
        <p:spPr>
          <a:xfrm>
            <a:off x="611999" y="4337017"/>
            <a:ext cx="1879226" cy="461665"/>
          </a:xfrm>
          <a:prstGeom prst="rect">
            <a:avLst/>
          </a:prstGeom>
          <a:noFill/>
        </p:spPr>
        <p:txBody>
          <a:bodyPr wrap="square" rtlCol="0">
            <a:spAutoFit/>
          </a:bodyPr>
          <a:lstStyle/>
          <a:p>
            <a:r>
              <a:rPr lang="en-US" sz="2400" dirty="0" smtClean="0">
                <a:latin typeface="Arial" pitchFamily="34" charset="0"/>
                <a:cs typeface="Arial" pitchFamily="34" charset="0"/>
              </a:rPr>
              <a:t>Grade 4</a:t>
            </a:r>
            <a:endParaRPr lang="en-US" sz="2400" dirty="0">
              <a:latin typeface="Arial" pitchFamily="34" charset="0"/>
              <a:cs typeface="Arial" pitchFamily="34" charset="0"/>
            </a:endParaRPr>
          </a:p>
        </p:txBody>
      </p:sp>
      <p:sp>
        <p:nvSpPr>
          <p:cNvPr id="101" name="TextBox 100"/>
          <p:cNvSpPr txBox="1"/>
          <p:nvPr/>
        </p:nvSpPr>
        <p:spPr>
          <a:xfrm>
            <a:off x="611999" y="5103094"/>
            <a:ext cx="1879226" cy="461665"/>
          </a:xfrm>
          <a:prstGeom prst="rect">
            <a:avLst/>
          </a:prstGeom>
          <a:noFill/>
        </p:spPr>
        <p:txBody>
          <a:bodyPr wrap="square" rtlCol="0">
            <a:spAutoFit/>
          </a:bodyPr>
          <a:lstStyle/>
          <a:p>
            <a:r>
              <a:rPr lang="en-US" sz="2400" dirty="0" smtClean="0">
                <a:latin typeface="Arial" pitchFamily="34" charset="0"/>
                <a:cs typeface="Arial" pitchFamily="34" charset="0"/>
              </a:rPr>
              <a:t>Grade 5</a:t>
            </a:r>
            <a:endParaRPr lang="en-US" sz="2400" dirty="0">
              <a:latin typeface="Arial" pitchFamily="34" charset="0"/>
              <a:cs typeface="Arial" pitchFamily="34" charset="0"/>
            </a:endParaRPr>
          </a:p>
        </p:txBody>
      </p:sp>
      <p:grpSp>
        <p:nvGrpSpPr>
          <p:cNvPr id="102" name="Group 101"/>
          <p:cNvGrpSpPr/>
          <p:nvPr/>
        </p:nvGrpSpPr>
        <p:grpSpPr>
          <a:xfrm>
            <a:off x="3849999" y="3559075"/>
            <a:ext cx="1016835" cy="625127"/>
            <a:chOff x="3849999" y="3559075"/>
            <a:chExt cx="1016835" cy="625127"/>
          </a:xfrm>
        </p:grpSpPr>
        <p:sp>
          <p:nvSpPr>
            <p:cNvPr id="103" name="Teardrop 102"/>
            <p:cNvSpPr/>
            <p:nvPr/>
          </p:nvSpPr>
          <p:spPr>
            <a:xfrm rot="8100000">
              <a:off x="3954567" y="3559075"/>
              <a:ext cx="508769" cy="508769"/>
            </a:xfrm>
            <a:prstGeom prst="teardrop">
              <a:avLst/>
            </a:prstGeom>
            <a:solidFill>
              <a:srgbClr val="9F5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04" name="TextBox 103"/>
            <p:cNvSpPr txBox="1"/>
            <p:nvPr/>
          </p:nvSpPr>
          <p:spPr>
            <a:xfrm>
              <a:off x="3928694" y="3605952"/>
              <a:ext cx="550739" cy="400110"/>
            </a:xfrm>
            <a:prstGeom prst="rect">
              <a:avLst/>
            </a:prstGeom>
            <a:noFill/>
          </p:spPr>
          <p:txBody>
            <a:bodyPr wrap="square" rtlCol="0">
              <a:spAutoFit/>
            </a:bodyPr>
            <a:lstStyle/>
            <a:p>
              <a:pPr algn="ctr"/>
              <a:r>
                <a:rPr lang="en-US" sz="2000" b="1" dirty="0" smtClean="0"/>
                <a:t>1.3</a:t>
              </a:r>
              <a:endParaRPr lang="en-US" sz="2000" b="1" dirty="0"/>
            </a:p>
          </p:txBody>
        </p:sp>
        <p:cxnSp>
          <p:nvCxnSpPr>
            <p:cNvPr id="105" name="Straight Connector 104"/>
            <p:cNvCxnSpPr/>
            <p:nvPr/>
          </p:nvCxnSpPr>
          <p:spPr>
            <a:xfrm flipV="1">
              <a:off x="3849999" y="4184201"/>
              <a:ext cx="1016835"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6" name="Group 105"/>
          <p:cNvGrpSpPr/>
          <p:nvPr/>
        </p:nvGrpSpPr>
        <p:grpSpPr>
          <a:xfrm>
            <a:off x="4786132" y="4302031"/>
            <a:ext cx="1464197" cy="636702"/>
            <a:chOff x="4786132" y="4302031"/>
            <a:chExt cx="1464197" cy="636702"/>
          </a:xfrm>
        </p:grpSpPr>
        <p:sp>
          <p:nvSpPr>
            <p:cNvPr id="107" name="Teardrop 106"/>
            <p:cNvSpPr/>
            <p:nvPr/>
          </p:nvSpPr>
          <p:spPr>
            <a:xfrm rot="8100000">
              <a:off x="5271681" y="4302031"/>
              <a:ext cx="508769" cy="508769"/>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08" name="TextBox 107"/>
            <p:cNvSpPr txBox="1"/>
            <p:nvPr/>
          </p:nvSpPr>
          <p:spPr>
            <a:xfrm>
              <a:off x="5257141" y="4348908"/>
              <a:ext cx="550739" cy="400110"/>
            </a:xfrm>
            <a:prstGeom prst="rect">
              <a:avLst/>
            </a:prstGeom>
            <a:noFill/>
          </p:spPr>
          <p:txBody>
            <a:bodyPr wrap="square" rtlCol="0">
              <a:spAutoFit/>
            </a:bodyPr>
            <a:lstStyle/>
            <a:p>
              <a:pPr algn="ctr"/>
              <a:r>
                <a:rPr lang="en-US" sz="2000" b="1" dirty="0" smtClean="0"/>
                <a:t>2.5</a:t>
              </a:r>
              <a:endParaRPr lang="en-US" sz="2000" b="1" dirty="0"/>
            </a:p>
          </p:txBody>
        </p:sp>
        <p:cxnSp>
          <p:nvCxnSpPr>
            <p:cNvPr id="109" name="Straight Connector 108"/>
            <p:cNvCxnSpPr/>
            <p:nvPr/>
          </p:nvCxnSpPr>
          <p:spPr>
            <a:xfrm>
              <a:off x="4786132" y="4938732"/>
              <a:ext cx="1464197"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0" name="Group 109"/>
          <p:cNvGrpSpPr/>
          <p:nvPr/>
        </p:nvGrpSpPr>
        <p:grpSpPr>
          <a:xfrm>
            <a:off x="4114800" y="5062264"/>
            <a:ext cx="1394755" cy="630915"/>
            <a:chOff x="4114800" y="5062264"/>
            <a:chExt cx="1394755" cy="630915"/>
          </a:xfrm>
        </p:grpSpPr>
        <p:sp>
          <p:nvSpPr>
            <p:cNvPr id="111" name="Teardrop 110"/>
            <p:cNvSpPr/>
            <p:nvPr/>
          </p:nvSpPr>
          <p:spPr>
            <a:xfrm rot="8100000">
              <a:off x="4560031" y="5062264"/>
              <a:ext cx="508769" cy="508769"/>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12" name="TextBox 111"/>
            <p:cNvSpPr txBox="1"/>
            <p:nvPr/>
          </p:nvSpPr>
          <p:spPr>
            <a:xfrm>
              <a:off x="4538834" y="5109141"/>
              <a:ext cx="550739" cy="400110"/>
            </a:xfrm>
            <a:prstGeom prst="rect">
              <a:avLst/>
            </a:prstGeom>
            <a:noFill/>
          </p:spPr>
          <p:txBody>
            <a:bodyPr wrap="square" rtlCol="0">
              <a:spAutoFit/>
            </a:bodyPr>
            <a:lstStyle/>
            <a:p>
              <a:pPr algn="ctr"/>
              <a:r>
                <a:rPr lang="en-US" sz="2000" b="1" dirty="0" smtClean="0"/>
                <a:t>1.9</a:t>
              </a:r>
              <a:endParaRPr lang="en-US" sz="2000" b="1" dirty="0"/>
            </a:p>
          </p:txBody>
        </p:sp>
        <p:cxnSp>
          <p:nvCxnSpPr>
            <p:cNvPr id="113" name="Straight Connector 112"/>
            <p:cNvCxnSpPr/>
            <p:nvPr/>
          </p:nvCxnSpPr>
          <p:spPr>
            <a:xfrm>
              <a:off x="4114800" y="5693179"/>
              <a:ext cx="139475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60"/>
          <p:cNvGrpSpPr/>
          <p:nvPr/>
        </p:nvGrpSpPr>
        <p:grpSpPr>
          <a:xfrm>
            <a:off x="567473" y="1623997"/>
            <a:ext cx="8510005" cy="2909884"/>
            <a:chOff x="532079" y="1623997"/>
            <a:chExt cx="8510005" cy="2909884"/>
          </a:xfrm>
        </p:grpSpPr>
        <p:sp>
          <p:nvSpPr>
            <p:cNvPr id="62" name="Rectangle 61"/>
            <p:cNvSpPr/>
            <p:nvPr/>
          </p:nvSpPr>
          <p:spPr>
            <a:xfrm>
              <a:off x="532079" y="3971894"/>
              <a:ext cx="8464284"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3" name="Rectangle 62"/>
            <p:cNvSpPr/>
            <p:nvPr/>
          </p:nvSpPr>
          <p:spPr>
            <a:xfrm>
              <a:off x="536841" y="2981255"/>
              <a:ext cx="8464284"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64" name="Rectangle 63"/>
            <p:cNvSpPr/>
            <p:nvPr/>
          </p:nvSpPr>
          <p:spPr>
            <a:xfrm>
              <a:off x="543898" y="1947845"/>
              <a:ext cx="8461990" cy="47763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5" name="TextBox 64"/>
            <p:cNvSpPr txBox="1"/>
            <p:nvPr/>
          </p:nvSpPr>
          <p:spPr>
            <a:xfrm>
              <a:off x="1382441" y="1943078"/>
              <a:ext cx="805028" cy="461665"/>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NUMBER OF</a:t>
              </a:r>
            </a:p>
            <a:p>
              <a:pPr algn="ctr"/>
              <a:r>
                <a:rPr lang="en-US" sz="800" dirty="0" smtClean="0">
                  <a:solidFill>
                    <a:schemeClr val="bg1"/>
                  </a:solidFill>
                  <a:latin typeface="Arial" pitchFamily="34" charset="0"/>
                  <a:cs typeface="Arial" pitchFamily="34" charset="0"/>
                </a:rPr>
                <a:t>STUDENTS</a:t>
              </a:r>
            </a:p>
            <a:p>
              <a:pPr algn="ctr"/>
              <a:r>
                <a:rPr lang="en-US" sz="800" dirty="0" smtClean="0">
                  <a:solidFill>
                    <a:schemeClr val="bg1"/>
                  </a:solidFill>
                  <a:latin typeface="Arial" pitchFamily="34" charset="0"/>
                  <a:cs typeface="Arial" pitchFamily="34" charset="0"/>
                </a:rPr>
                <a:t>(WEIGHTED)</a:t>
              </a:r>
              <a:endParaRPr lang="en-US" sz="800" dirty="0">
                <a:solidFill>
                  <a:schemeClr val="bg1"/>
                </a:solidFill>
                <a:latin typeface="Arial" pitchFamily="34" charset="0"/>
                <a:cs typeface="Arial" pitchFamily="34" charset="0"/>
              </a:endParaRPr>
            </a:p>
          </p:txBody>
        </p:sp>
        <p:sp>
          <p:nvSpPr>
            <p:cNvPr id="66" name="TextBox 65"/>
            <p:cNvSpPr txBox="1"/>
            <p:nvPr/>
          </p:nvSpPr>
          <p:spPr>
            <a:xfrm>
              <a:off x="5163866" y="1943075"/>
              <a:ext cx="805028" cy="461665"/>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NUMBER OF</a:t>
              </a:r>
            </a:p>
            <a:p>
              <a:pPr algn="ctr"/>
              <a:r>
                <a:rPr lang="en-US" sz="800" dirty="0" smtClean="0">
                  <a:solidFill>
                    <a:schemeClr val="bg1"/>
                  </a:solidFill>
                  <a:latin typeface="Arial" pitchFamily="34" charset="0"/>
                  <a:cs typeface="Arial" pitchFamily="34" charset="0"/>
                </a:rPr>
                <a:t>STUDENTS</a:t>
              </a:r>
            </a:p>
            <a:p>
              <a:pPr algn="ctr"/>
              <a:r>
                <a:rPr lang="en-US" sz="800" dirty="0" smtClean="0">
                  <a:solidFill>
                    <a:schemeClr val="bg1"/>
                  </a:solidFill>
                  <a:latin typeface="Arial" pitchFamily="34" charset="0"/>
                  <a:cs typeface="Arial" pitchFamily="34" charset="0"/>
                </a:rPr>
                <a:t>(WEIGHTED)</a:t>
              </a:r>
              <a:endParaRPr lang="en-US" sz="800" dirty="0">
                <a:solidFill>
                  <a:schemeClr val="bg1"/>
                </a:solidFill>
                <a:latin typeface="Arial" pitchFamily="34" charset="0"/>
                <a:cs typeface="Arial" pitchFamily="34" charset="0"/>
              </a:endParaRPr>
            </a:p>
          </p:txBody>
        </p:sp>
        <p:sp>
          <p:nvSpPr>
            <p:cNvPr id="67" name="TextBox 66"/>
            <p:cNvSpPr txBox="1"/>
            <p:nvPr/>
          </p:nvSpPr>
          <p:spPr>
            <a:xfrm>
              <a:off x="2959306" y="1957366"/>
              <a:ext cx="1527983" cy="215444"/>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VALUE-ADDED ESTIMATES</a:t>
              </a:r>
              <a:endParaRPr lang="en-US" sz="800" dirty="0">
                <a:solidFill>
                  <a:schemeClr val="bg1"/>
                </a:solidFill>
                <a:latin typeface="Arial" pitchFamily="34" charset="0"/>
                <a:cs typeface="Arial" pitchFamily="34" charset="0"/>
              </a:endParaRPr>
            </a:p>
          </p:txBody>
        </p:sp>
        <p:sp>
          <p:nvSpPr>
            <p:cNvPr id="68" name="TextBox 67"/>
            <p:cNvSpPr txBox="1"/>
            <p:nvPr/>
          </p:nvSpPr>
          <p:spPr>
            <a:xfrm>
              <a:off x="6726445" y="1957366"/>
              <a:ext cx="1527983" cy="215444"/>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VALUE-ADDED ESTIMATES</a:t>
              </a:r>
              <a:endParaRPr lang="en-US" sz="800" dirty="0">
                <a:solidFill>
                  <a:schemeClr val="bg1"/>
                </a:solidFill>
                <a:latin typeface="Arial" pitchFamily="34" charset="0"/>
                <a:cs typeface="Arial" pitchFamily="34" charset="0"/>
              </a:endParaRPr>
            </a:p>
          </p:txBody>
        </p:sp>
        <p:sp>
          <p:nvSpPr>
            <p:cNvPr id="69" name="TextBox 68"/>
            <p:cNvSpPr txBox="1"/>
            <p:nvPr/>
          </p:nvSpPr>
          <p:spPr>
            <a:xfrm>
              <a:off x="1423986" y="1623997"/>
              <a:ext cx="3795714" cy="323165"/>
            </a:xfrm>
            <a:prstGeom prst="rect">
              <a:avLst/>
            </a:prstGeom>
            <a:noFill/>
            <a:ln w="12700">
              <a:solidFill>
                <a:schemeClr val="bg1">
                  <a:lumMod val="50000"/>
                </a:schemeClr>
              </a:solidFill>
            </a:ln>
          </p:spPr>
          <p:txBody>
            <a:bodyPr wrap="square" tIns="45720" bIns="91440" rtlCol="0">
              <a:spAutoFit/>
            </a:bodyPr>
            <a:lstStyle/>
            <a:p>
              <a:pPr algn="ctr"/>
              <a:r>
                <a:rPr lang="en-US" sz="1200" b="1" dirty="0" smtClean="0">
                  <a:solidFill>
                    <a:schemeClr val="tx1">
                      <a:lumMod val="65000"/>
                      <a:lumOff val="35000"/>
                    </a:schemeClr>
                  </a:solidFill>
                  <a:latin typeface="Arial" pitchFamily="34" charset="0"/>
                  <a:cs typeface="Arial" pitchFamily="34" charset="0"/>
                </a:rPr>
                <a:t>Past Academic Year</a:t>
              </a:r>
              <a:endParaRPr lang="en-US" sz="1200" b="1" dirty="0">
                <a:solidFill>
                  <a:schemeClr val="tx1">
                    <a:lumMod val="65000"/>
                    <a:lumOff val="35000"/>
                  </a:schemeClr>
                </a:solidFill>
                <a:latin typeface="Arial" pitchFamily="34" charset="0"/>
                <a:cs typeface="Arial" pitchFamily="34" charset="0"/>
              </a:endParaRPr>
            </a:p>
          </p:txBody>
        </p:sp>
        <p:sp>
          <p:nvSpPr>
            <p:cNvPr id="70" name="TextBox 69"/>
            <p:cNvSpPr txBox="1"/>
            <p:nvPr/>
          </p:nvSpPr>
          <p:spPr>
            <a:xfrm>
              <a:off x="5214934" y="1623998"/>
              <a:ext cx="3781429" cy="323165"/>
            </a:xfrm>
            <a:prstGeom prst="rect">
              <a:avLst/>
            </a:prstGeom>
            <a:noFill/>
            <a:ln w="12700">
              <a:solidFill>
                <a:schemeClr val="bg1">
                  <a:lumMod val="50000"/>
                </a:schemeClr>
              </a:solidFill>
            </a:ln>
          </p:spPr>
          <p:txBody>
            <a:bodyPr wrap="square" tIns="45720" bIns="91440" rtlCol="0">
              <a:spAutoFit/>
            </a:bodyPr>
            <a:lstStyle/>
            <a:p>
              <a:pPr algn="ctr"/>
              <a:r>
                <a:rPr lang="en-US" sz="1200" b="1" dirty="0" smtClean="0">
                  <a:solidFill>
                    <a:schemeClr val="tx1">
                      <a:lumMod val="65000"/>
                      <a:lumOff val="35000"/>
                    </a:schemeClr>
                  </a:solidFill>
                  <a:latin typeface="Arial" pitchFamily="34" charset="0"/>
                  <a:cs typeface="Arial" pitchFamily="34" charset="0"/>
                </a:rPr>
                <a:t>Up-To-3-Year Average</a:t>
              </a:r>
              <a:endParaRPr lang="en-US" sz="1200" b="1" dirty="0">
                <a:solidFill>
                  <a:schemeClr val="tx1">
                    <a:lumMod val="65000"/>
                    <a:lumOff val="35000"/>
                  </a:schemeClr>
                </a:solidFill>
                <a:latin typeface="Arial" pitchFamily="34" charset="0"/>
                <a:cs typeface="Arial" pitchFamily="34" charset="0"/>
              </a:endParaRPr>
            </a:p>
          </p:txBody>
        </p:sp>
        <p:sp>
          <p:nvSpPr>
            <p:cNvPr id="71" name="TextBox 70"/>
            <p:cNvSpPr txBox="1"/>
            <p:nvPr/>
          </p:nvSpPr>
          <p:spPr>
            <a:xfrm>
              <a:off x="2090677"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1</a:t>
              </a:r>
              <a:endParaRPr lang="en-US" sz="1200" dirty="0">
                <a:solidFill>
                  <a:schemeClr val="bg1"/>
                </a:solidFill>
                <a:latin typeface="Arial" pitchFamily="34" charset="0"/>
                <a:cs typeface="Arial" pitchFamily="34" charset="0"/>
              </a:endParaRPr>
            </a:p>
          </p:txBody>
        </p:sp>
        <p:sp>
          <p:nvSpPr>
            <p:cNvPr id="72" name="TextBox 71"/>
            <p:cNvSpPr txBox="1"/>
            <p:nvPr/>
          </p:nvSpPr>
          <p:spPr>
            <a:xfrm>
              <a:off x="2836008"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2</a:t>
              </a:r>
              <a:endParaRPr lang="en-US" sz="1200" dirty="0">
                <a:solidFill>
                  <a:schemeClr val="bg1"/>
                </a:solidFill>
                <a:latin typeface="Arial" pitchFamily="34" charset="0"/>
                <a:cs typeface="Arial" pitchFamily="34" charset="0"/>
              </a:endParaRPr>
            </a:p>
          </p:txBody>
        </p:sp>
        <p:sp>
          <p:nvSpPr>
            <p:cNvPr id="73" name="TextBox 72"/>
            <p:cNvSpPr txBox="1"/>
            <p:nvPr/>
          </p:nvSpPr>
          <p:spPr>
            <a:xfrm>
              <a:off x="3555142" y="2145484"/>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3</a:t>
              </a:r>
              <a:endParaRPr lang="en-US" sz="1200" dirty="0">
                <a:solidFill>
                  <a:schemeClr val="bg1"/>
                </a:solidFill>
                <a:latin typeface="Arial" pitchFamily="34" charset="0"/>
                <a:cs typeface="Arial" pitchFamily="34" charset="0"/>
              </a:endParaRPr>
            </a:p>
          </p:txBody>
        </p:sp>
        <p:sp>
          <p:nvSpPr>
            <p:cNvPr id="74" name="TextBox 73"/>
            <p:cNvSpPr txBox="1"/>
            <p:nvPr/>
          </p:nvSpPr>
          <p:spPr>
            <a:xfrm>
              <a:off x="4283804" y="2133578"/>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4</a:t>
              </a:r>
              <a:endParaRPr lang="en-US" sz="1200" dirty="0">
                <a:solidFill>
                  <a:schemeClr val="bg1"/>
                </a:solidFill>
                <a:latin typeface="Arial" pitchFamily="34" charset="0"/>
                <a:cs typeface="Arial" pitchFamily="34" charset="0"/>
              </a:endParaRPr>
            </a:p>
          </p:txBody>
        </p:sp>
        <p:sp>
          <p:nvSpPr>
            <p:cNvPr id="75" name="TextBox 74"/>
            <p:cNvSpPr txBox="1"/>
            <p:nvPr/>
          </p:nvSpPr>
          <p:spPr>
            <a:xfrm>
              <a:off x="4993416" y="2131196"/>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5</a:t>
              </a:r>
              <a:endParaRPr lang="en-US" sz="1200" dirty="0">
                <a:solidFill>
                  <a:schemeClr val="bg1"/>
                </a:solidFill>
                <a:latin typeface="Arial" pitchFamily="34" charset="0"/>
                <a:cs typeface="Arial" pitchFamily="34" charset="0"/>
              </a:endParaRPr>
            </a:p>
          </p:txBody>
        </p:sp>
        <p:sp>
          <p:nvSpPr>
            <p:cNvPr id="76" name="TextBox 75"/>
            <p:cNvSpPr txBox="1"/>
            <p:nvPr/>
          </p:nvSpPr>
          <p:spPr>
            <a:xfrm>
              <a:off x="5869719" y="2135957"/>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1</a:t>
              </a:r>
              <a:endParaRPr lang="en-US" sz="1200" dirty="0">
                <a:solidFill>
                  <a:schemeClr val="bg1"/>
                </a:solidFill>
                <a:latin typeface="Arial" pitchFamily="34" charset="0"/>
                <a:cs typeface="Arial" pitchFamily="34" charset="0"/>
              </a:endParaRPr>
            </a:p>
          </p:txBody>
        </p:sp>
        <p:sp>
          <p:nvSpPr>
            <p:cNvPr id="77" name="TextBox 76"/>
            <p:cNvSpPr txBox="1"/>
            <p:nvPr/>
          </p:nvSpPr>
          <p:spPr>
            <a:xfrm>
              <a:off x="6615050" y="2135957"/>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2</a:t>
              </a:r>
              <a:endParaRPr lang="en-US" sz="1200" dirty="0">
                <a:solidFill>
                  <a:schemeClr val="bg1"/>
                </a:solidFill>
                <a:latin typeface="Arial" pitchFamily="34" charset="0"/>
                <a:cs typeface="Arial" pitchFamily="34" charset="0"/>
              </a:endParaRPr>
            </a:p>
          </p:txBody>
        </p:sp>
        <p:sp>
          <p:nvSpPr>
            <p:cNvPr id="78" name="TextBox 77"/>
            <p:cNvSpPr txBox="1"/>
            <p:nvPr/>
          </p:nvSpPr>
          <p:spPr>
            <a:xfrm>
              <a:off x="7334184" y="2145482"/>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3</a:t>
              </a:r>
              <a:endParaRPr lang="en-US" sz="1200" dirty="0">
                <a:solidFill>
                  <a:schemeClr val="bg1"/>
                </a:solidFill>
                <a:latin typeface="Arial" pitchFamily="34" charset="0"/>
                <a:cs typeface="Arial" pitchFamily="34" charset="0"/>
              </a:endParaRPr>
            </a:p>
          </p:txBody>
        </p:sp>
        <p:sp>
          <p:nvSpPr>
            <p:cNvPr id="79" name="TextBox 78"/>
            <p:cNvSpPr txBox="1"/>
            <p:nvPr/>
          </p:nvSpPr>
          <p:spPr>
            <a:xfrm>
              <a:off x="8062846" y="2133576"/>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4</a:t>
              </a:r>
              <a:endParaRPr lang="en-US" sz="1200" dirty="0">
                <a:solidFill>
                  <a:schemeClr val="bg1"/>
                </a:solidFill>
                <a:latin typeface="Arial" pitchFamily="34" charset="0"/>
                <a:cs typeface="Arial" pitchFamily="34" charset="0"/>
              </a:endParaRPr>
            </a:p>
          </p:txBody>
        </p:sp>
        <p:sp>
          <p:nvSpPr>
            <p:cNvPr id="80" name="TextBox 79"/>
            <p:cNvSpPr txBox="1"/>
            <p:nvPr/>
          </p:nvSpPr>
          <p:spPr>
            <a:xfrm>
              <a:off x="8772458" y="2131194"/>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5</a:t>
              </a:r>
              <a:endParaRPr lang="en-US" sz="1200" dirty="0">
                <a:solidFill>
                  <a:schemeClr val="bg1"/>
                </a:solidFill>
                <a:latin typeface="Arial" pitchFamily="34" charset="0"/>
                <a:cs typeface="Arial" pitchFamily="34" charset="0"/>
              </a:endParaRPr>
            </a:p>
          </p:txBody>
        </p:sp>
        <p:sp>
          <p:nvSpPr>
            <p:cNvPr id="81" name="TextBox 80"/>
            <p:cNvSpPr txBox="1"/>
            <p:nvPr/>
          </p:nvSpPr>
          <p:spPr>
            <a:xfrm>
              <a:off x="551725" y="2518233"/>
              <a:ext cx="1128835" cy="338554"/>
            </a:xfrm>
            <a:prstGeom prst="rect">
              <a:avLst/>
            </a:prstGeom>
            <a:solidFill>
              <a:srgbClr val="2C5A8C"/>
            </a:solidFill>
          </p:spPr>
          <p:txBody>
            <a:bodyPr wrap="none" rtlCol="0">
              <a:spAutoFit/>
            </a:bodyPr>
            <a:lstStyle/>
            <a:p>
              <a:r>
                <a:rPr lang="en-US" sz="1600" b="1" dirty="0" smtClean="0">
                  <a:solidFill>
                    <a:schemeClr val="bg1"/>
                  </a:solidFill>
                  <a:latin typeface="Arial" pitchFamily="34" charset="0"/>
                  <a:cs typeface="Arial" pitchFamily="34" charset="0"/>
                </a:rPr>
                <a:t>READING</a:t>
              </a:r>
              <a:endParaRPr lang="en-US" sz="1600" b="1" dirty="0">
                <a:solidFill>
                  <a:schemeClr val="bg1"/>
                </a:solidFill>
                <a:latin typeface="Arial" pitchFamily="34" charset="0"/>
                <a:cs typeface="Arial" pitchFamily="34" charset="0"/>
              </a:endParaRPr>
            </a:p>
          </p:txBody>
        </p:sp>
        <p:sp>
          <p:nvSpPr>
            <p:cNvPr id="82" name="TextBox 81"/>
            <p:cNvSpPr txBox="1"/>
            <p:nvPr/>
          </p:nvSpPr>
          <p:spPr>
            <a:xfrm>
              <a:off x="1720250" y="2519347"/>
              <a:ext cx="2596352" cy="338554"/>
            </a:xfrm>
            <a:prstGeom prst="rect">
              <a:avLst/>
            </a:prstGeom>
            <a:noFill/>
          </p:spPr>
          <p:txBody>
            <a:bodyPr wrap="none" rtlCol="0">
              <a:spAutoFit/>
            </a:bodyPr>
            <a:lstStyle/>
            <a:p>
              <a:r>
                <a:rPr lang="en-US" sz="1600" b="1" dirty="0" smtClean="0">
                  <a:latin typeface="Arial" pitchFamily="34" charset="0"/>
                  <a:cs typeface="Arial" pitchFamily="34" charset="0"/>
                </a:rPr>
                <a:t>Grade-Level</a:t>
              </a:r>
              <a:r>
                <a:rPr lang="en-US" sz="1600" dirty="0" smtClean="0">
                  <a:latin typeface="Arial" pitchFamily="34" charset="0"/>
                  <a:cs typeface="Arial" pitchFamily="34" charset="0"/>
                </a:rPr>
                <a:t> Value-Added</a:t>
              </a:r>
              <a:endParaRPr lang="en-US" sz="1600" dirty="0">
                <a:latin typeface="Arial" pitchFamily="34" charset="0"/>
                <a:cs typeface="Arial" pitchFamily="34" charset="0"/>
              </a:endParaRPr>
            </a:p>
          </p:txBody>
        </p:sp>
        <p:sp>
          <p:nvSpPr>
            <p:cNvPr id="83" name="Rectangle 82"/>
            <p:cNvSpPr/>
            <p:nvPr/>
          </p:nvSpPr>
          <p:spPr>
            <a:xfrm>
              <a:off x="222234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4" name="Rectangle 83"/>
            <p:cNvSpPr/>
            <p:nvPr/>
          </p:nvSpPr>
          <p:spPr>
            <a:xfrm>
              <a:off x="294922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5" name="Rectangle 84"/>
            <p:cNvSpPr/>
            <p:nvPr/>
          </p:nvSpPr>
          <p:spPr>
            <a:xfrm>
              <a:off x="367609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6" name="Rectangle 85"/>
            <p:cNvSpPr/>
            <p:nvPr/>
          </p:nvSpPr>
          <p:spPr>
            <a:xfrm>
              <a:off x="4402973"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7" name="Rectangle 86"/>
            <p:cNvSpPr/>
            <p:nvPr/>
          </p:nvSpPr>
          <p:spPr>
            <a:xfrm>
              <a:off x="5129850"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8" name="Rectangle 87"/>
            <p:cNvSpPr/>
            <p:nvPr/>
          </p:nvSpPr>
          <p:spPr>
            <a:xfrm>
              <a:off x="6001389"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9" name="Rectangle 88"/>
            <p:cNvSpPr/>
            <p:nvPr/>
          </p:nvSpPr>
          <p:spPr>
            <a:xfrm>
              <a:off x="672826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0" name="Rectangle 89"/>
            <p:cNvSpPr/>
            <p:nvPr/>
          </p:nvSpPr>
          <p:spPr>
            <a:xfrm>
              <a:off x="745514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1" name="Rectangle 90"/>
            <p:cNvSpPr/>
            <p:nvPr/>
          </p:nvSpPr>
          <p:spPr>
            <a:xfrm>
              <a:off x="818201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2" name="Rectangle 91"/>
            <p:cNvSpPr/>
            <p:nvPr/>
          </p:nvSpPr>
          <p:spPr>
            <a:xfrm>
              <a:off x="8908894"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3" name="Rectangle 92"/>
            <p:cNvSpPr/>
            <p:nvPr/>
          </p:nvSpPr>
          <p:spPr>
            <a:xfrm>
              <a:off x="222473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4" name="Rectangle 93"/>
            <p:cNvSpPr/>
            <p:nvPr/>
          </p:nvSpPr>
          <p:spPr>
            <a:xfrm>
              <a:off x="295160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5" name="Rectangle 94"/>
            <p:cNvSpPr/>
            <p:nvPr/>
          </p:nvSpPr>
          <p:spPr>
            <a:xfrm>
              <a:off x="367848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6" name="Rectangle 95"/>
            <p:cNvSpPr/>
            <p:nvPr/>
          </p:nvSpPr>
          <p:spPr>
            <a:xfrm>
              <a:off x="4405359"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7" name="Rectangle 96"/>
            <p:cNvSpPr/>
            <p:nvPr/>
          </p:nvSpPr>
          <p:spPr>
            <a:xfrm>
              <a:off x="5132236"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8" name="Rectangle 97"/>
            <p:cNvSpPr/>
            <p:nvPr/>
          </p:nvSpPr>
          <p:spPr>
            <a:xfrm>
              <a:off x="6003775"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9" name="Rectangle 98"/>
            <p:cNvSpPr/>
            <p:nvPr/>
          </p:nvSpPr>
          <p:spPr>
            <a:xfrm>
              <a:off x="673065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0" name="Rectangle 99"/>
            <p:cNvSpPr/>
            <p:nvPr/>
          </p:nvSpPr>
          <p:spPr>
            <a:xfrm>
              <a:off x="745752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1" name="Rectangle 100"/>
            <p:cNvSpPr/>
            <p:nvPr/>
          </p:nvSpPr>
          <p:spPr>
            <a:xfrm>
              <a:off x="818440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2" name="Rectangle 101"/>
            <p:cNvSpPr/>
            <p:nvPr/>
          </p:nvSpPr>
          <p:spPr>
            <a:xfrm>
              <a:off x="8911280"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3" name="Rectangle 102"/>
            <p:cNvSpPr/>
            <p:nvPr/>
          </p:nvSpPr>
          <p:spPr>
            <a:xfrm>
              <a:off x="222235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4" name="Rectangle 103"/>
            <p:cNvSpPr/>
            <p:nvPr/>
          </p:nvSpPr>
          <p:spPr>
            <a:xfrm>
              <a:off x="294922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5" name="Rectangle 104"/>
            <p:cNvSpPr/>
            <p:nvPr/>
          </p:nvSpPr>
          <p:spPr>
            <a:xfrm>
              <a:off x="367610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6" name="Rectangle 105"/>
            <p:cNvSpPr/>
            <p:nvPr/>
          </p:nvSpPr>
          <p:spPr>
            <a:xfrm>
              <a:off x="4402978"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7" name="Rectangle 106"/>
            <p:cNvSpPr/>
            <p:nvPr/>
          </p:nvSpPr>
          <p:spPr>
            <a:xfrm>
              <a:off x="5129855"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8" name="Rectangle 107"/>
            <p:cNvSpPr/>
            <p:nvPr/>
          </p:nvSpPr>
          <p:spPr>
            <a:xfrm>
              <a:off x="6001394"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9" name="Rectangle 108"/>
            <p:cNvSpPr/>
            <p:nvPr/>
          </p:nvSpPr>
          <p:spPr>
            <a:xfrm>
              <a:off x="672827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0" name="Rectangle 109"/>
            <p:cNvSpPr/>
            <p:nvPr/>
          </p:nvSpPr>
          <p:spPr>
            <a:xfrm>
              <a:off x="745514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1" name="Rectangle 110"/>
            <p:cNvSpPr/>
            <p:nvPr/>
          </p:nvSpPr>
          <p:spPr>
            <a:xfrm>
              <a:off x="818202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2" name="Rectangle 111"/>
            <p:cNvSpPr/>
            <p:nvPr/>
          </p:nvSpPr>
          <p:spPr>
            <a:xfrm>
              <a:off x="8908899"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3" name="Rectangle 112"/>
            <p:cNvSpPr/>
            <p:nvPr/>
          </p:nvSpPr>
          <p:spPr>
            <a:xfrm>
              <a:off x="5210175" y="2416950"/>
              <a:ext cx="47625" cy="211693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cxnSp>
          <p:nvCxnSpPr>
            <p:cNvPr id="114" name="Straight Connector 113"/>
            <p:cNvCxnSpPr/>
            <p:nvPr/>
          </p:nvCxnSpPr>
          <p:spPr>
            <a:xfrm>
              <a:off x="14287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2120900" y="2987657"/>
              <a:ext cx="0" cy="1463675"/>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58864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7" name="Rectangle 116"/>
            <p:cNvSpPr/>
            <p:nvPr/>
          </p:nvSpPr>
          <p:spPr>
            <a:xfrm>
              <a:off x="221996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8" name="Rectangle 117"/>
            <p:cNvSpPr/>
            <p:nvPr/>
          </p:nvSpPr>
          <p:spPr>
            <a:xfrm>
              <a:off x="294684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9" name="Rectangle 118"/>
            <p:cNvSpPr/>
            <p:nvPr/>
          </p:nvSpPr>
          <p:spPr>
            <a:xfrm>
              <a:off x="367372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0" name="Rectangle 119"/>
            <p:cNvSpPr/>
            <p:nvPr/>
          </p:nvSpPr>
          <p:spPr>
            <a:xfrm>
              <a:off x="4400597"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1" name="Rectangle 120"/>
            <p:cNvSpPr/>
            <p:nvPr/>
          </p:nvSpPr>
          <p:spPr>
            <a:xfrm>
              <a:off x="5127474"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2" name="Rectangle 121"/>
            <p:cNvSpPr/>
            <p:nvPr/>
          </p:nvSpPr>
          <p:spPr>
            <a:xfrm>
              <a:off x="5999013"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3" name="Rectangle 122"/>
            <p:cNvSpPr/>
            <p:nvPr/>
          </p:nvSpPr>
          <p:spPr>
            <a:xfrm>
              <a:off x="672588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4" name="Rectangle 123"/>
            <p:cNvSpPr/>
            <p:nvPr/>
          </p:nvSpPr>
          <p:spPr>
            <a:xfrm>
              <a:off x="745276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5" name="Rectangle 124"/>
            <p:cNvSpPr/>
            <p:nvPr/>
          </p:nvSpPr>
          <p:spPr>
            <a:xfrm>
              <a:off x="817964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6" name="Rectangle 125"/>
            <p:cNvSpPr/>
            <p:nvPr/>
          </p:nvSpPr>
          <p:spPr>
            <a:xfrm>
              <a:off x="8906518"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pSp>
      <p:sp>
        <p:nvSpPr>
          <p:cNvPr id="2" name="Title 1"/>
          <p:cNvSpPr>
            <a:spLocks noGrp="1"/>
          </p:cNvSpPr>
          <p:nvPr>
            <p:ph type="title"/>
          </p:nvPr>
        </p:nvSpPr>
        <p:spPr/>
        <p:txBody>
          <a:bodyPr>
            <a:normAutofit fontScale="90000"/>
          </a:bodyPr>
          <a:lstStyle/>
          <a:p>
            <a:r>
              <a:rPr lang="en-US" dirty="0" smtClean="0"/>
              <a:t>4. How can I prioritize resources if my Value-Added results are unclear?</a:t>
            </a:r>
            <a:endParaRPr lang="en-US" dirty="0"/>
          </a:p>
        </p:txBody>
      </p:sp>
      <p:sp>
        <p:nvSpPr>
          <p:cNvPr id="57" name="TextBox 56"/>
          <p:cNvSpPr txBox="1"/>
          <p:nvPr/>
        </p:nvSpPr>
        <p:spPr>
          <a:xfrm>
            <a:off x="1653268" y="3038457"/>
            <a:ext cx="325731" cy="307777"/>
          </a:xfrm>
          <a:prstGeom prst="rect">
            <a:avLst/>
          </a:prstGeom>
          <a:noFill/>
        </p:spPr>
        <p:txBody>
          <a:bodyPr wrap="none" rtlCol="0">
            <a:spAutoFit/>
          </a:bodyPr>
          <a:lstStyle/>
          <a:p>
            <a:pPr algn="ctr"/>
            <a:r>
              <a:rPr lang="en-US" sz="1400" dirty="0" smtClean="0">
                <a:latin typeface="Arial" pitchFamily="34" charset="0"/>
                <a:cs typeface="Arial" pitchFamily="34" charset="0"/>
              </a:rPr>
              <a:t>**</a:t>
            </a:r>
            <a:endParaRPr lang="en-US" sz="1400" dirty="0">
              <a:latin typeface="Arial" pitchFamily="34" charset="0"/>
              <a:cs typeface="Arial" pitchFamily="34" charset="0"/>
            </a:endParaRPr>
          </a:p>
        </p:txBody>
      </p:sp>
      <p:sp>
        <p:nvSpPr>
          <p:cNvPr id="58" name="TextBox 57"/>
          <p:cNvSpPr txBox="1"/>
          <p:nvPr/>
        </p:nvSpPr>
        <p:spPr>
          <a:xfrm>
            <a:off x="1553049" y="3527407"/>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35.2</a:t>
            </a:r>
            <a:endParaRPr lang="en-US" sz="1400" dirty="0">
              <a:latin typeface="Arial" pitchFamily="34" charset="0"/>
              <a:cs typeface="Arial" pitchFamily="34" charset="0"/>
            </a:endParaRPr>
          </a:p>
        </p:txBody>
      </p:sp>
      <p:sp>
        <p:nvSpPr>
          <p:cNvPr id="59" name="TextBox 58"/>
          <p:cNvSpPr txBox="1"/>
          <p:nvPr/>
        </p:nvSpPr>
        <p:spPr>
          <a:xfrm>
            <a:off x="5296369" y="3038457"/>
            <a:ext cx="532518" cy="307777"/>
          </a:xfrm>
          <a:prstGeom prst="rect">
            <a:avLst/>
          </a:prstGeom>
          <a:noFill/>
        </p:spPr>
        <p:txBody>
          <a:bodyPr wrap="none" rtlCol="0">
            <a:spAutoFit/>
          </a:bodyPr>
          <a:lstStyle/>
          <a:p>
            <a:r>
              <a:rPr lang="en-US" sz="1400" dirty="0" smtClean="0">
                <a:latin typeface="Arial" pitchFamily="34" charset="0"/>
                <a:cs typeface="Arial" pitchFamily="34" charset="0"/>
              </a:rPr>
              <a:t>23.5</a:t>
            </a:r>
            <a:endParaRPr lang="en-US" sz="1400" dirty="0">
              <a:latin typeface="Arial" pitchFamily="34" charset="0"/>
              <a:cs typeface="Arial" pitchFamily="34" charset="0"/>
            </a:endParaRPr>
          </a:p>
        </p:txBody>
      </p:sp>
      <p:sp>
        <p:nvSpPr>
          <p:cNvPr id="60" name="TextBox 59"/>
          <p:cNvSpPr txBox="1"/>
          <p:nvPr/>
        </p:nvSpPr>
        <p:spPr>
          <a:xfrm>
            <a:off x="5296369" y="3527407"/>
            <a:ext cx="631904" cy="307777"/>
          </a:xfrm>
          <a:prstGeom prst="rect">
            <a:avLst/>
          </a:prstGeom>
          <a:noFill/>
        </p:spPr>
        <p:txBody>
          <a:bodyPr wrap="none" rtlCol="0">
            <a:spAutoFit/>
          </a:bodyPr>
          <a:lstStyle/>
          <a:p>
            <a:r>
              <a:rPr lang="en-US" sz="1400" dirty="0" smtClean="0">
                <a:latin typeface="Arial" pitchFamily="34" charset="0"/>
                <a:cs typeface="Arial" pitchFamily="34" charset="0"/>
              </a:rPr>
              <a:t>102.4</a:t>
            </a:r>
            <a:endParaRPr lang="en-US" sz="1400" dirty="0">
              <a:latin typeface="Arial" pitchFamily="34" charset="0"/>
              <a:cs typeface="Arial" pitchFamily="34" charset="0"/>
            </a:endParaRPr>
          </a:p>
        </p:txBody>
      </p:sp>
      <p:sp>
        <p:nvSpPr>
          <p:cNvPr id="127" name="TextBox 126"/>
          <p:cNvSpPr txBox="1"/>
          <p:nvPr/>
        </p:nvSpPr>
        <p:spPr>
          <a:xfrm>
            <a:off x="1545112" y="4029096"/>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13.2</a:t>
            </a:r>
            <a:endParaRPr lang="en-US" sz="1400" dirty="0">
              <a:latin typeface="Arial" pitchFamily="34" charset="0"/>
              <a:cs typeface="Arial" pitchFamily="34" charset="0"/>
            </a:endParaRPr>
          </a:p>
        </p:txBody>
      </p:sp>
      <p:sp>
        <p:nvSpPr>
          <p:cNvPr id="128" name="TextBox 127"/>
          <p:cNvSpPr txBox="1"/>
          <p:nvPr/>
        </p:nvSpPr>
        <p:spPr>
          <a:xfrm>
            <a:off x="5291607" y="4029096"/>
            <a:ext cx="532518" cy="307777"/>
          </a:xfrm>
          <a:prstGeom prst="rect">
            <a:avLst/>
          </a:prstGeom>
          <a:noFill/>
        </p:spPr>
        <p:txBody>
          <a:bodyPr wrap="none" rtlCol="0">
            <a:spAutoFit/>
          </a:bodyPr>
          <a:lstStyle/>
          <a:p>
            <a:r>
              <a:rPr lang="en-US" sz="1400" dirty="0" smtClean="0">
                <a:latin typeface="Arial" pitchFamily="34" charset="0"/>
                <a:cs typeface="Arial" pitchFamily="34" charset="0"/>
              </a:rPr>
              <a:t>42.0</a:t>
            </a:r>
            <a:endParaRPr lang="en-US" sz="1400" dirty="0">
              <a:latin typeface="Arial" pitchFamily="34" charset="0"/>
              <a:cs typeface="Arial" pitchFamily="34" charset="0"/>
            </a:endParaRPr>
          </a:p>
        </p:txBody>
      </p:sp>
      <p:grpSp>
        <p:nvGrpSpPr>
          <p:cNvPr id="4" name="Group 178"/>
          <p:cNvGrpSpPr/>
          <p:nvPr/>
        </p:nvGrpSpPr>
        <p:grpSpPr>
          <a:xfrm>
            <a:off x="2808090" y="3496471"/>
            <a:ext cx="861306" cy="463821"/>
            <a:chOff x="3532435" y="3496471"/>
            <a:chExt cx="861306" cy="463821"/>
          </a:xfrm>
        </p:grpSpPr>
        <p:sp>
          <p:nvSpPr>
            <p:cNvPr id="130" name="Teardrop 129"/>
            <p:cNvSpPr/>
            <p:nvPr/>
          </p:nvSpPr>
          <p:spPr>
            <a:xfrm rot="8100000">
              <a:off x="3781098" y="3496471"/>
              <a:ext cx="362282" cy="370418"/>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cxnSp>
          <p:nvCxnSpPr>
            <p:cNvPr id="131" name="Straight Connector 130"/>
            <p:cNvCxnSpPr/>
            <p:nvPr/>
          </p:nvCxnSpPr>
          <p:spPr>
            <a:xfrm>
              <a:off x="3532435" y="3960292"/>
              <a:ext cx="86130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p:cNvSpPr txBox="1"/>
            <p:nvPr/>
          </p:nvSpPr>
          <p:spPr>
            <a:xfrm>
              <a:off x="3727587" y="3505182"/>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2.3</a:t>
              </a:r>
              <a:endParaRPr lang="en-US" sz="1600" b="1" dirty="0">
                <a:latin typeface="Arial" pitchFamily="34" charset="0"/>
                <a:cs typeface="Arial" pitchFamily="34" charset="0"/>
              </a:endParaRPr>
            </a:p>
          </p:txBody>
        </p:sp>
      </p:grpSp>
      <p:grpSp>
        <p:nvGrpSpPr>
          <p:cNvPr id="5" name="Group 184"/>
          <p:cNvGrpSpPr/>
          <p:nvPr/>
        </p:nvGrpSpPr>
        <p:grpSpPr>
          <a:xfrm>
            <a:off x="6394901" y="3493296"/>
            <a:ext cx="572237" cy="463821"/>
            <a:chOff x="8194096" y="3493296"/>
            <a:chExt cx="572237" cy="463821"/>
          </a:xfrm>
        </p:grpSpPr>
        <p:cxnSp>
          <p:nvCxnSpPr>
            <p:cNvPr id="134" name="Straight Connector 133"/>
            <p:cNvCxnSpPr/>
            <p:nvPr/>
          </p:nvCxnSpPr>
          <p:spPr>
            <a:xfrm>
              <a:off x="8194096" y="3957117"/>
              <a:ext cx="572237"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Teardrop 134"/>
            <p:cNvSpPr/>
            <p:nvPr/>
          </p:nvSpPr>
          <p:spPr>
            <a:xfrm rot="8100000">
              <a:off x="8291253" y="3493296"/>
              <a:ext cx="362282" cy="370418"/>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36" name="TextBox 135"/>
            <p:cNvSpPr txBox="1"/>
            <p:nvPr/>
          </p:nvSpPr>
          <p:spPr>
            <a:xfrm>
              <a:off x="8237742" y="3502007"/>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1.9</a:t>
              </a:r>
              <a:endParaRPr lang="en-US" sz="1600" b="1" dirty="0">
                <a:latin typeface="Arial" pitchFamily="34" charset="0"/>
                <a:cs typeface="Arial" pitchFamily="34" charset="0"/>
              </a:endParaRPr>
            </a:p>
          </p:txBody>
        </p:sp>
      </p:grpSp>
      <p:grpSp>
        <p:nvGrpSpPr>
          <p:cNvPr id="6" name="Group 183"/>
          <p:cNvGrpSpPr/>
          <p:nvPr/>
        </p:nvGrpSpPr>
        <p:grpSpPr>
          <a:xfrm>
            <a:off x="7644731" y="3001171"/>
            <a:ext cx="1166764" cy="466996"/>
            <a:chOff x="6057900" y="3001171"/>
            <a:chExt cx="1166764" cy="466996"/>
          </a:xfrm>
        </p:grpSpPr>
        <p:cxnSp>
          <p:nvCxnSpPr>
            <p:cNvPr id="142" name="Straight Connector 141"/>
            <p:cNvCxnSpPr/>
            <p:nvPr/>
          </p:nvCxnSpPr>
          <p:spPr>
            <a:xfrm>
              <a:off x="6057900" y="3468167"/>
              <a:ext cx="116676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Teardrop 142"/>
            <p:cNvSpPr/>
            <p:nvPr/>
          </p:nvSpPr>
          <p:spPr>
            <a:xfrm rot="8100000">
              <a:off x="6462200" y="3001171"/>
              <a:ext cx="362282" cy="370418"/>
            </a:xfrm>
            <a:prstGeom prst="teardrop">
              <a:avLst/>
            </a:prstGeom>
            <a:solidFill>
              <a:srgbClr val="7A8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44" name="TextBox 143"/>
            <p:cNvSpPr txBox="1"/>
            <p:nvPr/>
          </p:nvSpPr>
          <p:spPr>
            <a:xfrm>
              <a:off x="6408689" y="3009882"/>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4.0</a:t>
              </a:r>
              <a:endParaRPr lang="en-US" sz="1600" b="1" dirty="0">
                <a:latin typeface="Arial" pitchFamily="34" charset="0"/>
                <a:cs typeface="Arial" pitchFamily="34" charset="0"/>
              </a:endParaRPr>
            </a:p>
          </p:txBody>
        </p:sp>
      </p:grpSp>
      <p:grpSp>
        <p:nvGrpSpPr>
          <p:cNvPr id="7" name="Group 179"/>
          <p:cNvGrpSpPr/>
          <p:nvPr/>
        </p:nvGrpSpPr>
        <p:grpSpPr>
          <a:xfrm>
            <a:off x="2271254" y="3994985"/>
            <a:ext cx="1575127" cy="460646"/>
            <a:chOff x="2878851" y="3994985"/>
            <a:chExt cx="1575127" cy="460646"/>
          </a:xfrm>
        </p:grpSpPr>
        <p:cxnSp>
          <p:nvCxnSpPr>
            <p:cNvPr id="146" name="Straight Connector 145"/>
            <p:cNvCxnSpPr/>
            <p:nvPr/>
          </p:nvCxnSpPr>
          <p:spPr>
            <a:xfrm>
              <a:off x="2878851" y="4455631"/>
              <a:ext cx="1575127"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ardrop 146"/>
            <p:cNvSpPr/>
            <p:nvPr/>
          </p:nvSpPr>
          <p:spPr>
            <a:xfrm rot="8100000">
              <a:off x="3161838" y="3994985"/>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48" name="TextBox 147"/>
            <p:cNvSpPr txBox="1"/>
            <p:nvPr/>
          </p:nvSpPr>
          <p:spPr>
            <a:xfrm>
              <a:off x="3108327" y="4003696"/>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1.7</a:t>
              </a:r>
              <a:endParaRPr lang="en-US" sz="1600" b="1" dirty="0">
                <a:latin typeface="Arial" pitchFamily="34" charset="0"/>
                <a:cs typeface="Arial" pitchFamily="34" charset="0"/>
              </a:endParaRPr>
            </a:p>
          </p:txBody>
        </p:sp>
      </p:grpSp>
      <p:grpSp>
        <p:nvGrpSpPr>
          <p:cNvPr id="8" name="Group 185"/>
          <p:cNvGrpSpPr/>
          <p:nvPr/>
        </p:nvGrpSpPr>
        <p:grpSpPr>
          <a:xfrm>
            <a:off x="7014135" y="3991810"/>
            <a:ext cx="1109663" cy="466996"/>
            <a:chOff x="6253164" y="3991810"/>
            <a:chExt cx="1109663" cy="466996"/>
          </a:xfrm>
        </p:grpSpPr>
        <p:cxnSp>
          <p:nvCxnSpPr>
            <p:cNvPr id="150" name="Straight Connector 149"/>
            <p:cNvCxnSpPr/>
            <p:nvPr/>
          </p:nvCxnSpPr>
          <p:spPr>
            <a:xfrm>
              <a:off x="6253164" y="4458806"/>
              <a:ext cx="110966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51" name="Teardrop 150"/>
            <p:cNvSpPr/>
            <p:nvPr/>
          </p:nvSpPr>
          <p:spPr>
            <a:xfrm rot="8100000">
              <a:off x="6657484" y="3991810"/>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52" name="TextBox 151"/>
            <p:cNvSpPr txBox="1"/>
            <p:nvPr/>
          </p:nvSpPr>
          <p:spPr>
            <a:xfrm>
              <a:off x="6603973" y="4000521"/>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3.1</a:t>
              </a:r>
              <a:endParaRPr lang="en-US" sz="1600" b="1" dirty="0">
                <a:latin typeface="Arial" pitchFamily="34" charset="0"/>
                <a:cs typeface="Arial" pitchFamily="34" charset="0"/>
              </a:endParaRPr>
            </a:p>
          </p:txBody>
        </p:sp>
      </p:grpSp>
      <p:sp>
        <p:nvSpPr>
          <p:cNvPr id="153" name="TextBox 152"/>
          <p:cNvSpPr txBox="1"/>
          <p:nvPr/>
        </p:nvSpPr>
        <p:spPr>
          <a:xfrm>
            <a:off x="521763" y="3047984"/>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5</a:t>
            </a:r>
            <a:endParaRPr lang="en-US" sz="1600" dirty="0">
              <a:latin typeface="Arial" pitchFamily="34" charset="0"/>
              <a:cs typeface="Arial" pitchFamily="34" charset="0"/>
            </a:endParaRPr>
          </a:p>
        </p:txBody>
      </p:sp>
      <p:sp>
        <p:nvSpPr>
          <p:cNvPr id="154" name="TextBox 153"/>
          <p:cNvSpPr txBox="1"/>
          <p:nvPr/>
        </p:nvSpPr>
        <p:spPr>
          <a:xfrm>
            <a:off x="521763" y="3548047"/>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6</a:t>
            </a:r>
            <a:endParaRPr lang="en-US" sz="1600" dirty="0">
              <a:latin typeface="Arial" pitchFamily="34" charset="0"/>
              <a:cs typeface="Arial" pitchFamily="34" charset="0"/>
            </a:endParaRPr>
          </a:p>
        </p:txBody>
      </p:sp>
      <p:sp>
        <p:nvSpPr>
          <p:cNvPr id="155" name="TextBox 154"/>
          <p:cNvSpPr txBox="1"/>
          <p:nvPr/>
        </p:nvSpPr>
        <p:spPr>
          <a:xfrm>
            <a:off x="521763" y="4048109"/>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7</a:t>
            </a:r>
            <a:endParaRPr lang="en-US" sz="1600" dirty="0">
              <a:latin typeface="Arial" pitchFamily="34" charset="0"/>
              <a:cs typeface="Arial" pitchFamily="34" charset="0"/>
            </a:endParaRPr>
          </a:p>
        </p:txBody>
      </p:sp>
      <p:sp>
        <p:nvSpPr>
          <p:cNvPr id="156" name="TextBox 155"/>
          <p:cNvSpPr txBox="1"/>
          <p:nvPr/>
        </p:nvSpPr>
        <p:spPr>
          <a:xfrm>
            <a:off x="2990968" y="3049964"/>
            <a:ext cx="1465401" cy="307777"/>
          </a:xfrm>
          <a:prstGeom prst="rect">
            <a:avLst/>
          </a:prstGeom>
          <a:noFill/>
        </p:spPr>
        <p:txBody>
          <a:bodyPr wrap="none" rtlCol="0">
            <a:spAutoFit/>
          </a:bodyPr>
          <a:lstStyle/>
          <a:p>
            <a:r>
              <a:rPr lang="en-US" sz="1400" dirty="0" smtClean="0">
                <a:latin typeface="Arial" pitchFamily="34" charset="0"/>
                <a:cs typeface="Arial" pitchFamily="34" charset="0"/>
              </a:rPr>
              <a:t>Insufficient Data</a:t>
            </a:r>
            <a:endParaRPr lang="en-US" sz="1400" dirty="0">
              <a:latin typeface="Arial" pitchFamily="34" charset="0"/>
              <a:cs typeface="Arial" pitchFamily="34" charset="0"/>
            </a:endParaRPr>
          </a:p>
        </p:txBody>
      </p:sp>
      <p:sp>
        <p:nvSpPr>
          <p:cNvPr id="129" name="Rectangle 128"/>
          <p:cNvSpPr/>
          <p:nvPr/>
        </p:nvSpPr>
        <p:spPr>
          <a:xfrm>
            <a:off x="5220929" y="1569228"/>
            <a:ext cx="3923071" cy="3103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Box 132"/>
          <p:cNvSpPr txBox="1"/>
          <p:nvPr/>
        </p:nvSpPr>
        <p:spPr>
          <a:xfrm>
            <a:off x="5758262" y="3074547"/>
            <a:ext cx="749300" cy="1200329"/>
          </a:xfrm>
          <a:prstGeom prst="rect">
            <a:avLst/>
          </a:prstGeom>
          <a:noFill/>
        </p:spPr>
        <p:txBody>
          <a:bodyPr wrap="square" rtlCol="0">
            <a:spAutoFit/>
          </a:bodyPr>
          <a:lstStyle/>
          <a:p>
            <a:r>
              <a:rPr lang="en-US" sz="7200" b="1" dirty="0" smtClean="0">
                <a:ln w="18000">
                  <a:solidFill>
                    <a:srgbClr val="7030A0"/>
                  </a:solidFill>
                  <a:prstDash val="solid"/>
                  <a:miter lim="800000"/>
                </a:ln>
                <a:noFill/>
                <a:effectLst>
                  <a:outerShdw blurRad="25500" dist="23000" dir="7020000" algn="tl">
                    <a:srgbClr val="000000">
                      <a:alpha val="50000"/>
                    </a:srgbClr>
                  </a:outerShdw>
                </a:effectLst>
                <a:latin typeface="Arial" pitchFamily="34" charset="0"/>
                <a:cs typeface="Arial" pitchFamily="34" charset="0"/>
              </a:rPr>
              <a:t>?</a:t>
            </a:r>
            <a:endParaRPr lang="en-US" sz="7200" b="1" dirty="0">
              <a:ln w="18000">
                <a:solidFill>
                  <a:srgbClr val="7030A0"/>
                </a:solidFill>
                <a:prstDash val="solid"/>
                <a:miter lim="800000"/>
              </a:ln>
              <a:noFill/>
              <a:effectLst>
                <a:outerShdw blurRad="25500" dist="23000" dir="7020000" algn="tl">
                  <a:srgbClr val="000000">
                    <a:alpha val="50000"/>
                  </a:srgbClr>
                </a:outerShdw>
              </a:effectLst>
              <a:latin typeface="Arial" pitchFamily="34" charset="0"/>
              <a:cs typeface="Arial" pitchFamily="34" charset="0"/>
            </a:endParaRPr>
          </a:p>
        </p:txBody>
      </p:sp>
      <p:sp>
        <p:nvSpPr>
          <p:cNvPr id="137" name="Content Placeholder 2"/>
          <p:cNvSpPr>
            <a:spLocks noGrp="1"/>
          </p:cNvSpPr>
          <p:nvPr>
            <p:ph sz="quarter" idx="1"/>
          </p:nvPr>
        </p:nvSpPr>
        <p:spPr>
          <a:xfrm>
            <a:off x="612648" y="4713584"/>
            <a:ext cx="8153400" cy="1734411"/>
          </a:xfrm>
        </p:spPr>
        <p:txBody>
          <a:bodyPr>
            <a:normAutofit fontScale="62500" lnSpcReduction="20000"/>
          </a:bodyPr>
          <a:lstStyle/>
          <a:p>
            <a:r>
              <a:rPr lang="en-US" dirty="0" smtClean="0"/>
              <a:t>Grade 5 has no information at all here.</a:t>
            </a:r>
          </a:p>
          <a:p>
            <a:r>
              <a:rPr lang="en-US" dirty="0" smtClean="0"/>
              <a:t>Grade 6 is yellow (below predicted), but just barely.</a:t>
            </a:r>
          </a:p>
          <a:p>
            <a:r>
              <a:rPr lang="en-US" dirty="0" smtClean="0"/>
              <a:t>Grade 7’s best estimate is 1.7, lower than Grade 6. However, the color is gray due to a large confidence interval based on very few students (only 13).</a:t>
            </a:r>
          </a:p>
          <a:p>
            <a:r>
              <a:rPr lang="en-US" dirty="0" smtClean="0"/>
              <a:t>In cases like this, it is very important to look at other data. Let’s add in the Value-Added 3 year average to try to better understand the situation.</a:t>
            </a:r>
            <a:endParaRPr lang="en-US"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60"/>
          <p:cNvGrpSpPr/>
          <p:nvPr/>
        </p:nvGrpSpPr>
        <p:grpSpPr>
          <a:xfrm>
            <a:off x="567473" y="1623997"/>
            <a:ext cx="8510005" cy="2909884"/>
            <a:chOff x="532079" y="1623997"/>
            <a:chExt cx="8510005" cy="2909884"/>
          </a:xfrm>
        </p:grpSpPr>
        <p:sp>
          <p:nvSpPr>
            <p:cNvPr id="62" name="Rectangle 61"/>
            <p:cNvSpPr/>
            <p:nvPr/>
          </p:nvSpPr>
          <p:spPr>
            <a:xfrm>
              <a:off x="532079" y="3971894"/>
              <a:ext cx="8464284"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3" name="Rectangle 62"/>
            <p:cNvSpPr/>
            <p:nvPr/>
          </p:nvSpPr>
          <p:spPr>
            <a:xfrm>
              <a:off x="536841" y="2981255"/>
              <a:ext cx="8464284"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64" name="Rectangle 63"/>
            <p:cNvSpPr/>
            <p:nvPr/>
          </p:nvSpPr>
          <p:spPr>
            <a:xfrm>
              <a:off x="543898" y="1947845"/>
              <a:ext cx="8461990" cy="47763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5" name="TextBox 64"/>
            <p:cNvSpPr txBox="1"/>
            <p:nvPr/>
          </p:nvSpPr>
          <p:spPr>
            <a:xfrm>
              <a:off x="1382441" y="1943078"/>
              <a:ext cx="805028" cy="461665"/>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NUMBER OF</a:t>
              </a:r>
            </a:p>
            <a:p>
              <a:pPr algn="ctr"/>
              <a:r>
                <a:rPr lang="en-US" sz="800" dirty="0" smtClean="0">
                  <a:solidFill>
                    <a:schemeClr val="bg1"/>
                  </a:solidFill>
                  <a:latin typeface="Arial" pitchFamily="34" charset="0"/>
                  <a:cs typeface="Arial" pitchFamily="34" charset="0"/>
                </a:rPr>
                <a:t>STUDENTS</a:t>
              </a:r>
            </a:p>
            <a:p>
              <a:pPr algn="ctr"/>
              <a:r>
                <a:rPr lang="en-US" sz="800" dirty="0" smtClean="0">
                  <a:solidFill>
                    <a:schemeClr val="bg1"/>
                  </a:solidFill>
                  <a:latin typeface="Arial" pitchFamily="34" charset="0"/>
                  <a:cs typeface="Arial" pitchFamily="34" charset="0"/>
                </a:rPr>
                <a:t>(WEIGHTED)</a:t>
              </a:r>
              <a:endParaRPr lang="en-US" sz="800" dirty="0">
                <a:solidFill>
                  <a:schemeClr val="bg1"/>
                </a:solidFill>
                <a:latin typeface="Arial" pitchFamily="34" charset="0"/>
                <a:cs typeface="Arial" pitchFamily="34" charset="0"/>
              </a:endParaRPr>
            </a:p>
          </p:txBody>
        </p:sp>
        <p:sp>
          <p:nvSpPr>
            <p:cNvPr id="66" name="TextBox 65"/>
            <p:cNvSpPr txBox="1"/>
            <p:nvPr/>
          </p:nvSpPr>
          <p:spPr>
            <a:xfrm>
              <a:off x="5163866" y="1943075"/>
              <a:ext cx="805028" cy="461665"/>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NUMBER OF</a:t>
              </a:r>
            </a:p>
            <a:p>
              <a:pPr algn="ctr"/>
              <a:r>
                <a:rPr lang="en-US" sz="800" dirty="0" smtClean="0">
                  <a:solidFill>
                    <a:schemeClr val="bg1"/>
                  </a:solidFill>
                  <a:latin typeface="Arial" pitchFamily="34" charset="0"/>
                  <a:cs typeface="Arial" pitchFamily="34" charset="0"/>
                </a:rPr>
                <a:t>STUDENTS</a:t>
              </a:r>
            </a:p>
            <a:p>
              <a:pPr algn="ctr"/>
              <a:r>
                <a:rPr lang="en-US" sz="800" dirty="0" smtClean="0">
                  <a:solidFill>
                    <a:schemeClr val="bg1"/>
                  </a:solidFill>
                  <a:latin typeface="Arial" pitchFamily="34" charset="0"/>
                  <a:cs typeface="Arial" pitchFamily="34" charset="0"/>
                </a:rPr>
                <a:t>(WEIGHTED)</a:t>
              </a:r>
              <a:endParaRPr lang="en-US" sz="800" dirty="0">
                <a:solidFill>
                  <a:schemeClr val="bg1"/>
                </a:solidFill>
                <a:latin typeface="Arial" pitchFamily="34" charset="0"/>
                <a:cs typeface="Arial" pitchFamily="34" charset="0"/>
              </a:endParaRPr>
            </a:p>
          </p:txBody>
        </p:sp>
        <p:sp>
          <p:nvSpPr>
            <p:cNvPr id="67" name="TextBox 66"/>
            <p:cNvSpPr txBox="1"/>
            <p:nvPr/>
          </p:nvSpPr>
          <p:spPr>
            <a:xfrm>
              <a:off x="2959306" y="1957366"/>
              <a:ext cx="1527983" cy="215444"/>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VALUE-ADDED ESTIMATES</a:t>
              </a:r>
              <a:endParaRPr lang="en-US" sz="800" dirty="0">
                <a:solidFill>
                  <a:schemeClr val="bg1"/>
                </a:solidFill>
                <a:latin typeface="Arial" pitchFamily="34" charset="0"/>
                <a:cs typeface="Arial" pitchFamily="34" charset="0"/>
              </a:endParaRPr>
            </a:p>
          </p:txBody>
        </p:sp>
        <p:sp>
          <p:nvSpPr>
            <p:cNvPr id="68" name="TextBox 67"/>
            <p:cNvSpPr txBox="1"/>
            <p:nvPr/>
          </p:nvSpPr>
          <p:spPr>
            <a:xfrm>
              <a:off x="6726445" y="1957366"/>
              <a:ext cx="1527983" cy="215444"/>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VALUE-ADDED ESTIMATES</a:t>
              </a:r>
              <a:endParaRPr lang="en-US" sz="800" dirty="0">
                <a:solidFill>
                  <a:schemeClr val="bg1"/>
                </a:solidFill>
                <a:latin typeface="Arial" pitchFamily="34" charset="0"/>
                <a:cs typeface="Arial" pitchFamily="34" charset="0"/>
              </a:endParaRPr>
            </a:p>
          </p:txBody>
        </p:sp>
        <p:sp>
          <p:nvSpPr>
            <p:cNvPr id="69" name="TextBox 68"/>
            <p:cNvSpPr txBox="1"/>
            <p:nvPr/>
          </p:nvSpPr>
          <p:spPr>
            <a:xfrm>
              <a:off x="1423986" y="1623997"/>
              <a:ext cx="3795714" cy="323165"/>
            </a:xfrm>
            <a:prstGeom prst="rect">
              <a:avLst/>
            </a:prstGeom>
            <a:noFill/>
            <a:ln w="12700">
              <a:solidFill>
                <a:schemeClr val="bg1">
                  <a:lumMod val="50000"/>
                </a:schemeClr>
              </a:solidFill>
            </a:ln>
          </p:spPr>
          <p:txBody>
            <a:bodyPr wrap="square" tIns="45720" bIns="91440" rtlCol="0">
              <a:spAutoFit/>
            </a:bodyPr>
            <a:lstStyle/>
            <a:p>
              <a:pPr algn="ctr"/>
              <a:r>
                <a:rPr lang="en-US" sz="1200" b="1" dirty="0" smtClean="0">
                  <a:solidFill>
                    <a:schemeClr val="tx1">
                      <a:lumMod val="65000"/>
                      <a:lumOff val="35000"/>
                    </a:schemeClr>
                  </a:solidFill>
                  <a:latin typeface="Arial" pitchFamily="34" charset="0"/>
                  <a:cs typeface="Arial" pitchFamily="34" charset="0"/>
                </a:rPr>
                <a:t>Past Academic Year</a:t>
              </a:r>
              <a:endParaRPr lang="en-US" sz="1200" b="1" dirty="0">
                <a:solidFill>
                  <a:schemeClr val="tx1">
                    <a:lumMod val="65000"/>
                    <a:lumOff val="35000"/>
                  </a:schemeClr>
                </a:solidFill>
                <a:latin typeface="Arial" pitchFamily="34" charset="0"/>
                <a:cs typeface="Arial" pitchFamily="34" charset="0"/>
              </a:endParaRPr>
            </a:p>
          </p:txBody>
        </p:sp>
        <p:sp>
          <p:nvSpPr>
            <p:cNvPr id="70" name="TextBox 69"/>
            <p:cNvSpPr txBox="1"/>
            <p:nvPr/>
          </p:nvSpPr>
          <p:spPr>
            <a:xfrm>
              <a:off x="5214934" y="1623998"/>
              <a:ext cx="3781429" cy="323165"/>
            </a:xfrm>
            <a:prstGeom prst="rect">
              <a:avLst/>
            </a:prstGeom>
            <a:noFill/>
            <a:ln w="12700">
              <a:solidFill>
                <a:schemeClr val="bg1">
                  <a:lumMod val="50000"/>
                </a:schemeClr>
              </a:solidFill>
            </a:ln>
          </p:spPr>
          <p:txBody>
            <a:bodyPr wrap="square" tIns="45720" bIns="91440" rtlCol="0">
              <a:spAutoFit/>
            </a:bodyPr>
            <a:lstStyle/>
            <a:p>
              <a:pPr algn="ctr"/>
              <a:r>
                <a:rPr lang="en-US" sz="1200" b="1" dirty="0" smtClean="0">
                  <a:solidFill>
                    <a:schemeClr val="tx1">
                      <a:lumMod val="65000"/>
                      <a:lumOff val="35000"/>
                    </a:schemeClr>
                  </a:solidFill>
                  <a:latin typeface="Arial" pitchFamily="34" charset="0"/>
                  <a:cs typeface="Arial" pitchFamily="34" charset="0"/>
                </a:rPr>
                <a:t>Up-To-3-Year Average</a:t>
              </a:r>
              <a:endParaRPr lang="en-US" sz="1200" b="1" dirty="0">
                <a:solidFill>
                  <a:schemeClr val="tx1">
                    <a:lumMod val="65000"/>
                    <a:lumOff val="35000"/>
                  </a:schemeClr>
                </a:solidFill>
                <a:latin typeface="Arial" pitchFamily="34" charset="0"/>
                <a:cs typeface="Arial" pitchFamily="34" charset="0"/>
              </a:endParaRPr>
            </a:p>
          </p:txBody>
        </p:sp>
        <p:sp>
          <p:nvSpPr>
            <p:cNvPr id="71" name="TextBox 70"/>
            <p:cNvSpPr txBox="1"/>
            <p:nvPr/>
          </p:nvSpPr>
          <p:spPr>
            <a:xfrm>
              <a:off x="2090677"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1</a:t>
              </a:r>
              <a:endParaRPr lang="en-US" sz="1200" dirty="0">
                <a:solidFill>
                  <a:schemeClr val="bg1"/>
                </a:solidFill>
                <a:latin typeface="Arial" pitchFamily="34" charset="0"/>
                <a:cs typeface="Arial" pitchFamily="34" charset="0"/>
              </a:endParaRPr>
            </a:p>
          </p:txBody>
        </p:sp>
        <p:sp>
          <p:nvSpPr>
            <p:cNvPr id="72" name="TextBox 71"/>
            <p:cNvSpPr txBox="1"/>
            <p:nvPr/>
          </p:nvSpPr>
          <p:spPr>
            <a:xfrm>
              <a:off x="2836008"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2</a:t>
              </a:r>
              <a:endParaRPr lang="en-US" sz="1200" dirty="0">
                <a:solidFill>
                  <a:schemeClr val="bg1"/>
                </a:solidFill>
                <a:latin typeface="Arial" pitchFamily="34" charset="0"/>
                <a:cs typeface="Arial" pitchFamily="34" charset="0"/>
              </a:endParaRPr>
            </a:p>
          </p:txBody>
        </p:sp>
        <p:sp>
          <p:nvSpPr>
            <p:cNvPr id="73" name="TextBox 72"/>
            <p:cNvSpPr txBox="1"/>
            <p:nvPr/>
          </p:nvSpPr>
          <p:spPr>
            <a:xfrm>
              <a:off x="3555142" y="2145484"/>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3</a:t>
              </a:r>
              <a:endParaRPr lang="en-US" sz="1200" dirty="0">
                <a:solidFill>
                  <a:schemeClr val="bg1"/>
                </a:solidFill>
                <a:latin typeface="Arial" pitchFamily="34" charset="0"/>
                <a:cs typeface="Arial" pitchFamily="34" charset="0"/>
              </a:endParaRPr>
            </a:p>
          </p:txBody>
        </p:sp>
        <p:sp>
          <p:nvSpPr>
            <p:cNvPr id="74" name="TextBox 73"/>
            <p:cNvSpPr txBox="1"/>
            <p:nvPr/>
          </p:nvSpPr>
          <p:spPr>
            <a:xfrm>
              <a:off x="4283804" y="2133578"/>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4</a:t>
              </a:r>
              <a:endParaRPr lang="en-US" sz="1200" dirty="0">
                <a:solidFill>
                  <a:schemeClr val="bg1"/>
                </a:solidFill>
                <a:latin typeface="Arial" pitchFamily="34" charset="0"/>
                <a:cs typeface="Arial" pitchFamily="34" charset="0"/>
              </a:endParaRPr>
            </a:p>
          </p:txBody>
        </p:sp>
        <p:sp>
          <p:nvSpPr>
            <p:cNvPr id="75" name="TextBox 74"/>
            <p:cNvSpPr txBox="1"/>
            <p:nvPr/>
          </p:nvSpPr>
          <p:spPr>
            <a:xfrm>
              <a:off x="4993416" y="2131196"/>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5</a:t>
              </a:r>
              <a:endParaRPr lang="en-US" sz="1200" dirty="0">
                <a:solidFill>
                  <a:schemeClr val="bg1"/>
                </a:solidFill>
                <a:latin typeface="Arial" pitchFamily="34" charset="0"/>
                <a:cs typeface="Arial" pitchFamily="34" charset="0"/>
              </a:endParaRPr>
            </a:p>
          </p:txBody>
        </p:sp>
        <p:sp>
          <p:nvSpPr>
            <p:cNvPr id="76" name="TextBox 75"/>
            <p:cNvSpPr txBox="1"/>
            <p:nvPr/>
          </p:nvSpPr>
          <p:spPr>
            <a:xfrm>
              <a:off x="5869719" y="2135957"/>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1</a:t>
              </a:r>
              <a:endParaRPr lang="en-US" sz="1200" dirty="0">
                <a:solidFill>
                  <a:schemeClr val="bg1"/>
                </a:solidFill>
                <a:latin typeface="Arial" pitchFamily="34" charset="0"/>
                <a:cs typeface="Arial" pitchFamily="34" charset="0"/>
              </a:endParaRPr>
            </a:p>
          </p:txBody>
        </p:sp>
        <p:sp>
          <p:nvSpPr>
            <p:cNvPr id="77" name="TextBox 76"/>
            <p:cNvSpPr txBox="1"/>
            <p:nvPr/>
          </p:nvSpPr>
          <p:spPr>
            <a:xfrm>
              <a:off x="6615050" y="2135957"/>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2</a:t>
              </a:r>
              <a:endParaRPr lang="en-US" sz="1200" dirty="0">
                <a:solidFill>
                  <a:schemeClr val="bg1"/>
                </a:solidFill>
                <a:latin typeface="Arial" pitchFamily="34" charset="0"/>
                <a:cs typeface="Arial" pitchFamily="34" charset="0"/>
              </a:endParaRPr>
            </a:p>
          </p:txBody>
        </p:sp>
        <p:sp>
          <p:nvSpPr>
            <p:cNvPr id="78" name="TextBox 77"/>
            <p:cNvSpPr txBox="1"/>
            <p:nvPr/>
          </p:nvSpPr>
          <p:spPr>
            <a:xfrm>
              <a:off x="7334184" y="2145482"/>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3</a:t>
              </a:r>
              <a:endParaRPr lang="en-US" sz="1200" dirty="0">
                <a:solidFill>
                  <a:schemeClr val="bg1"/>
                </a:solidFill>
                <a:latin typeface="Arial" pitchFamily="34" charset="0"/>
                <a:cs typeface="Arial" pitchFamily="34" charset="0"/>
              </a:endParaRPr>
            </a:p>
          </p:txBody>
        </p:sp>
        <p:sp>
          <p:nvSpPr>
            <p:cNvPr id="79" name="TextBox 78"/>
            <p:cNvSpPr txBox="1"/>
            <p:nvPr/>
          </p:nvSpPr>
          <p:spPr>
            <a:xfrm>
              <a:off x="8062846" y="2133576"/>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4</a:t>
              </a:r>
              <a:endParaRPr lang="en-US" sz="1200" dirty="0">
                <a:solidFill>
                  <a:schemeClr val="bg1"/>
                </a:solidFill>
                <a:latin typeface="Arial" pitchFamily="34" charset="0"/>
                <a:cs typeface="Arial" pitchFamily="34" charset="0"/>
              </a:endParaRPr>
            </a:p>
          </p:txBody>
        </p:sp>
        <p:sp>
          <p:nvSpPr>
            <p:cNvPr id="80" name="TextBox 79"/>
            <p:cNvSpPr txBox="1"/>
            <p:nvPr/>
          </p:nvSpPr>
          <p:spPr>
            <a:xfrm>
              <a:off x="8772458" y="2131194"/>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5</a:t>
              </a:r>
              <a:endParaRPr lang="en-US" sz="1200" dirty="0">
                <a:solidFill>
                  <a:schemeClr val="bg1"/>
                </a:solidFill>
                <a:latin typeface="Arial" pitchFamily="34" charset="0"/>
                <a:cs typeface="Arial" pitchFamily="34" charset="0"/>
              </a:endParaRPr>
            </a:p>
          </p:txBody>
        </p:sp>
        <p:sp>
          <p:nvSpPr>
            <p:cNvPr id="81" name="TextBox 80"/>
            <p:cNvSpPr txBox="1"/>
            <p:nvPr/>
          </p:nvSpPr>
          <p:spPr>
            <a:xfrm>
              <a:off x="551725" y="2518233"/>
              <a:ext cx="1128835" cy="338554"/>
            </a:xfrm>
            <a:prstGeom prst="rect">
              <a:avLst/>
            </a:prstGeom>
            <a:solidFill>
              <a:srgbClr val="2C5A8C"/>
            </a:solidFill>
          </p:spPr>
          <p:txBody>
            <a:bodyPr wrap="none" rtlCol="0">
              <a:spAutoFit/>
            </a:bodyPr>
            <a:lstStyle/>
            <a:p>
              <a:r>
                <a:rPr lang="en-US" sz="1600" b="1" dirty="0" smtClean="0">
                  <a:solidFill>
                    <a:schemeClr val="bg1"/>
                  </a:solidFill>
                  <a:latin typeface="Arial" pitchFamily="34" charset="0"/>
                  <a:cs typeface="Arial" pitchFamily="34" charset="0"/>
                </a:rPr>
                <a:t>READING</a:t>
              </a:r>
              <a:endParaRPr lang="en-US" sz="1600" b="1" dirty="0">
                <a:solidFill>
                  <a:schemeClr val="bg1"/>
                </a:solidFill>
                <a:latin typeface="Arial" pitchFamily="34" charset="0"/>
                <a:cs typeface="Arial" pitchFamily="34" charset="0"/>
              </a:endParaRPr>
            </a:p>
          </p:txBody>
        </p:sp>
        <p:sp>
          <p:nvSpPr>
            <p:cNvPr id="82" name="TextBox 81"/>
            <p:cNvSpPr txBox="1"/>
            <p:nvPr/>
          </p:nvSpPr>
          <p:spPr>
            <a:xfrm>
              <a:off x="1720250" y="2519347"/>
              <a:ext cx="2596352" cy="338554"/>
            </a:xfrm>
            <a:prstGeom prst="rect">
              <a:avLst/>
            </a:prstGeom>
            <a:noFill/>
          </p:spPr>
          <p:txBody>
            <a:bodyPr wrap="none" rtlCol="0">
              <a:spAutoFit/>
            </a:bodyPr>
            <a:lstStyle/>
            <a:p>
              <a:r>
                <a:rPr lang="en-US" sz="1600" b="1" dirty="0" smtClean="0">
                  <a:latin typeface="Arial" pitchFamily="34" charset="0"/>
                  <a:cs typeface="Arial" pitchFamily="34" charset="0"/>
                </a:rPr>
                <a:t>Grade-Level</a:t>
              </a:r>
              <a:r>
                <a:rPr lang="en-US" sz="1600" dirty="0" smtClean="0">
                  <a:latin typeface="Arial" pitchFamily="34" charset="0"/>
                  <a:cs typeface="Arial" pitchFamily="34" charset="0"/>
                </a:rPr>
                <a:t> Value-Added</a:t>
              </a:r>
              <a:endParaRPr lang="en-US" sz="1600" dirty="0">
                <a:latin typeface="Arial" pitchFamily="34" charset="0"/>
                <a:cs typeface="Arial" pitchFamily="34" charset="0"/>
              </a:endParaRPr>
            </a:p>
          </p:txBody>
        </p:sp>
        <p:sp>
          <p:nvSpPr>
            <p:cNvPr id="83" name="Rectangle 82"/>
            <p:cNvSpPr/>
            <p:nvPr/>
          </p:nvSpPr>
          <p:spPr>
            <a:xfrm>
              <a:off x="222234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4" name="Rectangle 83"/>
            <p:cNvSpPr/>
            <p:nvPr/>
          </p:nvSpPr>
          <p:spPr>
            <a:xfrm>
              <a:off x="294922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5" name="Rectangle 84"/>
            <p:cNvSpPr/>
            <p:nvPr/>
          </p:nvSpPr>
          <p:spPr>
            <a:xfrm>
              <a:off x="367609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6" name="Rectangle 85"/>
            <p:cNvSpPr/>
            <p:nvPr/>
          </p:nvSpPr>
          <p:spPr>
            <a:xfrm>
              <a:off x="4402973"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7" name="Rectangle 86"/>
            <p:cNvSpPr/>
            <p:nvPr/>
          </p:nvSpPr>
          <p:spPr>
            <a:xfrm>
              <a:off x="5129850"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8" name="Rectangle 87"/>
            <p:cNvSpPr/>
            <p:nvPr/>
          </p:nvSpPr>
          <p:spPr>
            <a:xfrm>
              <a:off x="6001389"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9" name="Rectangle 88"/>
            <p:cNvSpPr/>
            <p:nvPr/>
          </p:nvSpPr>
          <p:spPr>
            <a:xfrm>
              <a:off x="672826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0" name="Rectangle 89"/>
            <p:cNvSpPr/>
            <p:nvPr/>
          </p:nvSpPr>
          <p:spPr>
            <a:xfrm>
              <a:off x="745514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1" name="Rectangle 90"/>
            <p:cNvSpPr/>
            <p:nvPr/>
          </p:nvSpPr>
          <p:spPr>
            <a:xfrm>
              <a:off x="818201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2" name="Rectangle 91"/>
            <p:cNvSpPr/>
            <p:nvPr/>
          </p:nvSpPr>
          <p:spPr>
            <a:xfrm>
              <a:off x="8908894"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3" name="Rectangle 92"/>
            <p:cNvSpPr/>
            <p:nvPr/>
          </p:nvSpPr>
          <p:spPr>
            <a:xfrm>
              <a:off x="222473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4" name="Rectangle 93"/>
            <p:cNvSpPr/>
            <p:nvPr/>
          </p:nvSpPr>
          <p:spPr>
            <a:xfrm>
              <a:off x="295160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5" name="Rectangle 94"/>
            <p:cNvSpPr/>
            <p:nvPr/>
          </p:nvSpPr>
          <p:spPr>
            <a:xfrm>
              <a:off x="367848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6" name="Rectangle 95"/>
            <p:cNvSpPr/>
            <p:nvPr/>
          </p:nvSpPr>
          <p:spPr>
            <a:xfrm>
              <a:off x="4405359"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7" name="Rectangle 96"/>
            <p:cNvSpPr/>
            <p:nvPr/>
          </p:nvSpPr>
          <p:spPr>
            <a:xfrm>
              <a:off x="5132236"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8" name="Rectangle 97"/>
            <p:cNvSpPr/>
            <p:nvPr/>
          </p:nvSpPr>
          <p:spPr>
            <a:xfrm>
              <a:off x="6003775"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9" name="Rectangle 98"/>
            <p:cNvSpPr/>
            <p:nvPr/>
          </p:nvSpPr>
          <p:spPr>
            <a:xfrm>
              <a:off x="673065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0" name="Rectangle 99"/>
            <p:cNvSpPr/>
            <p:nvPr/>
          </p:nvSpPr>
          <p:spPr>
            <a:xfrm>
              <a:off x="745752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1" name="Rectangle 100"/>
            <p:cNvSpPr/>
            <p:nvPr/>
          </p:nvSpPr>
          <p:spPr>
            <a:xfrm>
              <a:off x="818440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2" name="Rectangle 101"/>
            <p:cNvSpPr/>
            <p:nvPr/>
          </p:nvSpPr>
          <p:spPr>
            <a:xfrm>
              <a:off x="8911280"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3" name="Rectangle 102"/>
            <p:cNvSpPr/>
            <p:nvPr/>
          </p:nvSpPr>
          <p:spPr>
            <a:xfrm>
              <a:off x="222235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4" name="Rectangle 103"/>
            <p:cNvSpPr/>
            <p:nvPr/>
          </p:nvSpPr>
          <p:spPr>
            <a:xfrm>
              <a:off x="294922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5" name="Rectangle 104"/>
            <p:cNvSpPr/>
            <p:nvPr/>
          </p:nvSpPr>
          <p:spPr>
            <a:xfrm>
              <a:off x="367610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6" name="Rectangle 105"/>
            <p:cNvSpPr/>
            <p:nvPr/>
          </p:nvSpPr>
          <p:spPr>
            <a:xfrm>
              <a:off x="4402978"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7" name="Rectangle 106"/>
            <p:cNvSpPr/>
            <p:nvPr/>
          </p:nvSpPr>
          <p:spPr>
            <a:xfrm>
              <a:off x="5129855"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8" name="Rectangle 107"/>
            <p:cNvSpPr/>
            <p:nvPr/>
          </p:nvSpPr>
          <p:spPr>
            <a:xfrm>
              <a:off x="6001394"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9" name="Rectangle 108"/>
            <p:cNvSpPr/>
            <p:nvPr/>
          </p:nvSpPr>
          <p:spPr>
            <a:xfrm>
              <a:off x="672827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0" name="Rectangle 109"/>
            <p:cNvSpPr/>
            <p:nvPr/>
          </p:nvSpPr>
          <p:spPr>
            <a:xfrm>
              <a:off x="745514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1" name="Rectangle 110"/>
            <p:cNvSpPr/>
            <p:nvPr/>
          </p:nvSpPr>
          <p:spPr>
            <a:xfrm>
              <a:off x="818202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2" name="Rectangle 111"/>
            <p:cNvSpPr/>
            <p:nvPr/>
          </p:nvSpPr>
          <p:spPr>
            <a:xfrm>
              <a:off x="8908899"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3" name="Rectangle 112"/>
            <p:cNvSpPr/>
            <p:nvPr/>
          </p:nvSpPr>
          <p:spPr>
            <a:xfrm>
              <a:off x="5210175" y="2416950"/>
              <a:ext cx="47625" cy="211693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cxnSp>
          <p:nvCxnSpPr>
            <p:cNvPr id="114" name="Straight Connector 113"/>
            <p:cNvCxnSpPr/>
            <p:nvPr/>
          </p:nvCxnSpPr>
          <p:spPr>
            <a:xfrm>
              <a:off x="14287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2120900" y="2987657"/>
              <a:ext cx="0" cy="1463675"/>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58864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7" name="Rectangle 116"/>
            <p:cNvSpPr/>
            <p:nvPr/>
          </p:nvSpPr>
          <p:spPr>
            <a:xfrm>
              <a:off x="221996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8" name="Rectangle 117"/>
            <p:cNvSpPr/>
            <p:nvPr/>
          </p:nvSpPr>
          <p:spPr>
            <a:xfrm>
              <a:off x="294684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9" name="Rectangle 118"/>
            <p:cNvSpPr/>
            <p:nvPr/>
          </p:nvSpPr>
          <p:spPr>
            <a:xfrm>
              <a:off x="367372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0" name="Rectangle 119"/>
            <p:cNvSpPr/>
            <p:nvPr/>
          </p:nvSpPr>
          <p:spPr>
            <a:xfrm>
              <a:off x="4400597"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1" name="Rectangle 120"/>
            <p:cNvSpPr/>
            <p:nvPr/>
          </p:nvSpPr>
          <p:spPr>
            <a:xfrm>
              <a:off x="5127474"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2" name="Rectangle 121"/>
            <p:cNvSpPr/>
            <p:nvPr/>
          </p:nvSpPr>
          <p:spPr>
            <a:xfrm>
              <a:off x="5999013"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3" name="Rectangle 122"/>
            <p:cNvSpPr/>
            <p:nvPr/>
          </p:nvSpPr>
          <p:spPr>
            <a:xfrm>
              <a:off x="672588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4" name="Rectangle 123"/>
            <p:cNvSpPr/>
            <p:nvPr/>
          </p:nvSpPr>
          <p:spPr>
            <a:xfrm>
              <a:off x="745276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5" name="Rectangle 124"/>
            <p:cNvSpPr/>
            <p:nvPr/>
          </p:nvSpPr>
          <p:spPr>
            <a:xfrm>
              <a:off x="817964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6" name="Rectangle 125"/>
            <p:cNvSpPr/>
            <p:nvPr/>
          </p:nvSpPr>
          <p:spPr>
            <a:xfrm>
              <a:off x="8906518"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pSp>
      <p:sp>
        <p:nvSpPr>
          <p:cNvPr id="2" name="Title 1"/>
          <p:cNvSpPr>
            <a:spLocks noGrp="1"/>
          </p:cNvSpPr>
          <p:nvPr>
            <p:ph type="title"/>
          </p:nvPr>
        </p:nvSpPr>
        <p:spPr/>
        <p:txBody>
          <a:bodyPr>
            <a:normAutofit fontScale="90000"/>
          </a:bodyPr>
          <a:lstStyle/>
          <a:p>
            <a:r>
              <a:rPr lang="en-US" dirty="0" smtClean="0"/>
              <a:t>4. How can I prioritize resources if my Value-Added results are unclear?</a:t>
            </a:r>
            <a:endParaRPr lang="en-US" dirty="0"/>
          </a:p>
        </p:txBody>
      </p:sp>
      <p:sp>
        <p:nvSpPr>
          <p:cNvPr id="57" name="TextBox 56"/>
          <p:cNvSpPr txBox="1"/>
          <p:nvPr/>
        </p:nvSpPr>
        <p:spPr>
          <a:xfrm>
            <a:off x="1653268" y="3038457"/>
            <a:ext cx="325731" cy="307777"/>
          </a:xfrm>
          <a:prstGeom prst="rect">
            <a:avLst/>
          </a:prstGeom>
          <a:noFill/>
        </p:spPr>
        <p:txBody>
          <a:bodyPr wrap="none" rtlCol="0">
            <a:spAutoFit/>
          </a:bodyPr>
          <a:lstStyle/>
          <a:p>
            <a:pPr algn="ctr"/>
            <a:r>
              <a:rPr lang="en-US" sz="1400" dirty="0" smtClean="0">
                <a:latin typeface="Arial" pitchFamily="34" charset="0"/>
                <a:cs typeface="Arial" pitchFamily="34" charset="0"/>
              </a:rPr>
              <a:t>**</a:t>
            </a:r>
            <a:endParaRPr lang="en-US" sz="1400" dirty="0">
              <a:latin typeface="Arial" pitchFamily="34" charset="0"/>
              <a:cs typeface="Arial" pitchFamily="34" charset="0"/>
            </a:endParaRPr>
          </a:p>
        </p:txBody>
      </p:sp>
      <p:sp>
        <p:nvSpPr>
          <p:cNvPr id="58" name="TextBox 57"/>
          <p:cNvSpPr txBox="1"/>
          <p:nvPr/>
        </p:nvSpPr>
        <p:spPr>
          <a:xfrm>
            <a:off x="1553049" y="3527407"/>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35.2</a:t>
            </a:r>
            <a:endParaRPr lang="en-US" sz="1400" dirty="0">
              <a:latin typeface="Arial" pitchFamily="34" charset="0"/>
              <a:cs typeface="Arial" pitchFamily="34" charset="0"/>
            </a:endParaRPr>
          </a:p>
        </p:txBody>
      </p:sp>
      <p:sp>
        <p:nvSpPr>
          <p:cNvPr id="59" name="TextBox 58"/>
          <p:cNvSpPr txBox="1"/>
          <p:nvPr/>
        </p:nvSpPr>
        <p:spPr>
          <a:xfrm>
            <a:off x="5296369" y="3038457"/>
            <a:ext cx="532518" cy="307777"/>
          </a:xfrm>
          <a:prstGeom prst="rect">
            <a:avLst/>
          </a:prstGeom>
          <a:noFill/>
        </p:spPr>
        <p:txBody>
          <a:bodyPr wrap="none" rtlCol="0">
            <a:spAutoFit/>
          </a:bodyPr>
          <a:lstStyle/>
          <a:p>
            <a:r>
              <a:rPr lang="en-US" sz="1400" dirty="0" smtClean="0">
                <a:latin typeface="Arial" pitchFamily="34" charset="0"/>
                <a:cs typeface="Arial" pitchFamily="34" charset="0"/>
              </a:rPr>
              <a:t>23.5</a:t>
            </a:r>
            <a:endParaRPr lang="en-US" sz="1400" dirty="0">
              <a:latin typeface="Arial" pitchFamily="34" charset="0"/>
              <a:cs typeface="Arial" pitchFamily="34" charset="0"/>
            </a:endParaRPr>
          </a:p>
        </p:txBody>
      </p:sp>
      <p:sp>
        <p:nvSpPr>
          <p:cNvPr id="60" name="TextBox 59"/>
          <p:cNvSpPr txBox="1"/>
          <p:nvPr/>
        </p:nvSpPr>
        <p:spPr>
          <a:xfrm>
            <a:off x="5296369" y="3527407"/>
            <a:ext cx="631904" cy="307777"/>
          </a:xfrm>
          <a:prstGeom prst="rect">
            <a:avLst/>
          </a:prstGeom>
          <a:noFill/>
        </p:spPr>
        <p:txBody>
          <a:bodyPr wrap="none" rtlCol="0">
            <a:spAutoFit/>
          </a:bodyPr>
          <a:lstStyle/>
          <a:p>
            <a:r>
              <a:rPr lang="en-US" sz="1400" dirty="0" smtClean="0">
                <a:latin typeface="Arial" pitchFamily="34" charset="0"/>
                <a:cs typeface="Arial" pitchFamily="34" charset="0"/>
              </a:rPr>
              <a:t>102.4</a:t>
            </a:r>
            <a:endParaRPr lang="en-US" sz="1400" dirty="0">
              <a:latin typeface="Arial" pitchFamily="34" charset="0"/>
              <a:cs typeface="Arial" pitchFamily="34" charset="0"/>
            </a:endParaRPr>
          </a:p>
        </p:txBody>
      </p:sp>
      <p:sp>
        <p:nvSpPr>
          <p:cNvPr id="127" name="TextBox 126"/>
          <p:cNvSpPr txBox="1"/>
          <p:nvPr/>
        </p:nvSpPr>
        <p:spPr>
          <a:xfrm>
            <a:off x="1545112" y="4029096"/>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13.2</a:t>
            </a:r>
            <a:endParaRPr lang="en-US" sz="1400" dirty="0">
              <a:latin typeface="Arial" pitchFamily="34" charset="0"/>
              <a:cs typeface="Arial" pitchFamily="34" charset="0"/>
            </a:endParaRPr>
          </a:p>
        </p:txBody>
      </p:sp>
      <p:sp>
        <p:nvSpPr>
          <p:cNvPr id="128" name="TextBox 127"/>
          <p:cNvSpPr txBox="1"/>
          <p:nvPr/>
        </p:nvSpPr>
        <p:spPr>
          <a:xfrm>
            <a:off x="5291607" y="4029096"/>
            <a:ext cx="532518" cy="307777"/>
          </a:xfrm>
          <a:prstGeom prst="rect">
            <a:avLst/>
          </a:prstGeom>
          <a:noFill/>
        </p:spPr>
        <p:txBody>
          <a:bodyPr wrap="none" rtlCol="0">
            <a:spAutoFit/>
          </a:bodyPr>
          <a:lstStyle/>
          <a:p>
            <a:r>
              <a:rPr lang="en-US" sz="1400" dirty="0" smtClean="0">
                <a:latin typeface="Arial" pitchFamily="34" charset="0"/>
                <a:cs typeface="Arial" pitchFamily="34" charset="0"/>
              </a:rPr>
              <a:t>42.0</a:t>
            </a:r>
            <a:endParaRPr lang="en-US" sz="1400" dirty="0">
              <a:latin typeface="Arial" pitchFamily="34" charset="0"/>
              <a:cs typeface="Arial" pitchFamily="34" charset="0"/>
            </a:endParaRPr>
          </a:p>
        </p:txBody>
      </p:sp>
      <p:grpSp>
        <p:nvGrpSpPr>
          <p:cNvPr id="4" name="Group 178"/>
          <p:cNvGrpSpPr/>
          <p:nvPr/>
        </p:nvGrpSpPr>
        <p:grpSpPr>
          <a:xfrm>
            <a:off x="2808090" y="3496471"/>
            <a:ext cx="861306" cy="463821"/>
            <a:chOff x="3532435" y="3496471"/>
            <a:chExt cx="861306" cy="463821"/>
          </a:xfrm>
        </p:grpSpPr>
        <p:sp>
          <p:nvSpPr>
            <p:cNvPr id="130" name="Teardrop 129"/>
            <p:cNvSpPr/>
            <p:nvPr/>
          </p:nvSpPr>
          <p:spPr>
            <a:xfrm rot="8100000">
              <a:off x="3781098" y="3496471"/>
              <a:ext cx="362282" cy="370418"/>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cxnSp>
          <p:nvCxnSpPr>
            <p:cNvPr id="131" name="Straight Connector 130"/>
            <p:cNvCxnSpPr/>
            <p:nvPr/>
          </p:nvCxnSpPr>
          <p:spPr>
            <a:xfrm>
              <a:off x="3532435" y="3960292"/>
              <a:ext cx="86130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p:cNvSpPr txBox="1"/>
            <p:nvPr/>
          </p:nvSpPr>
          <p:spPr>
            <a:xfrm>
              <a:off x="3727587" y="3505182"/>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2.3</a:t>
              </a:r>
              <a:endParaRPr lang="en-US" sz="1600" b="1" dirty="0">
                <a:latin typeface="Arial" pitchFamily="34" charset="0"/>
                <a:cs typeface="Arial" pitchFamily="34" charset="0"/>
              </a:endParaRPr>
            </a:p>
          </p:txBody>
        </p:sp>
      </p:grpSp>
      <p:grpSp>
        <p:nvGrpSpPr>
          <p:cNvPr id="5" name="Group 184"/>
          <p:cNvGrpSpPr/>
          <p:nvPr/>
        </p:nvGrpSpPr>
        <p:grpSpPr>
          <a:xfrm>
            <a:off x="6394901" y="3493296"/>
            <a:ext cx="572237" cy="463821"/>
            <a:chOff x="8194096" y="3493296"/>
            <a:chExt cx="572237" cy="463821"/>
          </a:xfrm>
        </p:grpSpPr>
        <p:cxnSp>
          <p:nvCxnSpPr>
            <p:cNvPr id="134" name="Straight Connector 133"/>
            <p:cNvCxnSpPr/>
            <p:nvPr/>
          </p:nvCxnSpPr>
          <p:spPr>
            <a:xfrm>
              <a:off x="8194096" y="3957117"/>
              <a:ext cx="572237"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Teardrop 134"/>
            <p:cNvSpPr/>
            <p:nvPr/>
          </p:nvSpPr>
          <p:spPr>
            <a:xfrm rot="8100000">
              <a:off x="8291253" y="3493296"/>
              <a:ext cx="362282" cy="370418"/>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36" name="TextBox 135"/>
            <p:cNvSpPr txBox="1"/>
            <p:nvPr/>
          </p:nvSpPr>
          <p:spPr>
            <a:xfrm>
              <a:off x="8237742" y="3502007"/>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1.9</a:t>
              </a:r>
              <a:endParaRPr lang="en-US" sz="1600" b="1" dirty="0">
                <a:latin typeface="Arial" pitchFamily="34" charset="0"/>
                <a:cs typeface="Arial" pitchFamily="34" charset="0"/>
              </a:endParaRPr>
            </a:p>
          </p:txBody>
        </p:sp>
      </p:grpSp>
      <p:grpSp>
        <p:nvGrpSpPr>
          <p:cNvPr id="6" name="Group 183"/>
          <p:cNvGrpSpPr/>
          <p:nvPr/>
        </p:nvGrpSpPr>
        <p:grpSpPr>
          <a:xfrm>
            <a:off x="7644731" y="3001171"/>
            <a:ext cx="1166764" cy="466996"/>
            <a:chOff x="6057900" y="3001171"/>
            <a:chExt cx="1166764" cy="466996"/>
          </a:xfrm>
        </p:grpSpPr>
        <p:cxnSp>
          <p:nvCxnSpPr>
            <p:cNvPr id="142" name="Straight Connector 141"/>
            <p:cNvCxnSpPr/>
            <p:nvPr/>
          </p:nvCxnSpPr>
          <p:spPr>
            <a:xfrm>
              <a:off x="6057900" y="3468167"/>
              <a:ext cx="116676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Teardrop 142"/>
            <p:cNvSpPr/>
            <p:nvPr/>
          </p:nvSpPr>
          <p:spPr>
            <a:xfrm rot="8100000">
              <a:off x="6462200" y="3001171"/>
              <a:ext cx="362282" cy="370418"/>
            </a:xfrm>
            <a:prstGeom prst="teardrop">
              <a:avLst/>
            </a:prstGeom>
            <a:solidFill>
              <a:srgbClr val="7A8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44" name="TextBox 143"/>
            <p:cNvSpPr txBox="1"/>
            <p:nvPr/>
          </p:nvSpPr>
          <p:spPr>
            <a:xfrm>
              <a:off x="6408689" y="3009882"/>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4.0</a:t>
              </a:r>
              <a:endParaRPr lang="en-US" sz="1600" b="1" dirty="0">
                <a:latin typeface="Arial" pitchFamily="34" charset="0"/>
                <a:cs typeface="Arial" pitchFamily="34" charset="0"/>
              </a:endParaRPr>
            </a:p>
          </p:txBody>
        </p:sp>
      </p:grpSp>
      <p:grpSp>
        <p:nvGrpSpPr>
          <p:cNvPr id="7" name="Group 179"/>
          <p:cNvGrpSpPr/>
          <p:nvPr/>
        </p:nvGrpSpPr>
        <p:grpSpPr>
          <a:xfrm>
            <a:off x="2271254" y="3994985"/>
            <a:ext cx="1575127" cy="460646"/>
            <a:chOff x="2878851" y="3994985"/>
            <a:chExt cx="1575127" cy="460646"/>
          </a:xfrm>
        </p:grpSpPr>
        <p:cxnSp>
          <p:nvCxnSpPr>
            <p:cNvPr id="146" name="Straight Connector 145"/>
            <p:cNvCxnSpPr/>
            <p:nvPr/>
          </p:nvCxnSpPr>
          <p:spPr>
            <a:xfrm>
              <a:off x="2878851" y="4455631"/>
              <a:ext cx="1575127"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ardrop 146"/>
            <p:cNvSpPr/>
            <p:nvPr/>
          </p:nvSpPr>
          <p:spPr>
            <a:xfrm rot="8100000">
              <a:off x="3161838" y="3994985"/>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48" name="TextBox 147"/>
            <p:cNvSpPr txBox="1"/>
            <p:nvPr/>
          </p:nvSpPr>
          <p:spPr>
            <a:xfrm>
              <a:off x="3108327" y="4003696"/>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1.7</a:t>
              </a:r>
              <a:endParaRPr lang="en-US" sz="1600" b="1" dirty="0">
                <a:latin typeface="Arial" pitchFamily="34" charset="0"/>
                <a:cs typeface="Arial" pitchFamily="34" charset="0"/>
              </a:endParaRPr>
            </a:p>
          </p:txBody>
        </p:sp>
      </p:grpSp>
      <p:grpSp>
        <p:nvGrpSpPr>
          <p:cNvPr id="8" name="Group 185"/>
          <p:cNvGrpSpPr/>
          <p:nvPr/>
        </p:nvGrpSpPr>
        <p:grpSpPr>
          <a:xfrm>
            <a:off x="7014135" y="3991810"/>
            <a:ext cx="1109663" cy="466996"/>
            <a:chOff x="6253164" y="3991810"/>
            <a:chExt cx="1109663" cy="466996"/>
          </a:xfrm>
        </p:grpSpPr>
        <p:cxnSp>
          <p:nvCxnSpPr>
            <p:cNvPr id="150" name="Straight Connector 149"/>
            <p:cNvCxnSpPr/>
            <p:nvPr/>
          </p:nvCxnSpPr>
          <p:spPr>
            <a:xfrm>
              <a:off x="6253164" y="4458806"/>
              <a:ext cx="110966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51" name="Teardrop 150"/>
            <p:cNvSpPr/>
            <p:nvPr/>
          </p:nvSpPr>
          <p:spPr>
            <a:xfrm rot="8100000">
              <a:off x="6657484" y="3991810"/>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52" name="TextBox 151"/>
            <p:cNvSpPr txBox="1"/>
            <p:nvPr/>
          </p:nvSpPr>
          <p:spPr>
            <a:xfrm>
              <a:off x="6603973" y="4000521"/>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3.1</a:t>
              </a:r>
              <a:endParaRPr lang="en-US" sz="1600" b="1" dirty="0">
                <a:latin typeface="Arial" pitchFamily="34" charset="0"/>
                <a:cs typeface="Arial" pitchFamily="34" charset="0"/>
              </a:endParaRPr>
            </a:p>
          </p:txBody>
        </p:sp>
      </p:grpSp>
      <p:sp>
        <p:nvSpPr>
          <p:cNvPr id="153" name="TextBox 152"/>
          <p:cNvSpPr txBox="1"/>
          <p:nvPr/>
        </p:nvSpPr>
        <p:spPr>
          <a:xfrm>
            <a:off x="521763" y="3047984"/>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5</a:t>
            </a:r>
            <a:endParaRPr lang="en-US" sz="1600" dirty="0">
              <a:latin typeface="Arial" pitchFamily="34" charset="0"/>
              <a:cs typeface="Arial" pitchFamily="34" charset="0"/>
            </a:endParaRPr>
          </a:p>
        </p:txBody>
      </p:sp>
      <p:sp>
        <p:nvSpPr>
          <p:cNvPr id="154" name="TextBox 153"/>
          <p:cNvSpPr txBox="1"/>
          <p:nvPr/>
        </p:nvSpPr>
        <p:spPr>
          <a:xfrm>
            <a:off x="521763" y="3548047"/>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6</a:t>
            </a:r>
            <a:endParaRPr lang="en-US" sz="1600" dirty="0">
              <a:latin typeface="Arial" pitchFamily="34" charset="0"/>
              <a:cs typeface="Arial" pitchFamily="34" charset="0"/>
            </a:endParaRPr>
          </a:p>
        </p:txBody>
      </p:sp>
      <p:sp>
        <p:nvSpPr>
          <p:cNvPr id="155" name="TextBox 154"/>
          <p:cNvSpPr txBox="1"/>
          <p:nvPr/>
        </p:nvSpPr>
        <p:spPr>
          <a:xfrm>
            <a:off x="521763" y="4048109"/>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7</a:t>
            </a:r>
            <a:endParaRPr lang="en-US" sz="1600" dirty="0">
              <a:latin typeface="Arial" pitchFamily="34" charset="0"/>
              <a:cs typeface="Arial" pitchFamily="34" charset="0"/>
            </a:endParaRPr>
          </a:p>
        </p:txBody>
      </p:sp>
      <p:sp>
        <p:nvSpPr>
          <p:cNvPr id="156" name="TextBox 155"/>
          <p:cNvSpPr txBox="1"/>
          <p:nvPr/>
        </p:nvSpPr>
        <p:spPr>
          <a:xfrm>
            <a:off x="2990968" y="3049964"/>
            <a:ext cx="1465401" cy="307777"/>
          </a:xfrm>
          <a:prstGeom prst="rect">
            <a:avLst/>
          </a:prstGeom>
          <a:noFill/>
        </p:spPr>
        <p:txBody>
          <a:bodyPr wrap="none" rtlCol="0">
            <a:spAutoFit/>
          </a:bodyPr>
          <a:lstStyle/>
          <a:p>
            <a:r>
              <a:rPr lang="en-US" sz="1400" dirty="0" smtClean="0">
                <a:latin typeface="Arial" pitchFamily="34" charset="0"/>
                <a:cs typeface="Arial" pitchFamily="34" charset="0"/>
              </a:rPr>
              <a:t>Insufficient Data</a:t>
            </a:r>
            <a:endParaRPr lang="en-US" sz="1400" dirty="0">
              <a:latin typeface="Arial" pitchFamily="34" charset="0"/>
              <a:cs typeface="Arial" pitchFamily="34" charset="0"/>
            </a:endParaRPr>
          </a:p>
        </p:txBody>
      </p:sp>
      <p:sp>
        <p:nvSpPr>
          <p:cNvPr id="137" name="Content Placeholder 2"/>
          <p:cNvSpPr>
            <a:spLocks noGrp="1"/>
          </p:cNvSpPr>
          <p:nvPr>
            <p:ph sz="quarter" idx="1"/>
          </p:nvPr>
        </p:nvSpPr>
        <p:spPr>
          <a:xfrm>
            <a:off x="612648" y="4713584"/>
            <a:ext cx="8153400" cy="1734411"/>
          </a:xfrm>
        </p:spPr>
        <p:txBody>
          <a:bodyPr>
            <a:normAutofit/>
          </a:bodyPr>
          <a:lstStyle/>
          <a:p>
            <a:r>
              <a:rPr lang="en-US" sz="1800" dirty="0" smtClean="0"/>
              <a:t>If you could only provide a teaching coach to one grade at your school, which one would you choose?</a:t>
            </a: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60"/>
          <p:cNvGrpSpPr/>
          <p:nvPr/>
        </p:nvGrpSpPr>
        <p:grpSpPr>
          <a:xfrm>
            <a:off x="567473" y="1623997"/>
            <a:ext cx="8510005" cy="2909884"/>
            <a:chOff x="532079" y="1623997"/>
            <a:chExt cx="8510005" cy="2909884"/>
          </a:xfrm>
        </p:grpSpPr>
        <p:sp>
          <p:nvSpPr>
            <p:cNvPr id="62" name="Rectangle 61"/>
            <p:cNvSpPr/>
            <p:nvPr/>
          </p:nvSpPr>
          <p:spPr>
            <a:xfrm>
              <a:off x="532079" y="3971894"/>
              <a:ext cx="8464284"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3" name="Rectangle 62"/>
            <p:cNvSpPr/>
            <p:nvPr/>
          </p:nvSpPr>
          <p:spPr>
            <a:xfrm>
              <a:off x="536841" y="2981255"/>
              <a:ext cx="8464284"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64" name="Rectangle 63"/>
            <p:cNvSpPr/>
            <p:nvPr/>
          </p:nvSpPr>
          <p:spPr>
            <a:xfrm>
              <a:off x="543898" y="1947845"/>
              <a:ext cx="8461990" cy="47763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5" name="TextBox 64"/>
            <p:cNvSpPr txBox="1"/>
            <p:nvPr/>
          </p:nvSpPr>
          <p:spPr>
            <a:xfrm>
              <a:off x="1382441" y="1943078"/>
              <a:ext cx="805028" cy="461665"/>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NUMBER OF</a:t>
              </a:r>
            </a:p>
            <a:p>
              <a:pPr algn="ctr"/>
              <a:r>
                <a:rPr lang="en-US" sz="800" dirty="0" smtClean="0">
                  <a:solidFill>
                    <a:schemeClr val="bg1"/>
                  </a:solidFill>
                  <a:latin typeface="Arial" pitchFamily="34" charset="0"/>
                  <a:cs typeface="Arial" pitchFamily="34" charset="0"/>
                </a:rPr>
                <a:t>STUDENTS</a:t>
              </a:r>
            </a:p>
            <a:p>
              <a:pPr algn="ctr"/>
              <a:r>
                <a:rPr lang="en-US" sz="800" dirty="0" smtClean="0">
                  <a:solidFill>
                    <a:schemeClr val="bg1"/>
                  </a:solidFill>
                  <a:latin typeface="Arial" pitchFamily="34" charset="0"/>
                  <a:cs typeface="Arial" pitchFamily="34" charset="0"/>
                </a:rPr>
                <a:t>(WEIGHTED)</a:t>
              </a:r>
              <a:endParaRPr lang="en-US" sz="800" dirty="0">
                <a:solidFill>
                  <a:schemeClr val="bg1"/>
                </a:solidFill>
                <a:latin typeface="Arial" pitchFamily="34" charset="0"/>
                <a:cs typeface="Arial" pitchFamily="34" charset="0"/>
              </a:endParaRPr>
            </a:p>
          </p:txBody>
        </p:sp>
        <p:sp>
          <p:nvSpPr>
            <p:cNvPr id="66" name="TextBox 65"/>
            <p:cNvSpPr txBox="1"/>
            <p:nvPr/>
          </p:nvSpPr>
          <p:spPr>
            <a:xfrm>
              <a:off x="5163866" y="1943075"/>
              <a:ext cx="805028" cy="461665"/>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NUMBER OF</a:t>
              </a:r>
            </a:p>
            <a:p>
              <a:pPr algn="ctr"/>
              <a:r>
                <a:rPr lang="en-US" sz="800" dirty="0" smtClean="0">
                  <a:solidFill>
                    <a:schemeClr val="bg1"/>
                  </a:solidFill>
                  <a:latin typeface="Arial" pitchFamily="34" charset="0"/>
                  <a:cs typeface="Arial" pitchFamily="34" charset="0"/>
                </a:rPr>
                <a:t>STUDENTS</a:t>
              </a:r>
            </a:p>
            <a:p>
              <a:pPr algn="ctr"/>
              <a:r>
                <a:rPr lang="en-US" sz="800" dirty="0" smtClean="0">
                  <a:solidFill>
                    <a:schemeClr val="bg1"/>
                  </a:solidFill>
                  <a:latin typeface="Arial" pitchFamily="34" charset="0"/>
                  <a:cs typeface="Arial" pitchFamily="34" charset="0"/>
                </a:rPr>
                <a:t>(WEIGHTED)</a:t>
              </a:r>
              <a:endParaRPr lang="en-US" sz="800" dirty="0">
                <a:solidFill>
                  <a:schemeClr val="bg1"/>
                </a:solidFill>
                <a:latin typeface="Arial" pitchFamily="34" charset="0"/>
                <a:cs typeface="Arial" pitchFamily="34" charset="0"/>
              </a:endParaRPr>
            </a:p>
          </p:txBody>
        </p:sp>
        <p:sp>
          <p:nvSpPr>
            <p:cNvPr id="67" name="TextBox 66"/>
            <p:cNvSpPr txBox="1"/>
            <p:nvPr/>
          </p:nvSpPr>
          <p:spPr>
            <a:xfrm>
              <a:off x="2959306" y="1957366"/>
              <a:ext cx="1527983" cy="215444"/>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VALUE-ADDED ESTIMATES</a:t>
              </a:r>
              <a:endParaRPr lang="en-US" sz="800" dirty="0">
                <a:solidFill>
                  <a:schemeClr val="bg1"/>
                </a:solidFill>
                <a:latin typeface="Arial" pitchFamily="34" charset="0"/>
                <a:cs typeface="Arial" pitchFamily="34" charset="0"/>
              </a:endParaRPr>
            </a:p>
          </p:txBody>
        </p:sp>
        <p:sp>
          <p:nvSpPr>
            <p:cNvPr id="68" name="TextBox 67"/>
            <p:cNvSpPr txBox="1"/>
            <p:nvPr/>
          </p:nvSpPr>
          <p:spPr>
            <a:xfrm>
              <a:off x="6726445" y="1957366"/>
              <a:ext cx="1527983" cy="215444"/>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VALUE-ADDED ESTIMATES</a:t>
              </a:r>
              <a:endParaRPr lang="en-US" sz="800" dirty="0">
                <a:solidFill>
                  <a:schemeClr val="bg1"/>
                </a:solidFill>
                <a:latin typeface="Arial" pitchFamily="34" charset="0"/>
                <a:cs typeface="Arial" pitchFamily="34" charset="0"/>
              </a:endParaRPr>
            </a:p>
          </p:txBody>
        </p:sp>
        <p:sp>
          <p:nvSpPr>
            <p:cNvPr id="69" name="TextBox 68"/>
            <p:cNvSpPr txBox="1"/>
            <p:nvPr/>
          </p:nvSpPr>
          <p:spPr>
            <a:xfrm>
              <a:off x="1423986" y="1623997"/>
              <a:ext cx="3795714" cy="323165"/>
            </a:xfrm>
            <a:prstGeom prst="rect">
              <a:avLst/>
            </a:prstGeom>
            <a:noFill/>
            <a:ln w="12700">
              <a:solidFill>
                <a:schemeClr val="bg1">
                  <a:lumMod val="50000"/>
                </a:schemeClr>
              </a:solidFill>
            </a:ln>
          </p:spPr>
          <p:txBody>
            <a:bodyPr wrap="square" tIns="45720" bIns="91440" rtlCol="0">
              <a:spAutoFit/>
            </a:bodyPr>
            <a:lstStyle/>
            <a:p>
              <a:pPr algn="ctr"/>
              <a:r>
                <a:rPr lang="en-US" sz="1200" b="1" dirty="0" smtClean="0">
                  <a:solidFill>
                    <a:schemeClr val="tx1">
                      <a:lumMod val="65000"/>
                      <a:lumOff val="35000"/>
                    </a:schemeClr>
                  </a:solidFill>
                  <a:latin typeface="Arial" pitchFamily="34" charset="0"/>
                  <a:cs typeface="Arial" pitchFamily="34" charset="0"/>
                </a:rPr>
                <a:t>Past Academic Year</a:t>
              </a:r>
              <a:endParaRPr lang="en-US" sz="1200" b="1" dirty="0">
                <a:solidFill>
                  <a:schemeClr val="tx1">
                    <a:lumMod val="65000"/>
                    <a:lumOff val="35000"/>
                  </a:schemeClr>
                </a:solidFill>
                <a:latin typeface="Arial" pitchFamily="34" charset="0"/>
                <a:cs typeface="Arial" pitchFamily="34" charset="0"/>
              </a:endParaRPr>
            </a:p>
          </p:txBody>
        </p:sp>
        <p:sp>
          <p:nvSpPr>
            <p:cNvPr id="70" name="TextBox 69"/>
            <p:cNvSpPr txBox="1"/>
            <p:nvPr/>
          </p:nvSpPr>
          <p:spPr>
            <a:xfrm>
              <a:off x="5214934" y="1623998"/>
              <a:ext cx="3781429" cy="323165"/>
            </a:xfrm>
            <a:prstGeom prst="rect">
              <a:avLst/>
            </a:prstGeom>
            <a:noFill/>
            <a:ln w="12700">
              <a:solidFill>
                <a:schemeClr val="bg1">
                  <a:lumMod val="50000"/>
                </a:schemeClr>
              </a:solidFill>
            </a:ln>
          </p:spPr>
          <p:txBody>
            <a:bodyPr wrap="square" tIns="45720" bIns="91440" rtlCol="0">
              <a:spAutoFit/>
            </a:bodyPr>
            <a:lstStyle/>
            <a:p>
              <a:pPr algn="ctr"/>
              <a:r>
                <a:rPr lang="en-US" sz="1200" b="1" dirty="0" smtClean="0">
                  <a:solidFill>
                    <a:schemeClr val="tx1">
                      <a:lumMod val="65000"/>
                      <a:lumOff val="35000"/>
                    </a:schemeClr>
                  </a:solidFill>
                  <a:latin typeface="Arial" pitchFamily="34" charset="0"/>
                  <a:cs typeface="Arial" pitchFamily="34" charset="0"/>
                </a:rPr>
                <a:t>Up-To-3-Year Average</a:t>
              </a:r>
              <a:endParaRPr lang="en-US" sz="1200" b="1" dirty="0">
                <a:solidFill>
                  <a:schemeClr val="tx1">
                    <a:lumMod val="65000"/>
                    <a:lumOff val="35000"/>
                  </a:schemeClr>
                </a:solidFill>
                <a:latin typeface="Arial" pitchFamily="34" charset="0"/>
                <a:cs typeface="Arial" pitchFamily="34" charset="0"/>
              </a:endParaRPr>
            </a:p>
          </p:txBody>
        </p:sp>
        <p:sp>
          <p:nvSpPr>
            <p:cNvPr id="71" name="TextBox 70"/>
            <p:cNvSpPr txBox="1"/>
            <p:nvPr/>
          </p:nvSpPr>
          <p:spPr>
            <a:xfrm>
              <a:off x="2090677"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1</a:t>
              </a:r>
              <a:endParaRPr lang="en-US" sz="1200" dirty="0">
                <a:solidFill>
                  <a:schemeClr val="bg1"/>
                </a:solidFill>
                <a:latin typeface="Arial" pitchFamily="34" charset="0"/>
                <a:cs typeface="Arial" pitchFamily="34" charset="0"/>
              </a:endParaRPr>
            </a:p>
          </p:txBody>
        </p:sp>
        <p:sp>
          <p:nvSpPr>
            <p:cNvPr id="72" name="TextBox 71"/>
            <p:cNvSpPr txBox="1"/>
            <p:nvPr/>
          </p:nvSpPr>
          <p:spPr>
            <a:xfrm>
              <a:off x="2836008"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2</a:t>
              </a:r>
              <a:endParaRPr lang="en-US" sz="1200" dirty="0">
                <a:solidFill>
                  <a:schemeClr val="bg1"/>
                </a:solidFill>
                <a:latin typeface="Arial" pitchFamily="34" charset="0"/>
                <a:cs typeface="Arial" pitchFamily="34" charset="0"/>
              </a:endParaRPr>
            </a:p>
          </p:txBody>
        </p:sp>
        <p:sp>
          <p:nvSpPr>
            <p:cNvPr id="73" name="TextBox 72"/>
            <p:cNvSpPr txBox="1"/>
            <p:nvPr/>
          </p:nvSpPr>
          <p:spPr>
            <a:xfrm>
              <a:off x="3555142" y="2145484"/>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3</a:t>
              </a:r>
              <a:endParaRPr lang="en-US" sz="1200" dirty="0">
                <a:solidFill>
                  <a:schemeClr val="bg1"/>
                </a:solidFill>
                <a:latin typeface="Arial" pitchFamily="34" charset="0"/>
                <a:cs typeface="Arial" pitchFamily="34" charset="0"/>
              </a:endParaRPr>
            </a:p>
          </p:txBody>
        </p:sp>
        <p:sp>
          <p:nvSpPr>
            <p:cNvPr id="74" name="TextBox 73"/>
            <p:cNvSpPr txBox="1"/>
            <p:nvPr/>
          </p:nvSpPr>
          <p:spPr>
            <a:xfrm>
              <a:off x="4283804" y="2133578"/>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4</a:t>
              </a:r>
              <a:endParaRPr lang="en-US" sz="1200" dirty="0">
                <a:solidFill>
                  <a:schemeClr val="bg1"/>
                </a:solidFill>
                <a:latin typeface="Arial" pitchFamily="34" charset="0"/>
                <a:cs typeface="Arial" pitchFamily="34" charset="0"/>
              </a:endParaRPr>
            </a:p>
          </p:txBody>
        </p:sp>
        <p:sp>
          <p:nvSpPr>
            <p:cNvPr id="75" name="TextBox 74"/>
            <p:cNvSpPr txBox="1"/>
            <p:nvPr/>
          </p:nvSpPr>
          <p:spPr>
            <a:xfrm>
              <a:off x="4993416" y="2131196"/>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5</a:t>
              </a:r>
              <a:endParaRPr lang="en-US" sz="1200" dirty="0">
                <a:solidFill>
                  <a:schemeClr val="bg1"/>
                </a:solidFill>
                <a:latin typeface="Arial" pitchFamily="34" charset="0"/>
                <a:cs typeface="Arial" pitchFamily="34" charset="0"/>
              </a:endParaRPr>
            </a:p>
          </p:txBody>
        </p:sp>
        <p:sp>
          <p:nvSpPr>
            <p:cNvPr id="76" name="TextBox 75"/>
            <p:cNvSpPr txBox="1"/>
            <p:nvPr/>
          </p:nvSpPr>
          <p:spPr>
            <a:xfrm>
              <a:off x="5869719" y="2135957"/>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1</a:t>
              </a:r>
              <a:endParaRPr lang="en-US" sz="1200" dirty="0">
                <a:solidFill>
                  <a:schemeClr val="bg1"/>
                </a:solidFill>
                <a:latin typeface="Arial" pitchFamily="34" charset="0"/>
                <a:cs typeface="Arial" pitchFamily="34" charset="0"/>
              </a:endParaRPr>
            </a:p>
          </p:txBody>
        </p:sp>
        <p:sp>
          <p:nvSpPr>
            <p:cNvPr id="77" name="TextBox 76"/>
            <p:cNvSpPr txBox="1"/>
            <p:nvPr/>
          </p:nvSpPr>
          <p:spPr>
            <a:xfrm>
              <a:off x="6615050" y="2135957"/>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2</a:t>
              </a:r>
              <a:endParaRPr lang="en-US" sz="1200" dirty="0">
                <a:solidFill>
                  <a:schemeClr val="bg1"/>
                </a:solidFill>
                <a:latin typeface="Arial" pitchFamily="34" charset="0"/>
                <a:cs typeface="Arial" pitchFamily="34" charset="0"/>
              </a:endParaRPr>
            </a:p>
          </p:txBody>
        </p:sp>
        <p:sp>
          <p:nvSpPr>
            <p:cNvPr id="78" name="TextBox 77"/>
            <p:cNvSpPr txBox="1"/>
            <p:nvPr/>
          </p:nvSpPr>
          <p:spPr>
            <a:xfrm>
              <a:off x="7334184" y="2145482"/>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3</a:t>
              </a:r>
              <a:endParaRPr lang="en-US" sz="1200" dirty="0">
                <a:solidFill>
                  <a:schemeClr val="bg1"/>
                </a:solidFill>
                <a:latin typeface="Arial" pitchFamily="34" charset="0"/>
                <a:cs typeface="Arial" pitchFamily="34" charset="0"/>
              </a:endParaRPr>
            </a:p>
          </p:txBody>
        </p:sp>
        <p:sp>
          <p:nvSpPr>
            <p:cNvPr id="79" name="TextBox 78"/>
            <p:cNvSpPr txBox="1"/>
            <p:nvPr/>
          </p:nvSpPr>
          <p:spPr>
            <a:xfrm>
              <a:off x="8062846" y="2133576"/>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4</a:t>
              </a:r>
              <a:endParaRPr lang="en-US" sz="1200" dirty="0">
                <a:solidFill>
                  <a:schemeClr val="bg1"/>
                </a:solidFill>
                <a:latin typeface="Arial" pitchFamily="34" charset="0"/>
                <a:cs typeface="Arial" pitchFamily="34" charset="0"/>
              </a:endParaRPr>
            </a:p>
          </p:txBody>
        </p:sp>
        <p:sp>
          <p:nvSpPr>
            <p:cNvPr id="80" name="TextBox 79"/>
            <p:cNvSpPr txBox="1"/>
            <p:nvPr/>
          </p:nvSpPr>
          <p:spPr>
            <a:xfrm>
              <a:off x="8772458" y="2131194"/>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5</a:t>
              </a:r>
              <a:endParaRPr lang="en-US" sz="1200" dirty="0">
                <a:solidFill>
                  <a:schemeClr val="bg1"/>
                </a:solidFill>
                <a:latin typeface="Arial" pitchFamily="34" charset="0"/>
                <a:cs typeface="Arial" pitchFamily="34" charset="0"/>
              </a:endParaRPr>
            </a:p>
          </p:txBody>
        </p:sp>
        <p:sp>
          <p:nvSpPr>
            <p:cNvPr id="81" name="TextBox 80"/>
            <p:cNvSpPr txBox="1"/>
            <p:nvPr/>
          </p:nvSpPr>
          <p:spPr>
            <a:xfrm>
              <a:off x="551725" y="2518233"/>
              <a:ext cx="1128835" cy="338554"/>
            </a:xfrm>
            <a:prstGeom prst="rect">
              <a:avLst/>
            </a:prstGeom>
            <a:solidFill>
              <a:srgbClr val="2C5A8C"/>
            </a:solidFill>
          </p:spPr>
          <p:txBody>
            <a:bodyPr wrap="none" rtlCol="0">
              <a:spAutoFit/>
            </a:bodyPr>
            <a:lstStyle/>
            <a:p>
              <a:r>
                <a:rPr lang="en-US" sz="1600" b="1" dirty="0" smtClean="0">
                  <a:solidFill>
                    <a:schemeClr val="bg1"/>
                  </a:solidFill>
                  <a:latin typeface="Arial" pitchFamily="34" charset="0"/>
                  <a:cs typeface="Arial" pitchFamily="34" charset="0"/>
                </a:rPr>
                <a:t>READING</a:t>
              </a:r>
              <a:endParaRPr lang="en-US" sz="1600" b="1" dirty="0">
                <a:solidFill>
                  <a:schemeClr val="bg1"/>
                </a:solidFill>
                <a:latin typeface="Arial" pitchFamily="34" charset="0"/>
                <a:cs typeface="Arial" pitchFamily="34" charset="0"/>
              </a:endParaRPr>
            </a:p>
          </p:txBody>
        </p:sp>
        <p:sp>
          <p:nvSpPr>
            <p:cNvPr id="82" name="TextBox 81"/>
            <p:cNvSpPr txBox="1"/>
            <p:nvPr/>
          </p:nvSpPr>
          <p:spPr>
            <a:xfrm>
              <a:off x="1720250" y="2519347"/>
              <a:ext cx="2596352" cy="338554"/>
            </a:xfrm>
            <a:prstGeom prst="rect">
              <a:avLst/>
            </a:prstGeom>
            <a:noFill/>
          </p:spPr>
          <p:txBody>
            <a:bodyPr wrap="none" rtlCol="0">
              <a:spAutoFit/>
            </a:bodyPr>
            <a:lstStyle/>
            <a:p>
              <a:r>
                <a:rPr lang="en-US" sz="1600" b="1" dirty="0" smtClean="0">
                  <a:latin typeface="Arial" pitchFamily="34" charset="0"/>
                  <a:cs typeface="Arial" pitchFamily="34" charset="0"/>
                </a:rPr>
                <a:t>Grade-Level</a:t>
              </a:r>
              <a:r>
                <a:rPr lang="en-US" sz="1600" dirty="0" smtClean="0">
                  <a:latin typeface="Arial" pitchFamily="34" charset="0"/>
                  <a:cs typeface="Arial" pitchFamily="34" charset="0"/>
                </a:rPr>
                <a:t> Value-Added</a:t>
              </a:r>
              <a:endParaRPr lang="en-US" sz="1600" dirty="0">
                <a:latin typeface="Arial" pitchFamily="34" charset="0"/>
                <a:cs typeface="Arial" pitchFamily="34" charset="0"/>
              </a:endParaRPr>
            </a:p>
          </p:txBody>
        </p:sp>
        <p:sp>
          <p:nvSpPr>
            <p:cNvPr id="83" name="Rectangle 82"/>
            <p:cNvSpPr/>
            <p:nvPr/>
          </p:nvSpPr>
          <p:spPr>
            <a:xfrm>
              <a:off x="222234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4" name="Rectangle 83"/>
            <p:cNvSpPr/>
            <p:nvPr/>
          </p:nvSpPr>
          <p:spPr>
            <a:xfrm>
              <a:off x="294922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5" name="Rectangle 84"/>
            <p:cNvSpPr/>
            <p:nvPr/>
          </p:nvSpPr>
          <p:spPr>
            <a:xfrm>
              <a:off x="367609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6" name="Rectangle 85"/>
            <p:cNvSpPr/>
            <p:nvPr/>
          </p:nvSpPr>
          <p:spPr>
            <a:xfrm>
              <a:off x="4402973"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7" name="Rectangle 86"/>
            <p:cNvSpPr/>
            <p:nvPr/>
          </p:nvSpPr>
          <p:spPr>
            <a:xfrm>
              <a:off x="5129850"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8" name="Rectangle 87"/>
            <p:cNvSpPr/>
            <p:nvPr/>
          </p:nvSpPr>
          <p:spPr>
            <a:xfrm>
              <a:off x="6001389"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9" name="Rectangle 88"/>
            <p:cNvSpPr/>
            <p:nvPr/>
          </p:nvSpPr>
          <p:spPr>
            <a:xfrm>
              <a:off x="672826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0" name="Rectangle 89"/>
            <p:cNvSpPr/>
            <p:nvPr/>
          </p:nvSpPr>
          <p:spPr>
            <a:xfrm>
              <a:off x="745514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1" name="Rectangle 90"/>
            <p:cNvSpPr/>
            <p:nvPr/>
          </p:nvSpPr>
          <p:spPr>
            <a:xfrm>
              <a:off x="818201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2" name="Rectangle 91"/>
            <p:cNvSpPr/>
            <p:nvPr/>
          </p:nvSpPr>
          <p:spPr>
            <a:xfrm>
              <a:off x="8908894"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3" name="Rectangle 92"/>
            <p:cNvSpPr/>
            <p:nvPr/>
          </p:nvSpPr>
          <p:spPr>
            <a:xfrm>
              <a:off x="222473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4" name="Rectangle 93"/>
            <p:cNvSpPr/>
            <p:nvPr/>
          </p:nvSpPr>
          <p:spPr>
            <a:xfrm>
              <a:off x="295160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5" name="Rectangle 94"/>
            <p:cNvSpPr/>
            <p:nvPr/>
          </p:nvSpPr>
          <p:spPr>
            <a:xfrm>
              <a:off x="367848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6" name="Rectangle 95"/>
            <p:cNvSpPr/>
            <p:nvPr/>
          </p:nvSpPr>
          <p:spPr>
            <a:xfrm>
              <a:off x="4405359"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7" name="Rectangle 96"/>
            <p:cNvSpPr/>
            <p:nvPr/>
          </p:nvSpPr>
          <p:spPr>
            <a:xfrm>
              <a:off x="5132236"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8" name="Rectangle 97"/>
            <p:cNvSpPr/>
            <p:nvPr/>
          </p:nvSpPr>
          <p:spPr>
            <a:xfrm>
              <a:off x="6003775"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9" name="Rectangle 98"/>
            <p:cNvSpPr/>
            <p:nvPr/>
          </p:nvSpPr>
          <p:spPr>
            <a:xfrm>
              <a:off x="673065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0" name="Rectangle 99"/>
            <p:cNvSpPr/>
            <p:nvPr/>
          </p:nvSpPr>
          <p:spPr>
            <a:xfrm>
              <a:off x="745752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1" name="Rectangle 100"/>
            <p:cNvSpPr/>
            <p:nvPr/>
          </p:nvSpPr>
          <p:spPr>
            <a:xfrm>
              <a:off x="818440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2" name="Rectangle 101"/>
            <p:cNvSpPr/>
            <p:nvPr/>
          </p:nvSpPr>
          <p:spPr>
            <a:xfrm>
              <a:off x="8911280"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3" name="Rectangle 102"/>
            <p:cNvSpPr/>
            <p:nvPr/>
          </p:nvSpPr>
          <p:spPr>
            <a:xfrm>
              <a:off x="222235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4" name="Rectangle 103"/>
            <p:cNvSpPr/>
            <p:nvPr/>
          </p:nvSpPr>
          <p:spPr>
            <a:xfrm>
              <a:off x="294922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5" name="Rectangle 104"/>
            <p:cNvSpPr/>
            <p:nvPr/>
          </p:nvSpPr>
          <p:spPr>
            <a:xfrm>
              <a:off x="367610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6" name="Rectangle 105"/>
            <p:cNvSpPr/>
            <p:nvPr/>
          </p:nvSpPr>
          <p:spPr>
            <a:xfrm>
              <a:off x="4402978"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7" name="Rectangle 106"/>
            <p:cNvSpPr/>
            <p:nvPr/>
          </p:nvSpPr>
          <p:spPr>
            <a:xfrm>
              <a:off x="5129855"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8" name="Rectangle 107"/>
            <p:cNvSpPr/>
            <p:nvPr/>
          </p:nvSpPr>
          <p:spPr>
            <a:xfrm>
              <a:off x="6001394"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9" name="Rectangle 108"/>
            <p:cNvSpPr/>
            <p:nvPr/>
          </p:nvSpPr>
          <p:spPr>
            <a:xfrm>
              <a:off x="672827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0" name="Rectangle 109"/>
            <p:cNvSpPr/>
            <p:nvPr/>
          </p:nvSpPr>
          <p:spPr>
            <a:xfrm>
              <a:off x="745514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1" name="Rectangle 110"/>
            <p:cNvSpPr/>
            <p:nvPr/>
          </p:nvSpPr>
          <p:spPr>
            <a:xfrm>
              <a:off x="818202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2" name="Rectangle 111"/>
            <p:cNvSpPr/>
            <p:nvPr/>
          </p:nvSpPr>
          <p:spPr>
            <a:xfrm>
              <a:off x="8908899"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3" name="Rectangle 112"/>
            <p:cNvSpPr/>
            <p:nvPr/>
          </p:nvSpPr>
          <p:spPr>
            <a:xfrm>
              <a:off x="5210175" y="2416950"/>
              <a:ext cx="47625" cy="211693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cxnSp>
          <p:nvCxnSpPr>
            <p:cNvPr id="114" name="Straight Connector 113"/>
            <p:cNvCxnSpPr/>
            <p:nvPr/>
          </p:nvCxnSpPr>
          <p:spPr>
            <a:xfrm>
              <a:off x="14287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2120900" y="2987657"/>
              <a:ext cx="0" cy="1463675"/>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58864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7" name="Rectangle 116"/>
            <p:cNvSpPr/>
            <p:nvPr/>
          </p:nvSpPr>
          <p:spPr>
            <a:xfrm>
              <a:off x="221996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8" name="Rectangle 117"/>
            <p:cNvSpPr/>
            <p:nvPr/>
          </p:nvSpPr>
          <p:spPr>
            <a:xfrm>
              <a:off x="294684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9" name="Rectangle 118"/>
            <p:cNvSpPr/>
            <p:nvPr/>
          </p:nvSpPr>
          <p:spPr>
            <a:xfrm>
              <a:off x="367372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0" name="Rectangle 119"/>
            <p:cNvSpPr/>
            <p:nvPr/>
          </p:nvSpPr>
          <p:spPr>
            <a:xfrm>
              <a:off x="4400597"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1" name="Rectangle 120"/>
            <p:cNvSpPr/>
            <p:nvPr/>
          </p:nvSpPr>
          <p:spPr>
            <a:xfrm>
              <a:off x="5127474"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2" name="Rectangle 121"/>
            <p:cNvSpPr/>
            <p:nvPr/>
          </p:nvSpPr>
          <p:spPr>
            <a:xfrm>
              <a:off x="5999013"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3" name="Rectangle 122"/>
            <p:cNvSpPr/>
            <p:nvPr/>
          </p:nvSpPr>
          <p:spPr>
            <a:xfrm>
              <a:off x="672588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4" name="Rectangle 123"/>
            <p:cNvSpPr/>
            <p:nvPr/>
          </p:nvSpPr>
          <p:spPr>
            <a:xfrm>
              <a:off x="745276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5" name="Rectangle 124"/>
            <p:cNvSpPr/>
            <p:nvPr/>
          </p:nvSpPr>
          <p:spPr>
            <a:xfrm>
              <a:off x="817964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6" name="Rectangle 125"/>
            <p:cNvSpPr/>
            <p:nvPr/>
          </p:nvSpPr>
          <p:spPr>
            <a:xfrm>
              <a:off x="8906518"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pSp>
      <p:sp>
        <p:nvSpPr>
          <p:cNvPr id="2" name="Title 1"/>
          <p:cNvSpPr>
            <a:spLocks noGrp="1"/>
          </p:cNvSpPr>
          <p:nvPr>
            <p:ph type="title"/>
          </p:nvPr>
        </p:nvSpPr>
        <p:spPr/>
        <p:txBody>
          <a:bodyPr>
            <a:normAutofit fontScale="90000"/>
          </a:bodyPr>
          <a:lstStyle/>
          <a:p>
            <a:r>
              <a:rPr lang="en-US" dirty="0" smtClean="0"/>
              <a:t>4. How can I prioritize resources if my Value-Added results are unclear?</a:t>
            </a:r>
            <a:endParaRPr lang="en-US" dirty="0"/>
          </a:p>
        </p:txBody>
      </p:sp>
      <p:sp>
        <p:nvSpPr>
          <p:cNvPr id="57" name="TextBox 56"/>
          <p:cNvSpPr txBox="1"/>
          <p:nvPr/>
        </p:nvSpPr>
        <p:spPr>
          <a:xfrm>
            <a:off x="1653268" y="3038457"/>
            <a:ext cx="325731" cy="307777"/>
          </a:xfrm>
          <a:prstGeom prst="rect">
            <a:avLst/>
          </a:prstGeom>
          <a:noFill/>
        </p:spPr>
        <p:txBody>
          <a:bodyPr wrap="none" rtlCol="0">
            <a:spAutoFit/>
          </a:bodyPr>
          <a:lstStyle/>
          <a:p>
            <a:pPr algn="ctr"/>
            <a:r>
              <a:rPr lang="en-US" sz="1400" dirty="0" smtClean="0">
                <a:latin typeface="Arial" pitchFamily="34" charset="0"/>
                <a:cs typeface="Arial" pitchFamily="34" charset="0"/>
              </a:rPr>
              <a:t>**</a:t>
            </a:r>
            <a:endParaRPr lang="en-US" sz="1400" dirty="0">
              <a:latin typeface="Arial" pitchFamily="34" charset="0"/>
              <a:cs typeface="Arial" pitchFamily="34" charset="0"/>
            </a:endParaRPr>
          </a:p>
        </p:txBody>
      </p:sp>
      <p:sp>
        <p:nvSpPr>
          <p:cNvPr id="58" name="TextBox 57"/>
          <p:cNvSpPr txBox="1"/>
          <p:nvPr/>
        </p:nvSpPr>
        <p:spPr>
          <a:xfrm>
            <a:off x="1553049" y="3527407"/>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35.2</a:t>
            </a:r>
            <a:endParaRPr lang="en-US" sz="1400" dirty="0">
              <a:latin typeface="Arial" pitchFamily="34" charset="0"/>
              <a:cs typeface="Arial" pitchFamily="34" charset="0"/>
            </a:endParaRPr>
          </a:p>
        </p:txBody>
      </p:sp>
      <p:sp>
        <p:nvSpPr>
          <p:cNvPr id="59" name="TextBox 58"/>
          <p:cNvSpPr txBox="1"/>
          <p:nvPr/>
        </p:nvSpPr>
        <p:spPr>
          <a:xfrm>
            <a:off x="5296369" y="3038457"/>
            <a:ext cx="532518" cy="307777"/>
          </a:xfrm>
          <a:prstGeom prst="rect">
            <a:avLst/>
          </a:prstGeom>
          <a:noFill/>
        </p:spPr>
        <p:txBody>
          <a:bodyPr wrap="none" rtlCol="0">
            <a:spAutoFit/>
          </a:bodyPr>
          <a:lstStyle/>
          <a:p>
            <a:r>
              <a:rPr lang="en-US" sz="1400" dirty="0" smtClean="0">
                <a:latin typeface="Arial" pitchFamily="34" charset="0"/>
                <a:cs typeface="Arial" pitchFamily="34" charset="0"/>
              </a:rPr>
              <a:t>23.5</a:t>
            </a:r>
            <a:endParaRPr lang="en-US" sz="1400" dirty="0">
              <a:latin typeface="Arial" pitchFamily="34" charset="0"/>
              <a:cs typeface="Arial" pitchFamily="34" charset="0"/>
            </a:endParaRPr>
          </a:p>
        </p:txBody>
      </p:sp>
      <p:sp>
        <p:nvSpPr>
          <p:cNvPr id="60" name="TextBox 59"/>
          <p:cNvSpPr txBox="1"/>
          <p:nvPr/>
        </p:nvSpPr>
        <p:spPr>
          <a:xfrm>
            <a:off x="5296369" y="3527407"/>
            <a:ext cx="631904" cy="307777"/>
          </a:xfrm>
          <a:prstGeom prst="rect">
            <a:avLst/>
          </a:prstGeom>
          <a:noFill/>
        </p:spPr>
        <p:txBody>
          <a:bodyPr wrap="none" rtlCol="0">
            <a:spAutoFit/>
          </a:bodyPr>
          <a:lstStyle/>
          <a:p>
            <a:r>
              <a:rPr lang="en-US" sz="1400" dirty="0" smtClean="0">
                <a:latin typeface="Arial" pitchFamily="34" charset="0"/>
                <a:cs typeface="Arial" pitchFamily="34" charset="0"/>
              </a:rPr>
              <a:t>102.4</a:t>
            </a:r>
            <a:endParaRPr lang="en-US" sz="1400" dirty="0">
              <a:latin typeface="Arial" pitchFamily="34" charset="0"/>
              <a:cs typeface="Arial" pitchFamily="34" charset="0"/>
            </a:endParaRPr>
          </a:p>
        </p:txBody>
      </p:sp>
      <p:sp>
        <p:nvSpPr>
          <p:cNvPr id="127" name="TextBox 126"/>
          <p:cNvSpPr txBox="1"/>
          <p:nvPr/>
        </p:nvSpPr>
        <p:spPr>
          <a:xfrm>
            <a:off x="1545112" y="4029096"/>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13.2</a:t>
            </a:r>
            <a:endParaRPr lang="en-US" sz="1400" dirty="0">
              <a:latin typeface="Arial" pitchFamily="34" charset="0"/>
              <a:cs typeface="Arial" pitchFamily="34" charset="0"/>
            </a:endParaRPr>
          </a:p>
        </p:txBody>
      </p:sp>
      <p:sp>
        <p:nvSpPr>
          <p:cNvPr id="128" name="TextBox 127"/>
          <p:cNvSpPr txBox="1"/>
          <p:nvPr/>
        </p:nvSpPr>
        <p:spPr>
          <a:xfrm>
            <a:off x="5291607" y="4029096"/>
            <a:ext cx="532518" cy="307777"/>
          </a:xfrm>
          <a:prstGeom prst="rect">
            <a:avLst/>
          </a:prstGeom>
          <a:noFill/>
        </p:spPr>
        <p:txBody>
          <a:bodyPr wrap="none" rtlCol="0">
            <a:spAutoFit/>
          </a:bodyPr>
          <a:lstStyle/>
          <a:p>
            <a:r>
              <a:rPr lang="en-US" sz="1400" dirty="0" smtClean="0">
                <a:latin typeface="Arial" pitchFamily="34" charset="0"/>
                <a:cs typeface="Arial" pitchFamily="34" charset="0"/>
              </a:rPr>
              <a:t>42.0</a:t>
            </a:r>
            <a:endParaRPr lang="en-US" sz="1400" dirty="0">
              <a:latin typeface="Arial" pitchFamily="34" charset="0"/>
              <a:cs typeface="Arial" pitchFamily="34" charset="0"/>
            </a:endParaRPr>
          </a:p>
        </p:txBody>
      </p:sp>
      <p:grpSp>
        <p:nvGrpSpPr>
          <p:cNvPr id="4" name="Group 178"/>
          <p:cNvGrpSpPr/>
          <p:nvPr/>
        </p:nvGrpSpPr>
        <p:grpSpPr>
          <a:xfrm>
            <a:off x="2808090" y="3496471"/>
            <a:ext cx="861306" cy="463821"/>
            <a:chOff x="3532435" y="3496471"/>
            <a:chExt cx="861306" cy="463821"/>
          </a:xfrm>
        </p:grpSpPr>
        <p:sp>
          <p:nvSpPr>
            <p:cNvPr id="130" name="Teardrop 129"/>
            <p:cNvSpPr/>
            <p:nvPr/>
          </p:nvSpPr>
          <p:spPr>
            <a:xfrm rot="8100000">
              <a:off x="3781098" y="3496471"/>
              <a:ext cx="362282" cy="370418"/>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cxnSp>
          <p:nvCxnSpPr>
            <p:cNvPr id="131" name="Straight Connector 130"/>
            <p:cNvCxnSpPr/>
            <p:nvPr/>
          </p:nvCxnSpPr>
          <p:spPr>
            <a:xfrm>
              <a:off x="3532435" y="3960292"/>
              <a:ext cx="86130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p:cNvSpPr txBox="1"/>
            <p:nvPr/>
          </p:nvSpPr>
          <p:spPr>
            <a:xfrm>
              <a:off x="3727587" y="3505182"/>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2.3</a:t>
              </a:r>
              <a:endParaRPr lang="en-US" sz="1600" b="1" dirty="0">
                <a:latin typeface="Arial" pitchFamily="34" charset="0"/>
                <a:cs typeface="Arial" pitchFamily="34" charset="0"/>
              </a:endParaRPr>
            </a:p>
          </p:txBody>
        </p:sp>
      </p:grpSp>
      <p:grpSp>
        <p:nvGrpSpPr>
          <p:cNvPr id="5" name="Group 184"/>
          <p:cNvGrpSpPr/>
          <p:nvPr/>
        </p:nvGrpSpPr>
        <p:grpSpPr>
          <a:xfrm>
            <a:off x="6394901" y="3493296"/>
            <a:ext cx="572237" cy="463821"/>
            <a:chOff x="8194096" y="3493296"/>
            <a:chExt cx="572237" cy="463821"/>
          </a:xfrm>
        </p:grpSpPr>
        <p:cxnSp>
          <p:nvCxnSpPr>
            <p:cNvPr id="134" name="Straight Connector 133"/>
            <p:cNvCxnSpPr/>
            <p:nvPr/>
          </p:nvCxnSpPr>
          <p:spPr>
            <a:xfrm>
              <a:off x="8194096" y="3957117"/>
              <a:ext cx="572237"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Teardrop 134"/>
            <p:cNvSpPr/>
            <p:nvPr/>
          </p:nvSpPr>
          <p:spPr>
            <a:xfrm rot="8100000">
              <a:off x="8291253" y="3493296"/>
              <a:ext cx="362282" cy="370418"/>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36" name="TextBox 135"/>
            <p:cNvSpPr txBox="1"/>
            <p:nvPr/>
          </p:nvSpPr>
          <p:spPr>
            <a:xfrm>
              <a:off x="8237742" y="3502007"/>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1.9</a:t>
              </a:r>
              <a:endParaRPr lang="en-US" sz="1600" b="1" dirty="0">
                <a:latin typeface="Arial" pitchFamily="34" charset="0"/>
                <a:cs typeface="Arial" pitchFamily="34" charset="0"/>
              </a:endParaRPr>
            </a:p>
          </p:txBody>
        </p:sp>
      </p:grpSp>
      <p:grpSp>
        <p:nvGrpSpPr>
          <p:cNvPr id="6" name="Group 183"/>
          <p:cNvGrpSpPr/>
          <p:nvPr/>
        </p:nvGrpSpPr>
        <p:grpSpPr>
          <a:xfrm>
            <a:off x="7644731" y="3001171"/>
            <a:ext cx="1166764" cy="466996"/>
            <a:chOff x="6057900" y="3001171"/>
            <a:chExt cx="1166764" cy="466996"/>
          </a:xfrm>
        </p:grpSpPr>
        <p:cxnSp>
          <p:nvCxnSpPr>
            <p:cNvPr id="142" name="Straight Connector 141"/>
            <p:cNvCxnSpPr/>
            <p:nvPr/>
          </p:nvCxnSpPr>
          <p:spPr>
            <a:xfrm>
              <a:off x="6057900" y="3468167"/>
              <a:ext cx="116676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Teardrop 142"/>
            <p:cNvSpPr/>
            <p:nvPr/>
          </p:nvSpPr>
          <p:spPr>
            <a:xfrm rot="8100000">
              <a:off x="6462200" y="3001171"/>
              <a:ext cx="362282" cy="370418"/>
            </a:xfrm>
            <a:prstGeom prst="teardrop">
              <a:avLst/>
            </a:prstGeom>
            <a:solidFill>
              <a:srgbClr val="7A8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44" name="TextBox 143"/>
            <p:cNvSpPr txBox="1"/>
            <p:nvPr/>
          </p:nvSpPr>
          <p:spPr>
            <a:xfrm>
              <a:off x="6408689" y="3009882"/>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4.0</a:t>
              </a:r>
              <a:endParaRPr lang="en-US" sz="1600" b="1" dirty="0">
                <a:latin typeface="Arial" pitchFamily="34" charset="0"/>
                <a:cs typeface="Arial" pitchFamily="34" charset="0"/>
              </a:endParaRPr>
            </a:p>
          </p:txBody>
        </p:sp>
      </p:grpSp>
      <p:grpSp>
        <p:nvGrpSpPr>
          <p:cNvPr id="7" name="Group 179"/>
          <p:cNvGrpSpPr/>
          <p:nvPr/>
        </p:nvGrpSpPr>
        <p:grpSpPr>
          <a:xfrm>
            <a:off x="2271254" y="3994985"/>
            <a:ext cx="1575127" cy="460646"/>
            <a:chOff x="2878851" y="3994985"/>
            <a:chExt cx="1575127" cy="460646"/>
          </a:xfrm>
        </p:grpSpPr>
        <p:cxnSp>
          <p:nvCxnSpPr>
            <p:cNvPr id="146" name="Straight Connector 145"/>
            <p:cNvCxnSpPr/>
            <p:nvPr/>
          </p:nvCxnSpPr>
          <p:spPr>
            <a:xfrm>
              <a:off x="2878851" y="4455631"/>
              <a:ext cx="1575127"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ardrop 146"/>
            <p:cNvSpPr/>
            <p:nvPr/>
          </p:nvSpPr>
          <p:spPr>
            <a:xfrm rot="8100000">
              <a:off x="3161838" y="3994985"/>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48" name="TextBox 147"/>
            <p:cNvSpPr txBox="1"/>
            <p:nvPr/>
          </p:nvSpPr>
          <p:spPr>
            <a:xfrm>
              <a:off x="3108327" y="4003696"/>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1.7</a:t>
              </a:r>
              <a:endParaRPr lang="en-US" sz="1600" b="1" dirty="0">
                <a:latin typeface="Arial" pitchFamily="34" charset="0"/>
                <a:cs typeface="Arial" pitchFamily="34" charset="0"/>
              </a:endParaRPr>
            </a:p>
          </p:txBody>
        </p:sp>
      </p:grpSp>
      <p:grpSp>
        <p:nvGrpSpPr>
          <p:cNvPr id="8" name="Group 185"/>
          <p:cNvGrpSpPr/>
          <p:nvPr/>
        </p:nvGrpSpPr>
        <p:grpSpPr>
          <a:xfrm>
            <a:off x="7014135" y="3991810"/>
            <a:ext cx="1109663" cy="466996"/>
            <a:chOff x="6253164" y="3991810"/>
            <a:chExt cx="1109663" cy="466996"/>
          </a:xfrm>
        </p:grpSpPr>
        <p:cxnSp>
          <p:nvCxnSpPr>
            <p:cNvPr id="150" name="Straight Connector 149"/>
            <p:cNvCxnSpPr/>
            <p:nvPr/>
          </p:nvCxnSpPr>
          <p:spPr>
            <a:xfrm>
              <a:off x="6253164" y="4458806"/>
              <a:ext cx="110966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51" name="Teardrop 150"/>
            <p:cNvSpPr/>
            <p:nvPr/>
          </p:nvSpPr>
          <p:spPr>
            <a:xfrm rot="8100000">
              <a:off x="6657484" y="3991810"/>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52" name="TextBox 151"/>
            <p:cNvSpPr txBox="1"/>
            <p:nvPr/>
          </p:nvSpPr>
          <p:spPr>
            <a:xfrm>
              <a:off x="6603973" y="4000521"/>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3.1</a:t>
              </a:r>
              <a:endParaRPr lang="en-US" sz="1600" b="1" dirty="0">
                <a:latin typeface="Arial" pitchFamily="34" charset="0"/>
                <a:cs typeface="Arial" pitchFamily="34" charset="0"/>
              </a:endParaRPr>
            </a:p>
          </p:txBody>
        </p:sp>
      </p:grpSp>
      <p:sp>
        <p:nvSpPr>
          <p:cNvPr id="153" name="TextBox 152"/>
          <p:cNvSpPr txBox="1"/>
          <p:nvPr/>
        </p:nvSpPr>
        <p:spPr>
          <a:xfrm>
            <a:off x="521763" y="3047984"/>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5</a:t>
            </a:r>
            <a:endParaRPr lang="en-US" sz="1600" dirty="0">
              <a:latin typeface="Arial" pitchFamily="34" charset="0"/>
              <a:cs typeface="Arial" pitchFamily="34" charset="0"/>
            </a:endParaRPr>
          </a:p>
        </p:txBody>
      </p:sp>
      <p:sp>
        <p:nvSpPr>
          <p:cNvPr id="154" name="TextBox 153"/>
          <p:cNvSpPr txBox="1"/>
          <p:nvPr/>
        </p:nvSpPr>
        <p:spPr>
          <a:xfrm>
            <a:off x="521763" y="3548047"/>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6</a:t>
            </a:r>
            <a:endParaRPr lang="en-US" sz="1600" dirty="0">
              <a:latin typeface="Arial" pitchFamily="34" charset="0"/>
              <a:cs typeface="Arial" pitchFamily="34" charset="0"/>
            </a:endParaRPr>
          </a:p>
        </p:txBody>
      </p:sp>
      <p:sp>
        <p:nvSpPr>
          <p:cNvPr id="155" name="TextBox 154"/>
          <p:cNvSpPr txBox="1"/>
          <p:nvPr/>
        </p:nvSpPr>
        <p:spPr>
          <a:xfrm>
            <a:off x="521763" y="4048109"/>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7</a:t>
            </a:r>
            <a:endParaRPr lang="en-US" sz="1600" dirty="0">
              <a:latin typeface="Arial" pitchFamily="34" charset="0"/>
              <a:cs typeface="Arial" pitchFamily="34" charset="0"/>
            </a:endParaRPr>
          </a:p>
        </p:txBody>
      </p:sp>
      <p:sp>
        <p:nvSpPr>
          <p:cNvPr id="156" name="TextBox 155"/>
          <p:cNvSpPr txBox="1"/>
          <p:nvPr/>
        </p:nvSpPr>
        <p:spPr>
          <a:xfrm>
            <a:off x="2990968" y="3049964"/>
            <a:ext cx="1465401" cy="307777"/>
          </a:xfrm>
          <a:prstGeom prst="rect">
            <a:avLst/>
          </a:prstGeom>
          <a:noFill/>
        </p:spPr>
        <p:txBody>
          <a:bodyPr wrap="none" rtlCol="0">
            <a:spAutoFit/>
          </a:bodyPr>
          <a:lstStyle/>
          <a:p>
            <a:r>
              <a:rPr lang="en-US" sz="1400" dirty="0" smtClean="0">
                <a:latin typeface="Arial" pitchFamily="34" charset="0"/>
                <a:cs typeface="Arial" pitchFamily="34" charset="0"/>
              </a:rPr>
              <a:t>Insufficient Data</a:t>
            </a:r>
            <a:endParaRPr lang="en-US" sz="1400" dirty="0">
              <a:latin typeface="Arial" pitchFamily="34" charset="0"/>
              <a:cs typeface="Arial" pitchFamily="34" charset="0"/>
            </a:endParaRPr>
          </a:p>
        </p:txBody>
      </p:sp>
      <p:sp>
        <p:nvSpPr>
          <p:cNvPr id="137" name="Content Placeholder 2"/>
          <p:cNvSpPr>
            <a:spLocks noGrp="1"/>
          </p:cNvSpPr>
          <p:nvPr>
            <p:ph sz="quarter" idx="1"/>
          </p:nvPr>
        </p:nvSpPr>
        <p:spPr>
          <a:xfrm>
            <a:off x="612648" y="4654592"/>
            <a:ext cx="8153400" cy="1758007"/>
          </a:xfrm>
        </p:spPr>
        <p:txBody>
          <a:bodyPr>
            <a:normAutofit fontScale="92500" lnSpcReduction="10000"/>
          </a:bodyPr>
          <a:lstStyle/>
          <a:p>
            <a:r>
              <a:rPr lang="en-US" sz="1800" dirty="0" smtClean="0"/>
              <a:t>By considering the 3 year average, we can conclude:</a:t>
            </a:r>
          </a:p>
          <a:p>
            <a:pPr lvl="1"/>
            <a:r>
              <a:rPr lang="en-US" sz="1500" dirty="0" smtClean="0"/>
              <a:t>The 5</a:t>
            </a:r>
            <a:r>
              <a:rPr lang="en-US" sz="1500" baseline="30000" dirty="0" smtClean="0"/>
              <a:t>th</a:t>
            </a:r>
            <a:r>
              <a:rPr lang="en-US" sz="1500" dirty="0" smtClean="0"/>
              <a:t> grade team has a history of above average growth.</a:t>
            </a:r>
          </a:p>
          <a:p>
            <a:pPr lvl="1"/>
            <a:r>
              <a:rPr lang="en-US" sz="1500" dirty="0" smtClean="0"/>
              <a:t>The 6</a:t>
            </a:r>
            <a:r>
              <a:rPr lang="en-US" sz="1500" baseline="30000" dirty="0" smtClean="0"/>
              <a:t>th</a:t>
            </a:r>
            <a:r>
              <a:rPr lang="en-US" sz="1500" dirty="0" smtClean="0"/>
              <a:t> grade team is consistently producing below average student growth.</a:t>
            </a:r>
          </a:p>
          <a:p>
            <a:pPr lvl="1"/>
            <a:r>
              <a:rPr lang="en-US" sz="1500" dirty="0" smtClean="0"/>
              <a:t>The 7</a:t>
            </a:r>
            <a:r>
              <a:rPr lang="en-US" sz="1500" baseline="30000" dirty="0" smtClean="0"/>
              <a:t>th</a:t>
            </a:r>
            <a:r>
              <a:rPr lang="en-US" sz="1500" dirty="0" smtClean="0"/>
              <a:t> grade team seems to be on track now that we can see the historic data based on more students.</a:t>
            </a:r>
          </a:p>
          <a:p>
            <a:r>
              <a:rPr lang="en-US" sz="1800" dirty="0" smtClean="0"/>
              <a:t>The 6</a:t>
            </a:r>
            <a:r>
              <a:rPr lang="en-US" sz="1800" baseline="30000" dirty="0" smtClean="0"/>
              <a:t>th</a:t>
            </a:r>
            <a:r>
              <a:rPr lang="en-US" sz="1800" dirty="0" smtClean="0"/>
              <a:t> grade team might benefit the most from the teaching coach. As always, consider context and other data.</a:t>
            </a:r>
          </a:p>
        </p:txBody>
      </p:sp>
      <p:pic>
        <p:nvPicPr>
          <p:cNvPr id="129" name="Picture 2" descr="C:\Users\spmclaughlin\AppData\Local\Microsoft\Windows\Temporary Internet Files\Content.IE5\SA7O4E18\MC900441310[1].png"/>
          <p:cNvPicPr>
            <a:picLocks noChangeAspect="1" noChangeArrowheads="1"/>
          </p:cNvPicPr>
          <p:nvPr/>
        </p:nvPicPr>
        <p:blipFill>
          <a:blip r:embed="rId2" cstate="print"/>
          <a:srcRect/>
          <a:stretch>
            <a:fillRect/>
          </a:stretch>
        </p:blipFill>
        <p:spPr bwMode="auto">
          <a:xfrm>
            <a:off x="0" y="3391105"/>
            <a:ext cx="603250" cy="603250"/>
          </a:xfrm>
          <a:prstGeom prst="rect">
            <a:avLst/>
          </a:prstGeom>
          <a:noFill/>
        </p:spPr>
      </p:pic>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itle 56"/>
          <p:cNvSpPr>
            <a:spLocks noGrp="1"/>
          </p:cNvSpPr>
          <p:nvPr>
            <p:ph type="title"/>
          </p:nvPr>
        </p:nvSpPr>
        <p:spPr/>
        <p:txBody>
          <a:bodyPr>
            <a:normAutofit fontScale="90000"/>
          </a:bodyPr>
          <a:lstStyle/>
          <a:p>
            <a:r>
              <a:rPr lang="en-US" dirty="0" smtClean="0"/>
              <a:t>5. How do I interpret gray results, and what can I learn from them?</a:t>
            </a:r>
            <a:endParaRPr lang="en-US" dirty="0"/>
          </a:p>
        </p:txBody>
      </p:sp>
      <p:sp>
        <p:nvSpPr>
          <p:cNvPr id="58" name="Content Placeholder 2"/>
          <p:cNvSpPr>
            <a:spLocks noGrp="1"/>
          </p:cNvSpPr>
          <p:nvPr>
            <p:ph sz="quarter" idx="1"/>
          </p:nvPr>
        </p:nvSpPr>
        <p:spPr>
          <a:xfrm>
            <a:off x="612648" y="4513006"/>
            <a:ext cx="8153400" cy="1582994"/>
          </a:xfrm>
        </p:spPr>
        <p:txBody>
          <a:bodyPr>
            <a:normAutofit/>
          </a:bodyPr>
          <a:lstStyle/>
          <a:p>
            <a:r>
              <a:rPr lang="en-US" sz="1800" dirty="0" smtClean="0"/>
              <a:t>These three teams each have gray estimates.</a:t>
            </a:r>
          </a:p>
          <a:p>
            <a:r>
              <a:rPr lang="en-US" sz="1800" dirty="0" smtClean="0"/>
              <a:t>Would you interpret them the same way?</a:t>
            </a:r>
          </a:p>
        </p:txBody>
      </p:sp>
      <p:grpSp>
        <p:nvGrpSpPr>
          <p:cNvPr id="2" name="Group 3"/>
          <p:cNvGrpSpPr/>
          <p:nvPr/>
        </p:nvGrpSpPr>
        <p:grpSpPr>
          <a:xfrm>
            <a:off x="3866290" y="1677607"/>
            <a:ext cx="5148741" cy="2582709"/>
            <a:chOff x="114301" y="1943078"/>
            <a:chExt cx="5148741" cy="2582709"/>
          </a:xfrm>
        </p:grpSpPr>
        <p:sp>
          <p:nvSpPr>
            <p:cNvPr id="63" name="Rectangle 62"/>
            <p:cNvSpPr/>
            <p:nvPr/>
          </p:nvSpPr>
          <p:spPr>
            <a:xfrm>
              <a:off x="114301" y="3971894"/>
              <a:ext cx="5094307"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4" name="Rectangle 63"/>
            <p:cNvSpPr/>
            <p:nvPr/>
          </p:nvSpPr>
          <p:spPr>
            <a:xfrm>
              <a:off x="119063" y="2981255"/>
              <a:ext cx="5083757"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65" name="Rectangle 64"/>
            <p:cNvSpPr/>
            <p:nvPr/>
          </p:nvSpPr>
          <p:spPr>
            <a:xfrm>
              <a:off x="126234" y="1947845"/>
              <a:ext cx="5088162" cy="47763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6" name="TextBox 65"/>
            <p:cNvSpPr txBox="1"/>
            <p:nvPr/>
          </p:nvSpPr>
          <p:spPr>
            <a:xfrm>
              <a:off x="1382441" y="1943078"/>
              <a:ext cx="805028" cy="461665"/>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NUMBER OF</a:t>
              </a:r>
            </a:p>
            <a:p>
              <a:pPr algn="ctr"/>
              <a:r>
                <a:rPr lang="en-US" sz="800" dirty="0" smtClean="0">
                  <a:solidFill>
                    <a:schemeClr val="bg1"/>
                  </a:solidFill>
                  <a:latin typeface="Arial" pitchFamily="34" charset="0"/>
                  <a:cs typeface="Arial" pitchFamily="34" charset="0"/>
                </a:rPr>
                <a:t>STUDENTS</a:t>
              </a:r>
            </a:p>
            <a:p>
              <a:pPr algn="ctr"/>
              <a:r>
                <a:rPr lang="en-US" sz="800" dirty="0" smtClean="0">
                  <a:solidFill>
                    <a:schemeClr val="bg1"/>
                  </a:solidFill>
                  <a:latin typeface="Arial" pitchFamily="34" charset="0"/>
                  <a:cs typeface="Arial" pitchFamily="34" charset="0"/>
                </a:rPr>
                <a:t>(WEIGHTED)</a:t>
              </a:r>
              <a:endParaRPr lang="en-US" sz="800" dirty="0">
                <a:solidFill>
                  <a:schemeClr val="bg1"/>
                </a:solidFill>
                <a:latin typeface="Arial" pitchFamily="34" charset="0"/>
                <a:cs typeface="Arial" pitchFamily="34" charset="0"/>
              </a:endParaRPr>
            </a:p>
          </p:txBody>
        </p:sp>
        <p:sp>
          <p:nvSpPr>
            <p:cNvPr id="67" name="TextBox 66"/>
            <p:cNvSpPr txBox="1"/>
            <p:nvPr/>
          </p:nvSpPr>
          <p:spPr>
            <a:xfrm>
              <a:off x="2959306" y="1957366"/>
              <a:ext cx="1527983" cy="215444"/>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VALUE-ADDED ESTIMATES</a:t>
              </a:r>
              <a:endParaRPr lang="en-US" sz="800" dirty="0">
                <a:solidFill>
                  <a:schemeClr val="bg1"/>
                </a:solidFill>
                <a:latin typeface="Arial" pitchFamily="34" charset="0"/>
                <a:cs typeface="Arial" pitchFamily="34" charset="0"/>
              </a:endParaRPr>
            </a:p>
          </p:txBody>
        </p:sp>
        <p:sp>
          <p:nvSpPr>
            <p:cNvPr id="68" name="TextBox 67"/>
            <p:cNvSpPr txBox="1"/>
            <p:nvPr/>
          </p:nvSpPr>
          <p:spPr>
            <a:xfrm>
              <a:off x="2090677"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1</a:t>
              </a:r>
              <a:endParaRPr lang="en-US" sz="1200" dirty="0">
                <a:solidFill>
                  <a:schemeClr val="bg1"/>
                </a:solidFill>
                <a:latin typeface="Arial" pitchFamily="34" charset="0"/>
                <a:cs typeface="Arial" pitchFamily="34" charset="0"/>
              </a:endParaRPr>
            </a:p>
          </p:txBody>
        </p:sp>
        <p:sp>
          <p:nvSpPr>
            <p:cNvPr id="69" name="TextBox 68"/>
            <p:cNvSpPr txBox="1"/>
            <p:nvPr/>
          </p:nvSpPr>
          <p:spPr>
            <a:xfrm>
              <a:off x="2836008"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2</a:t>
              </a:r>
              <a:endParaRPr lang="en-US" sz="1200" dirty="0">
                <a:solidFill>
                  <a:schemeClr val="bg1"/>
                </a:solidFill>
                <a:latin typeface="Arial" pitchFamily="34" charset="0"/>
                <a:cs typeface="Arial" pitchFamily="34" charset="0"/>
              </a:endParaRPr>
            </a:p>
          </p:txBody>
        </p:sp>
        <p:sp>
          <p:nvSpPr>
            <p:cNvPr id="70" name="TextBox 69"/>
            <p:cNvSpPr txBox="1"/>
            <p:nvPr/>
          </p:nvSpPr>
          <p:spPr>
            <a:xfrm>
              <a:off x="3555142" y="2145484"/>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3</a:t>
              </a:r>
              <a:endParaRPr lang="en-US" sz="1200" dirty="0">
                <a:solidFill>
                  <a:schemeClr val="bg1"/>
                </a:solidFill>
                <a:latin typeface="Arial" pitchFamily="34" charset="0"/>
                <a:cs typeface="Arial" pitchFamily="34" charset="0"/>
              </a:endParaRPr>
            </a:p>
          </p:txBody>
        </p:sp>
        <p:sp>
          <p:nvSpPr>
            <p:cNvPr id="71" name="TextBox 70"/>
            <p:cNvSpPr txBox="1"/>
            <p:nvPr/>
          </p:nvSpPr>
          <p:spPr>
            <a:xfrm>
              <a:off x="4283804" y="2133578"/>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4</a:t>
              </a:r>
              <a:endParaRPr lang="en-US" sz="1200" dirty="0">
                <a:solidFill>
                  <a:schemeClr val="bg1"/>
                </a:solidFill>
                <a:latin typeface="Arial" pitchFamily="34" charset="0"/>
                <a:cs typeface="Arial" pitchFamily="34" charset="0"/>
              </a:endParaRPr>
            </a:p>
          </p:txBody>
        </p:sp>
        <p:sp>
          <p:nvSpPr>
            <p:cNvPr id="72" name="TextBox 71"/>
            <p:cNvSpPr txBox="1"/>
            <p:nvPr/>
          </p:nvSpPr>
          <p:spPr>
            <a:xfrm>
              <a:off x="4993416" y="2131196"/>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5</a:t>
              </a:r>
              <a:endParaRPr lang="en-US" sz="1200" dirty="0">
                <a:solidFill>
                  <a:schemeClr val="bg1"/>
                </a:solidFill>
                <a:latin typeface="Arial" pitchFamily="34" charset="0"/>
                <a:cs typeface="Arial" pitchFamily="34" charset="0"/>
              </a:endParaRPr>
            </a:p>
          </p:txBody>
        </p:sp>
        <p:sp>
          <p:nvSpPr>
            <p:cNvPr id="73" name="TextBox 72"/>
            <p:cNvSpPr txBox="1"/>
            <p:nvPr/>
          </p:nvSpPr>
          <p:spPr>
            <a:xfrm>
              <a:off x="126997" y="2518233"/>
              <a:ext cx="760914" cy="338554"/>
            </a:xfrm>
            <a:prstGeom prst="rect">
              <a:avLst/>
            </a:prstGeom>
            <a:solidFill>
              <a:srgbClr val="BD723B"/>
            </a:solidFill>
          </p:spPr>
          <p:txBody>
            <a:bodyPr wrap="none" rtlCol="0">
              <a:spAutoFit/>
            </a:bodyPr>
            <a:lstStyle/>
            <a:p>
              <a:r>
                <a:rPr lang="en-US" sz="1600" b="1" dirty="0" smtClean="0">
                  <a:solidFill>
                    <a:schemeClr val="bg1"/>
                  </a:solidFill>
                  <a:latin typeface="Arial" pitchFamily="34" charset="0"/>
                  <a:cs typeface="Arial" pitchFamily="34" charset="0"/>
                </a:rPr>
                <a:t>MATH</a:t>
              </a:r>
              <a:endParaRPr lang="en-US" sz="1600" b="1" dirty="0">
                <a:solidFill>
                  <a:schemeClr val="bg1"/>
                </a:solidFill>
                <a:latin typeface="Arial" pitchFamily="34" charset="0"/>
                <a:cs typeface="Arial" pitchFamily="34" charset="0"/>
              </a:endParaRPr>
            </a:p>
          </p:txBody>
        </p:sp>
        <p:sp>
          <p:nvSpPr>
            <p:cNvPr id="74" name="TextBox 73"/>
            <p:cNvSpPr txBox="1"/>
            <p:nvPr/>
          </p:nvSpPr>
          <p:spPr>
            <a:xfrm>
              <a:off x="896331" y="2519347"/>
              <a:ext cx="2596352" cy="338554"/>
            </a:xfrm>
            <a:prstGeom prst="rect">
              <a:avLst/>
            </a:prstGeom>
            <a:noFill/>
          </p:spPr>
          <p:txBody>
            <a:bodyPr wrap="none" rtlCol="0">
              <a:spAutoFit/>
            </a:bodyPr>
            <a:lstStyle/>
            <a:p>
              <a:r>
                <a:rPr lang="en-US" sz="1600" b="1" dirty="0" smtClean="0">
                  <a:latin typeface="Arial" pitchFamily="34" charset="0"/>
                  <a:cs typeface="Arial" pitchFamily="34" charset="0"/>
                </a:rPr>
                <a:t>Grade-Level</a:t>
              </a:r>
              <a:r>
                <a:rPr lang="en-US" sz="1600" dirty="0" smtClean="0">
                  <a:latin typeface="Arial" pitchFamily="34" charset="0"/>
                  <a:cs typeface="Arial" pitchFamily="34" charset="0"/>
                </a:rPr>
                <a:t> Value-Added</a:t>
              </a:r>
              <a:endParaRPr lang="en-US" sz="1600" dirty="0">
                <a:latin typeface="Arial" pitchFamily="34" charset="0"/>
                <a:cs typeface="Arial" pitchFamily="34" charset="0"/>
              </a:endParaRPr>
            </a:p>
          </p:txBody>
        </p:sp>
        <p:sp>
          <p:nvSpPr>
            <p:cNvPr id="75" name="Rectangle 74"/>
            <p:cNvSpPr/>
            <p:nvPr/>
          </p:nvSpPr>
          <p:spPr>
            <a:xfrm>
              <a:off x="222234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76" name="Rectangle 75"/>
            <p:cNvSpPr/>
            <p:nvPr/>
          </p:nvSpPr>
          <p:spPr>
            <a:xfrm>
              <a:off x="294922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77" name="Rectangle 76"/>
            <p:cNvSpPr/>
            <p:nvPr/>
          </p:nvSpPr>
          <p:spPr>
            <a:xfrm>
              <a:off x="367609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78" name="Rectangle 77"/>
            <p:cNvSpPr/>
            <p:nvPr/>
          </p:nvSpPr>
          <p:spPr>
            <a:xfrm>
              <a:off x="4402973"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79" name="Rectangle 78"/>
            <p:cNvSpPr/>
            <p:nvPr/>
          </p:nvSpPr>
          <p:spPr>
            <a:xfrm>
              <a:off x="5129850"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0" name="Rectangle 79"/>
            <p:cNvSpPr/>
            <p:nvPr/>
          </p:nvSpPr>
          <p:spPr>
            <a:xfrm>
              <a:off x="222473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1" name="Rectangle 80"/>
            <p:cNvSpPr/>
            <p:nvPr/>
          </p:nvSpPr>
          <p:spPr>
            <a:xfrm>
              <a:off x="295160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2" name="Rectangle 81"/>
            <p:cNvSpPr/>
            <p:nvPr/>
          </p:nvSpPr>
          <p:spPr>
            <a:xfrm>
              <a:off x="367848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3" name="Rectangle 82"/>
            <p:cNvSpPr/>
            <p:nvPr/>
          </p:nvSpPr>
          <p:spPr>
            <a:xfrm>
              <a:off x="4405359"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4" name="Rectangle 83"/>
            <p:cNvSpPr/>
            <p:nvPr/>
          </p:nvSpPr>
          <p:spPr>
            <a:xfrm>
              <a:off x="5132236"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5" name="Rectangle 84"/>
            <p:cNvSpPr/>
            <p:nvPr/>
          </p:nvSpPr>
          <p:spPr>
            <a:xfrm>
              <a:off x="222235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6" name="Rectangle 85"/>
            <p:cNvSpPr/>
            <p:nvPr/>
          </p:nvSpPr>
          <p:spPr>
            <a:xfrm>
              <a:off x="294922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7" name="Rectangle 86"/>
            <p:cNvSpPr/>
            <p:nvPr/>
          </p:nvSpPr>
          <p:spPr>
            <a:xfrm>
              <a:off x="367610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8" name="Rectangle 87"/>
            <p:cNvSpPr/>
            <p:nvPr/>
          </p:nvSpPr>
          <p:spPr>
            <a:xfrm>
              <a:off x="4402978"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9" name="Rectangle 88"/>
            <p:cNvSpPr/>
            <p:nvPr/>
          </p:nvSpPr>
          <p:spPr>
            <a:xfrm>
              <a:off x="5129855"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cxnSp>
          <p:nvCxnSpPr>
            <p:cNvPr id="90" name="Straight Connector 89"/>
            <p:cNvCxnSpPr/>
            <p:nvPr/>
          </p:nvCxnSpPr>
          <p:spPr>
            <a:xfrm>
              <a:off x="14287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2120900" y="2987657"/>
              <a:ext cx="0" cy="1463675"/>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2" name="Rectangle 91"/>
            <p:cNvSpPr/>
            <p:nvPr/>
          </p:nvSpPr>
          <p:spPr>
            <a:xfrm>
              <a:off x="221996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3" name="Rectangle 92"/>
            <p:cNvSpPr/>
            <p:nvPr/>
          </p:nvSpPr>
          <p:spPr>
            <a:xfrm>
              <a:off x="294684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4" name="Rectangle 93"/>
            <p:cNvSpPr/>
            <p:nvPr/>
          </p:nvSpPr>
          <p:spPr>
            <a:xfrm>
              <a:off x="367372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5" name="Rectangle 94"/>
            <p:cNvSpPr/>
            <p:nvPr/>
          </p:nvSpPr>
          <p:spPr>
            <a:xfrm>
              <a:off x="4400597"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6" name="Rectangle 95"/>
            <p:cNvSpPr/>
            <p:nvPr/>
          </p:nvSpPr>
          <p:spPr>
            <a:xfrm>
              <a:off x="5127474"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pSp>
      <p:sp>
        <p:nvSpPr>
          <p:cNvPr id="97" name="TextBox 96"/>
          <p:cNvSpPr txBox="1"/>
          <p:nvPr/>
        </p:nvSpPr>
        <p:spPr>
          <a:xfrm>
            <a:off x="5266469" y="2772986"/>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62.0</a:t>
            </a:r>
            <a:endParaRPr lang="en-US" sz="1400" dirty="0">
              <a:latin typeface="Arial" pitchFamily="34" charset="0"/>
              <a:cs typeface="Arial" pitchFamily="34" charset="0"/>
            </a:endParaRPr>
          </a:p>
        </p:txBody>
      </p:sp>
      <p:sp>
        <p:nvSpPr>
          <p:cNvPr id="98" name="TextBox 97"/>
          <p:cNvSpPr txBox="1"/>
          <p:nvPr/>
        </p:nvSpPr>
        <p:spPr>
          <a:xfrm>
            <a:off x="5276313" y="3261936"/>
            <a:ext cx="519181" cy="307777"/>
          </a:xfrm>
          <a:prstGeom prst="rect">
            <a:avLst/>
          </a:prstGeom>
          <a:noFill/>
        </p:spPr>
        <p:txBody>
          <a:bodyPr wrap="none" rtlCol="0">
            <a:spAutoFit/>
          </a:bodyPr>
          <a:lstStyle/>
          <a:p>
            <a:pPr algn="ctr"/>
            <a:r>
              <a:rPr lang="en-US" sz="1400" dirty="0" smtClean="0">
                <a:latin typeface="Arial" pitchFamily="34" charset="0"/>
                <a:cs typeface="Arial" pitchFamily="34" charset="0"/>
              </a:rPr>
              <a:t>11.4</a:t>
            </a:r>
            <a:endParaRPr lang="en-US" sz="1400" dirty="0">
              <a:latin typeface="Arial" pitchFamily="34" charset="0"/>
              <a:cs typeface="Arial" pitchFamily="34" charset="0"/>
            </a:endParaRPr>
          </a:p>
        </p:txBody>
      </p:sp>
      <p:sp>
        <p:nvSpPr>
          <p:cNvPr id="99" name="TextBox 98"/>
          <p:cNvSpPr txBox="1"/>
          <p:nvPr/>
        </p:nvSpPr>
        <p:spPr>
          <a:xfrm>
            <a:off x="5261707" y="3763625"/>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33.3</a:t>
            </a:r>
            <a:endParaRPr lang="en-US" sz="1400" dirty="0">
              <a:latin typeface="Arial" pitchFamily="34" charset="0"/>
              <a:cs typeface="Arial" pitchFamily="34" charset="0"/>
            </a:endParaRPr>
          </a:p>
        </p:txBody>
      </p:sp>
      <p:grpSp>
        <p:nvGrpSpPr>
          <p:cNvPr id="3" name="Group 178"/>
          <p:cNvGrpSpPr/>
          <p:nvPr/>
        </p:nvGrpSpPr>
        <p:grpSpPr>
          <a:xfrm>
            <a:off x="7144119" y="3231000"/>
            <a:ext cx="1744630" cy="463821"/>
            <a:chOff x="2452957" y="3496471"/>
            <a:chExt cx="1744630" cy="463821"/>
          </a:xfrm>
        </p:grpSpPr>
        <p:sp>
          <p:nvSpPr>
            <p:cNvPr id="101" name="Teardrop 100"/>
            <p:cNvSpPr/>
            <p:nvPr/>
          </p:nvSpPr>
          <p:spPr>
            <a:xfrm rot="8100000">
              <a:off x="3781098" y="3496471"/>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cxnSp>
          <p:nvCxnSpPr>
            <p:cNvPr id="102" name="Straight Connector 101"/>
            <p:cNvCxnSpPr/>
            <p:nvPr/>
          </p:nvCxnSpPr>
          <p:spPr>
            <a:xfrm>
              <a:off x="2452957" y="3960292"/>
              <a:ext cx="173440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3727587" y="3505182"/>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4.7</a:t>
              </a:r>
              <a:endParaRPr lang="en-US" sz="1600" b="1" dirty="0">
                <a:latin typeface="Arial" pitchFamily="34" charset="0"/>
                <a:cs typeface="Arial" pitchFamily="34" charset="0"/>
              </a:endParaRPr>
            </a:p>
          </p:txBody>
        </p:sp>
      </p:grpSp>
      <p:grpSp>
        <p:nvGrpSpPr>
          <p:cNvPr id="4" name="Group 175"/>
          <p:cNvGrpSpPr/>
          <p:nvPr/>
        </p:nvGrpSpPr>
        <p:grpSpPr>
          <a:xfrm>
            <a:off x="6961251" y="2738875"/>
            <a:ext cx="660738" cy="460646"/>
            <a:chOff x="2737342" y="3004346"/>
            <a:chExt cx="660738" cy="460646"/>
          </a:xfrm>
        </p:grpSpPr>
        <p:cxnSp>
          <p:nvCxnSpPr>
            <p:cNvPr id="105" name="Straight Connector 104"/>
            <p:cNvCxnSpPr/>
            <p:nvPr/>
          </p:nvCxnSpPr>
          <p:spPr>
            <a:xfrm>
              <a:off x="2737342" y="3464992"/>
              <a:ext cx="66073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Teardrop 105"/>
            <p:cNvSpPr/>
            <p:nvPr/>
          </p:nvSpPr>
          <p:spPr>
            <a:xfrm rot="8100000">
              <a:off x="2876057" y="3004346"/>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07" name="TextBox 106"/>
            <p:cNvSpPr txBox="1"/>
            <p:nvPr/>
          </p:nvSpPr>
          <p:spPr>
            <a:xfrm>
              <a:off x="2822546" y="3013057"/>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2.8</a:t>
              </a:r>
              <a:endParaRPr lang="en-US" sz="1600" b="1" dirty="0">
                <a:latin typeface="Arial" pitchFamily="34" charset="0"/>
                <a:cs typeface="Arial" pitchFamily="34" charset="0"/>
              </a:endParaRPr>
            </a:p>
          </p:txBody>
        </p:sp>
      </p:grpSp>
      <p:grpSp>
        <p:nvGrpSpPr>
          <p:cNvPr id="5" name="Group 179"/>
          <p:cNvGrpSpPr/>
          <p:nvPr/>
        </p:nvGrpSpPr>
        <p:grpSpPr>
          <a:xfrm>
            <a:off x="7008375" y="3729514"/>
            <a:ext cx="1073680" cy="460646"/>
            <a:chOff x="2808062" y="3994985"/>
            <a:chExt cx="1073680" cy="460646"/>
          </a:xfrm>
        </p:grpSpPr>
        <p:cxnSp>
          <p:nvCxnSpPr>
            <p:cNvPr id="109" name="Straight Connector 108"/>
            <p:cNvCxnSpPr/>
            <p:nvPr/>
          </p:nvCxnSpPr>
          <p:spPr>
            <a:xfrm>
              <a:off x="2808062" y="4455631"/>
              <a:ext cx="107368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Teardrop 109"/>
            <p:cNvSpPr/>
            <p:nvPr/>
          </p:nvSpPr>
          <p:spPr>
            <a:xfrm rot="8100000">
              <a:off x="3161838" y="3994985"/>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11" name="TextBox 110"/>
            <p:cNvSpPr txBox="1"/>
            <p:nvPr/>
          </p:nvSpPr>
          <p:spPr>
            <a:xfrm>
              <a:off x="3108327" y="4003696"/>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3.1</a:t>
              </a:r>
              <a:endParaRPr lang="en-US" sz="1600" b="1" dirty="0">
                <a:latin typeface="Arial" pitchFamily="34" charset="0"/>
                <a:cs typeface="Arial" pitchFamily="34" charset="0"/>
              </a:endParaRPr>
            </a:p>
          </p:txBody>
        </p:sp>
      </p:grpSp>
      <p:sp>
        <p:nvSpPr>
          <p:cNvPr id="112" name="TextBox 111"/>
          <p:cNvSpPr txBox="1"/>
          <p:nvPr/>
        </p:nvSpPr>
        <p:spPr>
          <a:xfrm>
            <a:off x="3913913" y="2782513"/>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3</a:t>
            </a:r>
            <a:endParaRPr lang="en-US" sz="1600" dirty="0">
              <a:latin typeface="Arial" pitchFamily="34" charset="0"/>
              <a:cs typeface="Arial" pitchFamily="34" charset="0"/>
            </a:endParaRPr>
          </a:p>
        </p:txBody>
      </p:sp>
      <p:sp>
        <p:nvSpPr>
          <p:cNvPr id="113" name="TextBox 112"/>
          <p:cNvSpPr txBox="1"/>
          <p:nvPr/>
        </p:nvSpPr>
        <p:spPr>
          <a:xfrm>
            <a:off x="3913913" y="3282576"/>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4</a:t>
            </a:r>
            <a:endParaRPr lang="en-US" sz="1600" dirty="0">
              <a:latin typeface="Arial" pitchFamily="34" charset="0"/>
              <a:cs typeface="Arial" pitchFamily="34" charset="0"/>
            </a:endParaRPr>
          </a:p>
        </p:txBody>
      </p:sp>
      <p:sp>
        <p:nvSpPr>
          <p:cNvPr id="114" name="TextBox 113"/>
          <p:cNvSpPr txBox="1"/>
          <p:nvPr/>
        </p:nvSpPr>
        <p:spPr>
          <a:xfrm>
            <a:off x="3913913" y="3782638"/>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5</a:t>
            </a:r>
            <a:endParaRPr lang="en-US" sz="1600" dirty="0">
              <a:latin typeface="Arial" pitchFamily="34" charset="0"/>
              <a:cs typeface="Arial" pitchFamily="34" charset="0"/>
            </a:endParaRP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3866290" y="1677607"/>
            <a:ext cx="5148741" cy="2582709"/>
            <a:chOff x="114301" y="1943078"/>
            <a:chExt cx="5148741" cy="2582709"/>
          </a:xfrm>
        </p:grpSpPr>
        <p:sp>
          <p:nvSpPr>
            <p:cNvPr id="5" name="Rectangle 4"/>
            <p:cNvSpPr/>
            <p:nvPr/>
          </p:nvSpPr>
          <p:spPr>
            <a:xfrm>
              <a:off x="114301" y="3971894"/>
              <a:ext cx="5094307"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 name="Rectangle 5"/>
            <p:cNvSpPr/>
            <p:nvPr/>
          </p:nvSpPr>
          <p:spPr>
            <a:xfrm>
              <a:off x="119063" y="2981255"/>
              <a:ext cx="5083757"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7" name="Rectangle 6"/>
            <p:cNvSpPr/>
            <p:nvPr/>
          </p:nvSpPr>
          <p:spPr>
            <a:xfrm>
              <a:off x="126234" y="1947845"/>
              <a:ext cx="5088162" cy="47763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 name="TextBox 7"/>
            <p:cNvSpPr txBox="1"/>
            <p:nvPr/>
          </p:nvSpPr>
          <p:spPr>
            <a:xfrm>
              <a:off x="1382441" y="1943078"/>
              <a:ext cx="805028" cy="461665"/>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NUMBER OF</a:t>
              </a:r>
            </a:p>
            <a:p>
              <a:pPr algn="ctr"/>
              <a:r>
                <a:rPr lang="en-US" sz="800" dirty="0" smtClean="0">
                  <a:solidFill>
                    <a:schemeClr val="bg1"/>
                  </a:solidFill>
                  <a:latin typeface="Arial" pitchFamily="34" charset="0"/>
                  <a:cs typeface="Arial" pitchFamily="34" charset="0"/>
                </a:rPr>
                <a:t>STUDENTS</a:t>
              </a:r>
            </a:p>
            <a:p>
              <a:pPr algn="ctr"/>
              <a:r>
                <a:rPr lang="en-US" sz="800" dirty="0" smtClean="0">
                  <a:solidFill>
                    <a:schemeClr val="bg1"/>
                  </a:solidFill>
                  <a:latin typeface="Arial" pitchFamily="34" charset="0"/>
                  <a:cs typeface="Arial" pitchFamily="34" charset="0"/>
                </a:rPr>
                <a:t>(WEIGHTED)</a:t>
              </a:r>
              <a:endParaRPr lang="en-US" sz="800" dirty="0">
                <a:solidFill>
                  <a:schemeClr val="bg1"/>
                </a:solidFill>
                <a:latin typeface="Arial" pitchFamily="34" charset="0"/>
                <a:cs typeface="Arial" pitchFamily="34" charset="0"/>
              </a:endParaRPr>
            </a:p>
          </p:txBody>
        </p:sp>
        <p:sp>
          <p:nvSpPr>
            <p:cNvPr id="9" name="TextBox 8"/>
            <p:cNvSpPr txBox="1"/>
            <p:nvPr/>
          </p:nvSpPr>
          <p:spPr>
            <a:xfrm>
              <a:off x="2959306" y="1957366"/>
              <a:ext cx="1527983" cy="215444"/>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VALUE-ADDED ESTIMATES</a:t>
              </a:r>
              <a:endParaRPr lang="en-US" sz="800" dirty="0">
                <a:solidFill>
                  <a:schemeClr val="bg1"/>
                </a:solidFill>
                <a:latin typeface="Arial" pitchFamily="34" charset="0"/>
                <a:cs typeface="Arial" pitchFamily="34" charset="0"/>
              </a:endParaRPr>
            </a:p>
          </p:txBody>
        </p:sp>
        <p:sp>
          <p:nvSpPr>
            <p:cNvPr id="10" name="TextBox 9"/>
            <p:cNvSpPr txBox="1"/>
            <p:nvPr/>
          </p:nvSpPr>
          <p:spPr>
            <a:xfrm>
              <a:off x="2090677"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1</a:t>
              </a:r>
              <a:endParaRPr lang="en-US" sz="1200" dirty="0">
                <a:solidFill>
                  <a:schemeClr val="bg1"/>
                </a:solidFill>
                <a:latin typeface="Arial" pitchFamily="34" charset="0"/>
                <a:cs typeface="Arial" pitchFamily="34" charset="0"/>
              </a:endParaRPr>
            </a:p>
          </p:txBody>
        </p:sp>
        <p:sp>
          <p:nvSpPr>
            <p:cNvPr id="11" name="TextBox 10"/>
            <p:cNvSpPr txBox="1"/>
            <p:nvPr/>
          </p:nvSpPr>
          <p:spPr>
            <a:xfrm>
              <a:off x="2836008"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2</a:t>
              </a:r>
              <a:endParaRPr lang="en-US" sz="1200" dirty="0">
                <a:solidFill>
                  <a:schemeClr val="bg1"/>
                </a:solidFill>
                <a:latin typeface="Arial" pitchFamily="34" charset="0"/>
                <a:cs typeface="Arial" pitchFamily="34" charset="0"/>
              </a:endParaRPr>
            </a:p>
          </p:txBody>
        </p:sp>
        <p:sp>
          <p:nvSpPr>
            <p:cNvPr id="12" name="TextBox 11"/>
            <p:cNvSpPr txBox="1"/>
            <p:nvPr/>
          </p:nvSpPr>
          <p:spPr>
            <a:xfrm>
              <a:off x="3555142" y="2145484"/>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3</a:t>
              </a:r>
              <a:endParaRPr lang="en-US" sz="1200" dirty="0">
                <a:solidFill>
                  <a:schemeClr val="bg1"/>
                </a:solidFill>
                <a:latin typeface="Arial" pitchFamily="34" charset="0"/>
                <a:cs typeface="Arial" pitchFamily="34" charset="0"/>
              </a:endParaRPr>
            </a:p>
          </p:txBody>
        </p:sp>
        <p:sp>
          <p:nvSpPr>
            <p:cNvPr id="13" name="TextBox 12"/>
            <p:cNvSpPr txBox="1"/>
            <p:nvPr/>
          </p:nvSpPr>
          <p:spPr>
            <a:xfrm>
              <a:off x="4283804" y="2133578"/>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4</a:t>
              </a:r>
              <a:endParaRPr lang="en-US" sz="1200" dirty="0">
                <a:solidFill>
                  <a:schemeClr val="bg1"/>
                </a:solidFill>
                <a:latin typeface="Arial" pitchFamily="34" charset="0"/>
                <a:cs typeface="Arial" pitchFamily="34" charset="0"/>
              </a:endParaRPr>
            </a:p>
          </p:txBody>
        </p:sp>
        <p:sp>
          <p:nvSpPr>
            <p:cNvPr id="14" name="TextBox 13"/>
            <p:cNvSpPr txBox="1"/>
            <p:nvPr/>
          </p:nvSpPr>
          <p:spPr>
            <a:xfrm>
              <a:off x="4993416" y="2131196"/>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5</a:t>
              </a:r>
              <a:endParaRPr lang="en-US" sz="1200" dirty="0">
                <a:solidFill>
                  <a:schemeClr val="bg1"/>
                </a:solidFill>
                <a:latin typeface="Arial" pitchFamily="34" charset="0"/>
                <a:cs typeface="Arial" pitchFamily="34" charset="0"/>
              </a:endParaRPr>
            </a:p>
          </p:txBody>
        </p:sp>
        <p:sp>
          <p:nvSpPr>
            <p:cNvPr id="15" name="TextBox 14"/>
            <p:cNvSpPr txBox="1"/>
            <p:nvPr/>
          </p:nvSpPr>
          <p:spPr>
            <a:xfrm>
              <a:off x="126997" y="2518233"/>
              <a:ext cx="760914" cy="338554"/>
            </a:xfrm>
            <a:prstGeom prst="rect">
              <a:avLst/>
            </a:prstGeom>
            <a:solidFill>
              <a:srgbClr val="BD723B"/>
            </a:solidFill>
          </p:spPr>
          <p:txBody>
            <a:bodyPr wrap="none" rtlCol="0">
              <a:spAutoFit/>
            </a:bodyPr>
            <a:lstStyle/>
            <a:p>
              <a:r>
                <a:rPr lang="en-US" sz="1600" b="1" dirty="0" smtClean="0">
                  <a:solidFill>
                    <a:schemeClr val="bg1"/>
                  </a:solidFill>
                  <a:latin typeface="Arial" pitchFamily="34" charset="0"/>
                  <a:cs typeface="Arial" pitchFamily="34" charset="0"/>
                </a:rPr>
                <a:t>MATH</a:t>
              </a:r>
              <a:endParaRPr lang="en-US" sz="1600" b="1" dirty="0">
                <a:solidFill>
                  <a:schemeClr val="bg1"/>
                </a:solidFill>
                <a:latin typeface="Arial" pitchFamily="34" charset="0"/>
                <a:cs typeface="Arial" pitchFamily="34" charset="0"/>
              </a:endParaRPr>
            </a:p>
          </p:txBody>
        </p:sp>
        <p:sp>
          <p:nvSpPr>
            <p:cNvPr id="16" name="TextBox 15"/>
            <p:cNvSpPr txBox="1"/>
            <p:nvPr/>
          </p:nvSpPr>
          <p:spPr>
            <a:xfrm>
              <a:off x="896331" y="2519347"/>
              <a:ext cx="2596352" cy="338554"/>
            </a:xfrm>
            <a:prstGeom prst="rect">
              <a:avLst/>
            </a:prstGeom>
            <a:noFill/>
          </p:spPr>
          <p:txBody>
            <a:bodyPr wrap="none" rtlCol="0">
              <a:spAutoFit/>
            </a:bodyPr>
            <a:lstStyle/>
            <a:p>
              <a:r>
                <a:rPr lang="en-US" sz="1600" b="1" dirty="0" smtClean="0">
                  <a:latin typeface="Arial" pitchFamily="34" charset="0"/>
                  <a:cs typeface="Arial" pitchFamily="34" charset="0"/>
                </a:rPr>
                <a:t>Grade-Level</a:t>
              </a:r>
              <a:r>
                <a:rPr lang="en-US" sz="1600" dirty="0" smtClean="0">
                  <a:latin typeface="Arial" pitchFamily="34" charset="0"/>
                  <a:cs typeface="Arial" pitchFamily="34" charset="0"/>
                </a:rPr>
                <a:t> Value-Added</a:t>
              </a:r>
              <a:endParaRPr lang="en-US" sz="1600" dirty="0">
                <a:latin typeface="Arial" pitchFamily="34" charset="0"/>
                <a:cs typeface="Arial" pitchFamily="34" charset="0"/>
              </a:endParaRPr>
            </a:p>
          </p:txBody>
        </p:sp>
        <p:sp>
          <p:nvSpPr>
            <p:cNvPr id="17" name="Rectangle 16"/>
            <p:cNvSpPr/>
            <p:nvPr/>
          </p:nvSpPr>
          <p:spPr>
            <a:xfrm>
              <a:off x="222234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8" name="Rectangle 17"/>
            <p:cNvSpPr/>
            <p:nvPr/>
          </p:nvSpPr>
          <p:spPr>
            <a:xfrm>
              <a:off x="294922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9" name="Rectangle 18"/>
            <p:cNvSpPr/>
            <p:nvPr/>
          </p:nvSpPr>
          <p:spPr>
            <a:xfrm>
              <a:off x="367609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0" name="Rectangle 19"/>
            <p:cNvSpPr/>
            <p:nvPr/>
          </p:nvSpPr>
          <p:spPr>
            <a:xfrm>
              <a:off x="4402973"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1" name="Rectangle 20"/>
            <p:cNvSpPr/>
            <p:nvPr/>
          </p:nvSpPr>
          <p:spPr>
            <a:xfrm>
              <a:off x="5129850"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2" name="Rectangle 21"/>
            <p:cNvSpPr/>
            <p:nvPr/>
          </p:nvSpPr>
          <p:spPr>
            <a:xfrm>
              <a:off x="222473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3" name="Rectangle 22"/>
            <p:cNvSpPr/>
            <p:nvPr/>
          </p:nvSpPr>
          <p:spPr>
            <a:xfrm>
              <a:off x="295160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4" name="Rectangle 23"/>
            <p:cNvSpPr/>
            <p:nvPr/>
          </p:nvSpPr>
          <p:spPr>
            <a:xfrm>
              <a:off x="367848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5" name="Rectangle 24"/>
            <p:cNvSpPr/>
            <p:nvPr/>
          </p:nvSpPr>
          <p:spPr>
            <a:xfrm>
              <a:off x="4405359"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6" name="Rectangle 25"/>
            <p:cNvSpPr/>
            <p:nvPr/>
          </p:nvSpPr>
          <p:spPr>
            <a:xfrm>
              <a:off x="5132236"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7" name="Rectangle 26"/>
            <p:cNvSpPr/>
            <p:nvPr/>
          </p:nvSpPr>
          <p:spPr>
            <a:xfrm>
              <a:off x="222235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8" name="Rectangle 27"/>
            <p:cNvSpPr/>
            <p:nvPr/>
          </p:nvSpPr>
          <p:spPr>
            <a:xfrm>
              <a:off x="294922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9" name="Rectangle 28"/>
            <p:cNvSpPr/>
            <p:nvPr/>
          </p:nvSpPr>
          <p:spPr>
            <a:xfrm>
              <a:off x="367610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0" name="Rectangle 29"/>
            <p:cNvSpPr/>
            <p:nvPr/>
          </p:nvSpPr>
          <p:spPr>
            <a:xfrm>
              <a:off x="4402978"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1" name="Rectangle 30"/>
            <p:cNvSpPr/>
            <p:nvPr/>
          </p:nvSpPr>
          <p:spPr>
            <a:xfrm>
              <a:off x="5129855"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cxnSp>
          <p:nvCxnSpPr>
            <p:cNvPr id="32" name="Straight Connector 31"/>
            <p:cNvCxnSpPr/>
            <p:nvPr/>
          </p:nvCxnSpPr>
          <p:spPr>
            <a:xfrm>
              <a:off x="14287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120900" y="2987657"/>
              <a:ext cx="0" cy="1463675"/>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221996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5" name="Rectangle 34"/>
            <p:cNvSpPr/>
            <p:nvPr/>
          </p:nvSpPr>
          <p:spPr>
            <a:xfrm>
              <a:off x="294684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6" name="Rectangle 35"/>
            <p:cNvSpPr/>
            <p:nvPr/>
          </p:nvSpPr>
          <p:spPr>
            <a:xfrm>
              <a:off x="367372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7" name="Rectangle 36"/>
            <p:cNvSpPr/>
            <p:nvPr/>
          </p:nvSpPr>
          <p:spPr>
            <a:xfrm>
              <a:off x="4400597"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8" name="Rectangle 37"/>
            <p:cNvSpPr/>
            <p:nvPr/>
          </p:nvSpPr>
          <p:spPr>
            <a:xfrm>
              <a:off x="5127474"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pSp>
      <p:sp>
        <p:nvSpPr>
          <p:cNvPr id="39" name="TextBox 38"/>
          <p:cNvSpPr txBox="1"/>
          <p:nvPr/>
        </p:nvSpPr>
        <p:spPr>
          <a:xfrm>
            <a:off x="5266469" y="2772986"/>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62.0</a:t>
            </a:r>
            <a:endParaRPr lang="en-US" sz="1400" dirty="0">
              <a:latin typeface="Arial" pitchFamily="34" charset="0"/>
              <a:cs typeface="Arial" pitchFamily="34" charset="0"/>
            </a:endParaRPr>
          </a:p>
        </p:txBody>
      </p:sp>
      <p:sp>
        <p:nvSpPr>
          <p:cNvPr id="40" name="TextBox 39"/>
          <p:cNvSpPr txBox="1"/>
          <p:nvPr/>
        </p:nvSpPr>
        <p:spPr>
          <a:xfrm>
            <a:off x="5276313" y="3261936"/>
            <a:ext cx="519181" cy="307777"/>
          </a:xfrm>
          <a:prstGeom prst="rect">
            <a:avLst/>
          </a:prstGeom>
          <a:noFill/>
        </p:spPr>
        <p:txBody>
          <a:bodyPr wrap="none" rtlCol="0">
            <a:spAutoFit/>
          </a:bodyPr>
          <a:lstStyle/>
          <a:p>
            <a:pPr algn="ctr"/>
            <a:r>
              <a:rPr lang="en-US" sz="1400" dirty="0" smtClean="0">
                <a:latin typeface="Arial" pitchFamily="34" charset="0"/>
                <a:cs typeface="Arial" pitchFamily="34" charset="0"/>
              </a:rPr>
              <a:t>11.4</a:t>
            </a:r>
            <a:endParaRPr lang="en-US" sz="1400" dirty="0">
              <a:latin typeface="Arial" pitchFamily="34" charset="0"/>
              <a:cs typeface="Arial" pitchFamily="34" charset="0"/>
            </a:endParaRPr>
          </a:p>
        </p:txBody>
      </p:sp>
      <p:sp>
        <p:nvSpPr>
          <p:cNvPr id="41" name="TextBox 40"/>
          <p:cNvSpPr txBox="1"/>
          <p:nvPr/>
        </p:nvSpPr>
        <p:spPr>
          <a:xfrm>
            <a:off x="5261707" y="3763625"/>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33.3</a:t>
            </a:r>
            <a:endParaRPr lang="en-US" sz="1400" dirty="0">
              <a:latin typeface="Arial" pitchFamily="34" charset="0"/>
              <a:cs typeface="Arial" pitchFamily="34" charset="0"/>
            </a:endParaRPr>
          </a:p>
        </p:txBody>
      </p:sp>
      <p:grpSp>
        <p:nvGrpSpPr>
          <p:cNvPr id="3" name="Group 178"/>
          <p:cNvGrpSpPr/>
          <p:nvPr/>
        </p:nvGrpSpPr>
        <p:grpSpPr>
          <a:xfrm>
            <a:off x="7144119" y="3231000"/>
            <a:ext cx="1744630" cy="463821"/>
            <a:chOff x="2452957" y="3496471"/>
            <a:chExt cx="1744630" cy="463821"/>
          </a:xfrm>
        </p:grpSpPr>
        <p:sp>
          <p:nvSpPr>
            <p:cNvPr id="43" name="Teardrop 42"/>
            <p:cNvSpPr/>
            <p:nvPr/>
          </p:nvSpPr>
          <p:spPr>
            <a:xfrm rot="8100000">
              <a:off x="3781098" y="3496471"/>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cxnSp>
          <p:nvCxnSpPr>
            <p:cNvPr id="44" name="Straight Connector 43"/>
            <p:cNvCxnSpPr/>
            <p:nvPr/>
          </p:nvCxnSpPr>
          <p:spPr>
            <a:xfrm>
              <a:off x="2452957" y="3960292"/>
              <a:ext cx="173440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727587" y="3505182"/>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4.7</a:t>
              </a:r>
              <a:endParaRPr lang="en-US" sz="1600" b="1" dirty="0">
                <a:latin typeface="Arial" pitchFamily="34" charset="0"/>
                <a:cs typeface="Arial" pitchFamily="34" charset="0"/>
              </a:endParaRPr>
            </a:p>
          </p:txBody>
        </p:sp>
      </p:grpSp>
      <p:grpSp>
        <p:nvGrpSpPr>
          <p:cNvPr id="4" name="Group 175"/>
          <p:cNvGrpSpPr/>
          <p:nvPr/>
        </p:nvGrpSpPr>
        <p:grpSpPr>
          <a:xfrm>
            <a:off x="6961251" y="2738875"/>
            <a:ext cx="660738" cy="460646"/>
            <a:chOff x="2737342" y="3004346"/>
            <a:chExt cx="660738" cy="460646"/>
          </a:xfrm>
        </p:grpSpPr>
        <p:cxnSp>
          <p:nvCxnSpPr>
            <p:cNvPr id="47" name="Straight Connector 46"/>
            <p:cNvCxnSpPr/>
            <p:nvPr/>
          </p:nvCxnSpPr>
          <p:spPr>
            <a:xfrm>
              <a:off x="2737342" y="3464992"/>
              <a:ext cx="66073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ardrop 47"/>
            <p:cNvSpPr/>
            <p:nvPr/>
          </p:nvSpPr>
          <p:spPr>
            <a:xfrm rot="8100000">
              <a:off x="2876057" y="3004346"/>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49" name="TextBox 48"/>
            <p:cNvSpPr txBox="1"/>
            <p:nvPr/>
          </p:nvSpPr>
          <p:spPr>
            <a:xfrm>
              <a:off x="2822546" y="3013057"/>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2.8</a:t>
              </a:r>
              <a:endParaRPr lang="en-US" sz="1600" b="1" dirty="0">
                <a:latin typeface="Arial" pitchFamily="34" charset="0"/>
                <a:cs typeface="Arial" pitchFamily="34" charset="0"/>
              </a:endParaRPr>
            </a:p>
          </p:txBody>
        </p:sp>
      </p:grpSp>
      <p:grpSp>
        <p:nvGrpSpPr>
          <p:cNvPr id="42" name="Group 179"/>
          <p:cNvGrpSpPr/>
          <p:nvPr/>
        </p:nvGrpSpPr>
        <p:grpSpPr>
          <a:xfrm>
            <a:off x="7008375" y="3729514"/>
            <a:ext cx="1073680" cy="460646"/>
            <a:chOff x="2808062" y="3994985"/>
            <a:chExt cx="1073680" cy="460646"/>
          </a:xfrm>
        </p:grpSpPr>
        <p:cxnSp>
          <p:nvCxnSpPr>
            <p:cNvPr id="51" name="Straight Connector 50"/>
            <p:cNvCxnSpPr/>
            <p:nvPr/>
          </p:nvCxnSpPr>
          <p:spPr>
            <a:xfrm>
              <a:off x="2808062" y="4455631"/>
              <a:ext cx="107368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ardrop 51"/>
            <p:cNvSpPr/>
            <p:nvPr/>
          </p:nvSpPr>
          <p:spPr>
            <a:xfrm rot="8100000">
              <a:off x="3161838" y="3994985"/>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53" name="TextBox 52"/>
            <p:cNvSpPr txBox="1"/>
            <p:nvPr/>
          </p:nvSpPr>
          <p:spPr>
            <a:xfrm>
              <a:off x="3108327" y="4003696"/>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3.1</a:t>
              </a:r>
              <a:endParaRPr lang="en-US" sz="1600" b="1" dirty="0">
                <a:latin typeface="Arial" pitchFamily="34" charset="0"/>
                <a:cs typeface="Arial" pitchFamily="34" charset="0"/>
              </a:endParaRPr>
            </a:p>
          </p:txBody>
        </p:sp>
      </p:grpSp>
      <p:sp>
        <p:nvSpPr>
          <p:cNvPr id="54" name="TextBox 53"/>
          <p:cNvSpPr txBox="1"/>
          <p:nvPr/>
        </p:nvSpPr>
        <p:spPr>
          <a:xfrm>
            <a:off x="3913913" y="2782513"/>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3</a:t>
            </a:r>
            <a:endParaRPr lang="en-US" sz="1600" dirty="0">
              <a:latin typeface="Arial" pitchFamily="34" charset="0"/>
              <a:cs typeface="Arial" pitchFamily="34" charset="0"/>
            </a:endParaRPr>
          </a:p>
        </p:txBody>
      </p:sp>
      <p:sp>
        <p:nvSpPr>
          <p:cNvPr id="55" name="TextBox 54"/>
          <p:cNvSpPr txBox="1"/>
          <p:nvPr/>
        </p:nvSpPr>
        <p:spPr>
          <a:xfrm>
            <a:off x="3913913" y="3282576"/>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4</a:t>
            </a:r>
            <a:endParaRPr lang="en-US" sz="1600" dirty="0">
              <a:latin typeface="Arial" pitchFamily="34" charset="0"/>
              <a:cs typeface="Arial" pitchFamily="34" charset="0"/>
            </a:endParaRPr>
          </a:p>
        </p:txBody>
      </p:sp>
      <p:sp>
        <p:nvSpPr>
          <p:cNvPr id="56" name="TextBox 55"/>
          <p:cNvSpPr txBox="1"/>
          <p:nvPr/>
        </p:nvSpPr>
        <p:spPr>
          <a:xfrm>
            <a:off x="3913913" y="3782638"/>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5</a:t>
            </a:r>
            <a:endParaRPr lang="en-US" sz="1600" dirty="0">
              <a:latin typeface="Arial" pitchFamily="34" charset="0"/>
              <a:cs typeface="Arial" pitchFamily="34" charset="0"/>
            </a:endParaRPr>
          </a:p>
        </p:txBody>
      </p:sp>
      <p:sp>
        <p:nvSpPr>
          <p:cNvPr id="57" name="Title 56"/>
          <p:cNvSpPr>
            <a:spLocks noGrp="1"/>
          </p:cNvSpPr>
          <p:nvPr>
            <p:ph type="title"/>
          </p:nvPr>
        </p:nvSpPr>
        <p:spPr/>
        <p:txBody>
          <a:bodyPr>
            <a:normAutofit fontScale="90000"/>
          </a:bodyPr>
          <a:lstStyle/>
          <a:p>
            <a:r>
              <a:rPr lang="en-US" dirty="0" smtClean="0"/>
              <a:t>5. How do I interpret gray results, and what can I learn from them?</a:t>
            </a:r>
            <a:endParaRPr lang="en-US" dirty="0"/>
          </a:p>
        </p:txBody>
      </p:sp>
      <p:sp>
        <p:nvSpPr>
          <p:cNvPr id="58" name="Content Placeholder 2"/>
          <p:cNvSpPr>
            <a:spLocks noGrp="1"/>
          </p:cNvSpPr>
          <p:nvPr>
            <p:ph sz="quarter" idx="1"/>
          </p:nvPr>
        </p:nvSpPr>
        <p:spPr>
          <a:xfrm>
            <a:off x="612648" y="4513006"/>
            <a:ext cx="8153400" cy="1582994"/>
          </a:xfrm>
        </p:spPr>
        <p:txBody>
          <a:bodyPr>
            <a:normAutofit fontScale="85000" lnSpcReduction="20000"/>
          </a:bodyPr>
          <a:lstStyle/>
          <a:p>
            <a:r>
              <a:rPr lang="en-US" sz="1800" dirty="0" smtClean="0"/>
              <a:t>Grade 3 – The tight confidence interval around the gray estimate indicates we can be confident that this team’s Value-Added was close to average.</a:t>
            </a:r>
          </a:p>
          <a:p>
            <a:r>
              <a:rPr lang="en-US" sz="1800" dirty="0" smtClean="0"/>
              <a:t>Grade 4 – The best estimate of Value-Added is above average (4.7). However, since it was based on a small amount of data (11 students), we cannot say with confidence that it was above average due to the school’s influence. This team may actually have below average Value-Added.</a:t>
            </a:r>
          </a:p>
          <a:p>
            <a:r>
              <a:rPr lang="en-US" sz="1800" dirty="0" smtClean="0"/>
              <a:t>Grade 5 – The best estimate is average Value-Added (3.1). However, the wide confidence interval indicates that there was not enough data to rule out above or below average Value-Added.  </a:t>
            </a: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6. Should I recommend professional development or a change in curriculum to a particular team?</a:t>
            </a:r>
            <a:endParaRPr lang="en-US" sz="3200" dirty="0"/>
          </a:p>
        </p:txBody>
      </p:sp>
      <p:grpSp>
        <p:nvGrpSpPr>
          <p:cNvPr id="3" name="Group 3"/>
          <p:cNvGrpSpPr/>
          <p:nvPr/>
        </p:nvGrpSpPr>
        <p:grpSpPr>
          <a:xfrm>
            <a:off x="3866290" y="1677607"/>
            <a:ext cx="5148741" cy="2582709"/>
            <a:chOff x="114301" y="1943078"/>
            <a:chExt cx="5148741" cy="2582709"/>
          </a:xfrm>
        </p:grpSpPr>
        <p:sp>
          <p:nvSpPr>
            <p:cNvPr id="5" name="Rectangle 4"/>
            <p:cNvSpPr/>
            <p:nvPr/>
          </p:nvSpPr>
          <p:spPr>
            <a:xfrm>
              <a:off x="114301" y="3971894"/>
              <a:ext cx="5094307"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 name="Rectangle 5"/>
            <p:cNvSpPr/>
            <p:nvPr/>
          </p:nvSpPr>
          <p:spPr>
            <a:xfrm>
              <a:off x="119063" y="2981255"/>
              <a:ext cx="5083757"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7" name="Rectangle 6"/>
            <p:cNvSpPr/>
            <p:nvPr/>
          </p:nvSpPr>
          <p:spPr>
            <a:xfrm>
              <a:off x="126234" y="1947845"/>
              <a:ext cx="5088162" cy="47763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 name="TextBox 7"/>
            <p:cNvSpPr txBox="1"/>
            <p:nvPr/>
          </p:nvSpPr>
          <p:spPr>
            <a:xfrm>
              <a:off x="1382441" y="1943078"/>
              <a:ext cx="805028" cy="461665"/>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NUMBER OF</a:t>
              </a:r>
            </a:p>
            <a:p>
              <a:pPr algn="ctr"/>
              <a:r>
                <a:rPr lang="en-US" sz="800" dirty="0" smtClean="0">
                  <a:solidFill>
                    <a:schemeClr val="bg1"/>
                  </a:solidFill>
                  <a:latin typeface="Arial" pitchFamily="34" charset="0"/>
                  <a:cs typeface="Arial" pitchFamily="34" charset="0"/>
                </a:rPr>
                <a:t>STUDENTS</a:t>
              </a:r>
            </a:p>
            <a:p>
              <a:pPr algn="ctr"/>
              <a:r>
                <a:rPr lang="en-US" sz="800" dirty="0" smtClean="0">
                  <a:solidFill>
                    <a:schemeClr val="bg1"/>
                  </a:solidFill>
                  <a:latin typeface="Arial" pitchFamily="34" charset="0"/>
                  <a:cs typeface="Arial" pitchFamily="34" charset="0"/>
                </a:rPr>
                <a:t>(WEIGHTED)</a:t>
              </a:r>
              <a:endParaRPr lang="en-US" sz="800" dirty="0">
                <a:solidFill>
                  <a:schemeClr val="bg1"/>
                </a:solidFill>
                <a:latin typeface="Arial" pitchFamily="34" charset="0"/>
                <a:cs typeface="Arial" pitchFamily="34" charset="0"/>
              </a:endParaRPr>
            </a:p>
          </p:txBody>
        </p:sp>
        <p:sp>
          <p:nvSpPr>
            <p:cNvPr id="9" name="TextBox 8"/>
            <p:cNvSpPr txBox="1"/>
            <p:nvPr/>
          </p:nvSpPr>
          <p:spPr>
            <a:xfrm>
              <a:off x="2959306" y="1957366"/>
              <a:ext cx="1527983" cy="215444"/>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VALUE-ADDED ESTIMATES</a:t>
              </a:r>
              <a:endParaRPr lang="en-US" sz="800" dirty="0">
                <a:solidFill>
                  <a:schemeClr val="bg1"/>
                </a:solidFill>
                <a:latin typeface="Arial" pitchFamily="34" charset="0"/>
                <a:cs typeface="Arial" pitchFamily="34" charset="0"/>
              </a:endParaRPr>
            </a:p>
          </p:txBody>
        </p:sp>
        <p:sp>
          <p:nvSpPr>
            <p:cNvPr id="10" name="TextBox 9"/>
            <p:cNvSpPr txBox="1"/>
            <p:nvPr/>
          </p:nvSpPr>
          <p:spPr>
            <a:xfrm>
              <a:off x="2090677"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1</a:t>
              </a:r>
              <a:endParaRPr lang="en-US" sz="1200" dirty="0">
                <a:solidFill>
                  <a:schemeClr val="bg1"/>
                </a:solidFill>
                <a:latin typeface="Arial" pitchFamily="34" charset="0"/>
                <a:cs typeface="Arial" pitchFamily="34" charset="0"/>
              </a:endParaRPr>
            </a:p>
          </p:txBody>
        </p:sp>
        <p:sp>
          <p:nvSpPr>
            <p:cNvPr id="11" name="TextBox 10"/>
            <p:cNvSpPr txBox="1"/>
            <p:nvPr/>
          </p:nvSpPr>
          <p:spPr>
            <a:xfrm>
              <a:off x="2836008"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2</a:t>
              </a:r>
              <a:endParaRPr lang="en-US" sz="1200" dirty="0">
                <a:solidFill>
                  <a:schemeClr val="bg1"/>
                </a:solidFill>
                <a:latin typeface="Arial" pitchFamily="34" charset="0"/>
                <a:cs typeface="Arial" pitchFamily="34" charset="0"/>
              </a:endParaRPr>
            </a:p>
          </p:txBody>
        </p:sp>
        <p:sp>
          <p:nvSpPr>
            <p:cNvPr id="12" name="TextBox 11"/>
            <p:cNvSpPr txBox="1"/>
            <p:nvPr/>
          </p:nvSpPr>
          <p:spPr>
            <a:xfrm>
              <a:off x="3555142" y="2145484"/>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3</a:t>
              </a:r>
              <a:endParaRPr lang="en-US" sz="1200" dirty="0">
                <a:solidFill>
                  <a:schemeClr val="bg1"/>
                </a:solidFill>
                <a:latin typeface="Arial" pitchFamily="34" charset="0"/>
                <a:cs typeface="Arial" pitchFamily="34" charset="0"/>
              </a:endParaRPr>
            </a:p>
          </p:txBody>
        </p:sp>
        <p:sp>
          <p:nvSpPr>
            <p:cNvPr id="13" name="TextBox 12"/>
            <p:cNvSpPr txBox="1"/>
            <p:nvPr/>
          </p:nvSpPr>
          <p:spPr>
            <a:xfrm>
              <a:off x="4283804" y="2133578"/>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4</a:t>
              </a:r>
              <a:endParaRPr lang="en-US" sz="1200" dirty="0">
                <a:solidFill>
                  <a:schemeClr val="bg1"/>
                </a:solidFill>
                <a:latin typeface="Arial" pitchFamily="34" charset="0"/>
                <a:cs typeface="Arial" pitchFamily="34" charset="0"/>
              </a:endParaRPr>
            </a:p>
          </p:txBody>
        </p:sp>
        <p:sp>
          <p:nvSpPr>
            <p:cNvPr id="14" name="TextBox 13"/>
            <p:cNvSpPr txBox="1"/>
            <p:nvPr/>
          </p:nvSpPr>
          <p:spPr>
            <a:xfrm>
              <a:off x="4993416" y="2131196"/>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5</a:t>
              </a:r>
              <a:endParaRPr lang="en-US" sz="1200" dirty="0">
                <a:solidFill>
                  <a:schemeClr val="bg1"/>
                </a:solidFill>
                <a:latin typeface="Arial" pitchFamily="34" charset="0"/>
                <a:cs typeface="Arial" pitchFamily="34" charset="0"/>
              </a:endParaRPr>
            </a:p>
          </p:txBody>
        </p:sp>
        <p:sp>
          <p:nvSpPr>
            <p:cNvPr id="15" name="TextBox 14"/>
            <p:cNvSpPr txBox="1"/>
            <p:nvPr/>
          </p:nvSpPr>
          <p:spPr>
            <a:xfrm>
              <a:off x="126997" y="2518233"/>
              <a:ext cx="1128835" cy="338554"/>
            </a:xfrm>
            <a:prstGeom prst="rect">
              <a:avLst/>
            </a:prstGeom>
            <a:solidFill>
              <a:srgbClr val="2C5A8C"/>
            </a:solidFill>
          </p:spPr>
          <p:txBody>
            <a:bodyPr wrap="none" rtlCol="0">
              <a:spAutoFit/>
            </a:bodyPr>
            <a:lstStyle/>
            <a:p>
              <a:r>
                <a:rPr lang="en-US" sz="1600" b="1" dirty="0" smtClean="0">
                  <a:solidFill>
                    <a:schemeClr val="bg1"/>
                  </a:solidFill>
                  <a:latin typeface="Arial" pitchFamily="34" charset="0"/>
                  <a:cs typeface="Arial" pitchFamily="34" charset="0"/>
                </a:rPr>
                <a:t>READING</a:t>
              </a:r>
              <a:endParaRPr lang="en-US" sz="1600" b="1" dirty="0">
                <a:solidFill>
                  <a:schemeClr val="bg1"/>
                </a:solidFill>
                <a:latin typeface="Arial" pitchFamily="34" charset="0"/>
                <a:cs typeface="Arial" pitchFamily="34" charset="0"/>
              </a:endParaRPr>
            </a:p>
          </p:txBody>
        </p:sp>
        <p:sp>
          <p:nvSpPr>
            <p:cNvPr id="16" name="TextBox 15"/>
            <p:cNvSpPr txBox="1"/>
            <p:nvPr/>
          </p:nvSpPr>
          <p:spPr>
            <a:xfrm>
              <a:off x="1262069" y="2519347"/>
              <a:ext cx="2596352" cy="338554"/>
            </a:xfrm>
            <a:prstGeom prst="rect">
              <a:avLst/>
            </a:prstGeom>
            <a:noFill/>
          </p:spPr>
          <p:txBody>
            <a:bodyPr wrap="none" rtlCol="0">
              <a:spAutoFit/>
            </a:bodyPr>
            <a:lstStyle/>
            <a:p>
              <a:r>
                <a:rPr lang="en-US" sz="1600" b="1" dirty="0" smtClean="0">
                  <a:latin typeface="Arial" pitchFamily="34" charset="0"/>
                  <a:cs typeface="Arial" pitchFamily="34" charset="0"/>
                </a:rPr>
                <a:t>Grade-Level</a:t>
              </a:r>
              <a:r>
                <a:rPr lang="en-US" sz="1600" dirty="0" smtClean="0">
                  <a:latin typeface="Arial" pitchFamily="34" charset="0"/>
                  <a:cs typeface="Arial" pitchFamily="34" charset="0"/>
                </a:rPr>
                <a:t> Value-Added</a:t>
              </a:r>
              <a:endParaRPr lang="en-US" sz="1600" dirty="0">
                <a:latin typeface="Arial" pitchFamily="34" charset="0"/>
                <a:cs typeface="Arial" pitchFamily="34" charset="0"/>
              </a:endParaRPr>
            </a:p>
          </p:txBody>
        </p:sp>
        <p:sp>
          <p:nvSpPr>
            <p:cNvPr id="17" name="Rectangle 16"/>
            <p:cNvSpPr/>
            <p:nvPr/>
          </p:nvSpPr>
          <p:spPr>
            <a:xfrm>
              <a:off x="222234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8" name="Rectangle 17"/>
            <p:cNvSpPr/>
            <p:nvPr/>
          </p:nvSpPr>
          <p:spPr>
            <a:xfrm>
              <a:off x="294922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9" name="Rectangle 18"/>
            <p:cNvSpPr/>
            <p:nvPr/>
          </p:nvSpPr>
          <p:spPr>
            <a:xfrm>
              <a:off x="367609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0" name="Rectangle 19"/>
            <p:cNvSpPr/>
            <p:nvPr/>
          </p:nvSpPr>
          <p:spPr>
            <a:xfrm>
              <a:off x="4402973"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1" name="Rectangle 20"/>
            <p:cNvSpPr/>
            <p:nvPr/>
          </p:nvSpPr>
          <p:spPr>
            <a:xfrm>
              <a:off x="5129850"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2" name="Rectangle 21"/>
            <p:cNvSpPr/>
            <p:nvPr/>
          </p:nvSpPr>
          <p:spPr>
            <a:xfrm>
              <a:off x="222473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3" name="Rectangle 22"/>
            <p:cNvSpPr/>
            <p:nvPr/>
          </p:nvSpPr>
          <p:spPr>
            <a:xfrm>
              <a:off x="295160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4" name="Rectangle 23"/>
            <p:cNvSpPr/>
            <p:nvPr/>
          </p:nvSpPr>
          <p:spPr>
            <a:xfrm>
              <a:off x="367848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5" name="Rectangle 24"/>
            <p:cNvSpPr/>
            <p:nvPr/>
          </p:nvSpPr>
          <p:spPr>
            <a:xfrm>
              <a:off x="4405359"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6" name="Rectangle 25"/>
            <p:cNvSpPr/>
            <p:nvPr/>
          </p:nvSpPr>
          <p:spPr>
            <a:xfrm>
              <a:off x="5132236"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7" name="Rectangle 26"/>
            <p:cNvSpPr/>
            <p:nvPr/>
          </p:nvSpPr>
          <p:spPr>
            <a:xfrm>
              <a:off x="222235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8" name="Rectangle 27"/>
            <p:cNvSpPr/>
            <p:nvPr/>
          </p:nvSpPr>
          <p:spPr>
            <a:xfrm>
              <a:off x="294922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9" name="Rectangle 28"/>
            <p:cNvSpPr/>
            <p:nvPr/>
          </p:nvSpPr>
          <p:spPr>
            <a:xfrm>
              <a:off x="367610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0" name="Rectangle 29"/>
            <p:cNvSpPr/>
            <p:nvPr/>
          </p:nvSpPr>
          <p:spPr>
            <a:xfrm>
              <a:off x="4402978"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1" name="Rectangle 30"/>
            <p:cNvSpPr/>
            <p:nvPr/>
          </p:nvSpPr>
          <p:spPr>
            <a:xfrm>
              <a:off x="5129855"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cxnSp>
          <p:nvCxnSpPr>
            <p:cNvPr id="32" name="Straight Connector 31"/>
            <p:cNvCxnSpPr/>
            <p:nvPr/>
          </p:nvCxnSpPr>
          <p:spPr>
            <a:xfrm>
              <a:off x="14287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120900" y="2987657"/>
              <a:ext cx="0" cy="1463675"/>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221996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5" name="Rectangle 34"/>
            <p:cNvSpPr/>
            <p:nvPr/>
          </p:nvSpPr>
          <p:spPr>
            <a:xfrm>
              <a:off x="294684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6" name="Rectangle 35"/>
            <p:cNvSpPr/>
            <p:nvPr/>
          </p:nvSpPr>
          <p:spPr>
            <a:xfrm>
              <a:off x="367372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7" name="Rectangle 36"/>
            <p:cNvSpPr/>
            <p:nvPr/>
          </p:nvSpPr>
          <p:spPr>
            <a:xfrm>
              <a:off x="4400597"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8" name="Rectangle 37"/>
            <p:cNvSpPr/>
            <p:nvPr/>
          </p:nvSpPr>
          <p:spPr>
            <a:xfrm>
              <a:off x="5127474"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pSp>
      <p:sp>
        <p:nvSpPr>
          <p:cNvPr id="39" name="TextBox 38"/>
          <p:cNvSpPr txBox="1"/>
          <p:nvPr/>
        </p:nvSpPr>
        <p:spPr>
          <a:xfrm>
            <a:off x="5266469" y="2772986"/>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41.7</a:t>
            </a:r>
            <a:endParaRPr lang="en-US" sz="1400" dirty="0">
              <a:latin typeface="Arial" pitchFamily="34" charset="0"/>
              <a:cs typeface="Arial" pitchFamily="34" charset="0"/>
            </a:endParaRPr>
          </a:p>
        </p:txBody>
      </p:sp>
      <p:sp>
        <p:nvSpPr>
          <p:cNvPr id="40" name="TextBox 39"/>
          <p:cNvSpPr txBox="1"/>
          <p:nvPr/>
        </p:nvSpPr>
        <p:spPr>
          <a:xfrm>
            <a:off x="5269644" y="3261936"/>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42.3</a:t>
            </a:r>
            <a:endParaRPr lang="en-US" sz="1400" dirty="0">
              <a:latin typeface="Arial" pitchFamily="34" charset="0"/>
              <a:cs typeface="Arial" pitchFamily="34" charset="0"/>
            </a:endParaRPr>
          </a:p>
        </p:txBody>
      </p:sp>
      <p:sp>
        <p:nvSpPr>
          <p:cNvPr id="41" name="TextBox 40"/>
          <p:cNvSpPr txBox="1"/>
          <p:nvPr/>
        </p:nvSpPr>
        <p:spPr>
          <a:xfrm>
            <a:off x="5261707" y="3763625"/>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44.0</a:t>
            </a:r>
            <a:endParaRPr lang="en-US" sz="1400" dirty="0">
              <a:latin typeface="Arial" pitchFamily="34" charset="0"/>
              <a:cs typeface="Arial" pitchFamily="34" charset="0"/>
            </a:endParaRPr>
          </a:p>
        </p:txBody>
      </p:sp>
      <p:grpSp>
        <p:nvGrpSpPr>
          <p:cNvPr id="4" name="Group 178"/>
          <p:cNvGrpSpPr/>
          <p:nvPr/>
        </p:nvGrpSpPr>
        <p:grpSpPr>
          <a:xfrm>
            <a:off x="5687512" y="3231000"/>
            <a:ext cx="666227" cy="463821"/>
            <a:chOff x="3727587" y="3496471"/>
            <a:chExt cx="666227" cy="463821"/>
          </a:xfrm>
        </p:grpSpPr>
        <p:sp>
          <p:nvSpPr>
            <p:cNvPr id="43" name="Teardrop 42"/>
            <p:cNvSpPr/>
            <p:nvPr/>
          </p:nvSpPr>
          <p:spPr>
            <a:xfrm rot="8100000">
              <a:off x="3781098" y="3496471"/>
              <a:ext cx="362282" cy="370418"/>
            </a:xfrm>
            <a:prstGeom prst="teardrop">
              <a:avLst/>
            </a:prstGeom>
            <a:solidFill>
              <a:srgbClr val="9F5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cxnSp>
          <p:nvCxnSpPr>
            <p:cNvPr id="44" name="Straight Connector 43"/>
            <p:cNvCxnSpPr/>
            <p:nvPr/>
          </p:nvCxnSpPr>
          <p:spPr>
            <a:xfrm>
              <a:off x="4027925" y="3960292"/>
              <a:ext cx="365889"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727587" y="3505182"/>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0.8</a:t>
              </a:r>
              <a:endParaRPr lang="en-US" sz="1600" b="1" dirty="0">
                <a:latin typeface="Arial" pitchFamily="34" charset="0"/>
                <a:cs typeface="Arial" pitchFamily="34" charset="0"/>
              </a:endParaRPr>
            </a:p>
          </p:txBody>
        </p:sp>
      </p:grpSp>
      <p:grpSp>
        <p:nvGrpSpPr>
          <p:cNvPr id="42" name="Group 175"/>
          <p:cNvGrpSpPr/>
          <p:nvPr/>
        </p:nvGrpSpPr>
        <p:grpSpPr>
          <a:xfrm>
            <a:off x="6819654" y="2738875"/>
            <a:ext cx="1079517" cy="460646"/>
            <a:chOff x="2530856" y="3004346"/>
            <a:chExt cx="1079517" cy="460646"/>
          </a:xfrm>
        </p:grpSpPr>
        <p:cxnSp>
          <p:nvCxnSpPr>
            <p:cNvPr id="47" name="Straight Connector 46"/>
            <p:cNvCxnSpPr/>
            <p:nvPr/>
          </p:nvCxnSpPr>
          <p:spPr>
            <a:xfrm>
              <a:off x="2530856" y="3464992"/>
              <a:ext cx="1079517"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ardrop 47"/>
            <p:cNvSpPr/>
            <p:nvPr/>
          </p:nvSpPr>
          <p:spPr>
            <a:xfrm rot="8100000">
              <a:off x="2876057" y="3004346"/>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49" name="TextBox 48"/>
            <p:cNvSpPr txBox="1"/>
            <p:nvPr/>
          </p:nvSpPr>
          <p:spPr>
            <a:xfrm>
              <a:off x="2822546" y="3013057"/>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2.9</a:t>
              </a:r>
              <a:endParaRPr lang="en-US" sz="1600" b="1" dirty="0">
                <a:latin typeface="Arial" pitchFamily="34" charset="0"/>
                <a:cs typeface="Arial" pitchFamily="34" charset="0"/>
              </a:endParaRPr>
            </a:p>
          </p:txBody>
        </p:sp>
      </p:grpSp>
      <p:grpSp>
        <p:nvGrpSpPr>
          <p:cNvPr id="46" name="Group 179"/>
          <p:cNvGrpSpPr/>
          <p:nvPr/>
        </p:nvGrpSpPr>
        <p:grpSpPr>
          <a:xfrm>
            <a:off x="7014333" y="3729514"/>
            <a:ext cx="1032387" cy="460646"/>
            <a:chOff x="2825818" y="3994985"/>
            <a:chExt cx="1032387" cy="460646"/>
          </a:xfrm>
        </p:grpSpPr>
        <p:cxnSp>
          <p:nvCxnSpPr>
            <p:cNvPr id="51" name="Straight Connector 50"/>
            <p:cNvCxnSpPr/>
            <p:nvPr/>
          </p:nvCxnSpPr>
          <p:spPr>
            <a:xfrm>
              <a:off x="2825818" y="4455631"/>
              <a:ext cx="1032387"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ardrop 51"/>
            <p:cNvSpPr/>
            <p:nvPr/>
          </p:nvSpPr>
          <p:spPr>
            <a:xfrm rot="8100000">
              <a:off x="3161838" y="3994985"/>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53" name="TextBox 52"/>
            <p:cNvSpPr txBox="1"/>
            <p:nvPr/>
          </p:nvSpPr>
          <p:spPr>
            <a:xfrm>
              <a:off x="3108327" y="4003696"/>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3.1</a:t>
              </a:r>
              <a:endParaRPr lang="en-US" sz="1600" b="1" dirty="0">
                <a:latin typeface="Arial" pitchFamily="34" charset="0"/>
                <a:cs typeface="Arial" pitchFamily="34" charset="0"/>
              </a:endParaRPr>
            </a:p>
          </p:txBody>
        </p:sp>
      </p:grpSp>
      <p:sp>
        <p:nvSpPr>
          <p:cNvPr id="54" name="TextBox 53"/>
          <p:cNvSpPr txBox="1"/>
          <p:nvPr/>
        </p:nvSpPr>
        <p:spPr>
          <a:xfrm>
            <a:off x="3913913" y="2782513"/>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3</a:t>
            </a:r>
            <a:endParaRPr lang="en-US" sz="1600" dirty="0">
              <a:latin typeface="Arial" pitchFamily="34" charset="0"/>
              <a:cs typeface="Arial" pitchFamily="34" charset="0"/>
            </a:endParaRPr>
          </a:p>
        </p:txBody>
      </p:sp>
      <p:sp>
        <p:nvSpPr>
          <p:cNvPr id="55" name="TextBox 54"/>
          <p:cNvSpPr txBox="1"/>
          <p:nvPr/>
        </p:nvSpPr>
        <p:spPr>
          <a:xfrm>
            <a:off x="3913913" y="3282576"/>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4</a:t>
            </a:r>
            <a:endParaRPr lang="en-US" sz="1600" dirty="0">
              <a:latin typeface="Arial" pitchFamily="34" charset="0"/>
              <a:cs typeface="Arial" pitchFamily="34" charset="0"/>
            </a:endParaRPr>
          </a:p>
        </p:txBody>
      </p:sp>
      <p:sp>
        <p:nvSpPr>
          <p:cNvPr id="56" name="TextBox 55"/>
          <p:cNvSpPr txBox="1"/>
          <p:nvPr/>
        </p:nvSpPr>
        <p:spPr>
          <a:xfrm>
            <a:off x="3913913" y="3782638"/>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5</a:t>
            </a:r>
            <a:endParaRPr lang="en-US" sz="1600" dirty="0">
              <a:latin typeface="Arial" pitchFamily="34" charset="0"/>
              <a:cs typeface="Arial" pitchFamily="34" charset="0"/>
            </a:endParaRP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6. Should I recommend professional development or a change in curriculum to a particular team?</a:t>
            </a:r>
            <a:endParaRPr lang="en-US" sz="3200" dirty="0"/>
          </a:p>
        </p:txBody>
      </p:sp>
      <p:grpSp>
        <p:nvGrpSpPr>
          <p:cNvPr id="3" name="Group 3"/>
          <p:cNvGrpSpPr/>
          <p:nvPr/>
        </p:nvGrpSpPr>
        <p:grpSpPr>
          <a:xfrm>
            <a:off x="3866290" y="1677607"/>
            <a:ext cx="5148741" cy="2582709"/>
            <a:chOff x="114301" y="1943078"/>
            <a:chExt cx="5148741" cy="2582709"/>
          </a:xfrm>
        </p:grpSpPr>
        <p:sp>
          <p:nvSpPr>
            <p:cNvPr id="5" name="Rectangle 4"/>
            <p:cNvSpPr/>
            <p:nvPr/>
          </p:nvSpPr>
          <p:spPr>
            <a:xfrm>
              <a:off x="114301" y="3971894"/>
              <a:ext cx="5094307"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 name="Rectangle 5"/>
            <p:cNvSpPr/>
            <p:nvPr/>
          </p:nvSpPr>
          <p:spPr>
            <a:xfrm>
              <a:off x="119063" y="2981255"/>
              <a:ext cx="5083757"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7" name="Rectangle 6"/>
            <p:cNvSpPr/>
            <p:nvPr/>
          </p:nvSpPr>
          <p:spPr>
            <a:xfrm>
              <a:off x="126234" y="1947845"/>
              <a:ext cx="5088162" cy="47763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 name="TextBox 7"/>
            <p:cNvSpPr txBox="1"/>
            <p:nvPr/>
          </p:nvSpPr>
          <p:spPr>
            <a:xfrm>
              <a:off x="1382441" y="1943078"/>
              <a:ext cx="805028" cy="461665"/>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NUMBER OF</a:t>
              </a:r>
            </a:p>
            <a:p>
              <a:pPr algn="ctr"/>
              <a:r>
                <a:rPr lang="en-US" sz="800" dirty="0" smtClean="0">
                  <a:solidFill>
                    <a:schemeClr val="bg1"/>
                  </a:solidFill>
                  <a:latin typeface="Arial" pitchFamily="34" charset="0"/>
                  <a:cs typeface="Arial" pitchFamily="34" charset="0"/>
                </a:rPr>
                <a:t>STUDENTS</a:t>
              </a:r>
            </a:p>
            <a:p>
              <a:pPr algn="ctr"/>
              <a:r>
                <a:rPr lang="en-US" sz="800" dirty="0" smtClean="0">
                  <a:solidFill>
                    <a:schemeClr val="bg1"/>
                  </a:solidFill>
                  <a:latin typeface="Arial" pitchFamily="34" charset="0"/>
                  <a:cs typeface="Arial" pitchFamily="34" charset="0"/>
                </a:rPr>
                <a:t>(WEIGHTED)</a:t>
              </a:r>
              <a:endParaRPr lang="en-US" sz="800" dirty="0">
                <a:solidFill>
                  <a:schemeClr val="bg1"/>
                </a:solidFill>
                <a:latin typeface="Arial" pitchFamily="34" charset="0"/>
                <a:cs typeface="Arial" pitchFamily="34" charset="0"/>
              </a:endParaRPr>
            </a:p>
          </p:txBody>
        </p:sp>
        <p:sp>
          <p:nvSpPr>
            <p:cNvPr id="9" name="TextBox 8"/>
            <p:cNvSpPr txBox="1"/>
            <p:nvPr/>
          </p:nvSpPr>
          <p:spPr>
            <a:xfrm>
              <a:off x="2959306" y="1957366"/>
              <a:ext cx="1527983" cy="215444"/>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VALUE-ADDED ESTIMATES</a:t>
              </a:r>
              <a:endParaRPr lang="en-US" sz="800" dirty="0">
                <a:solidFill>
                  <a:schemeClr val="bg1"/>
                </a:solidFill>
                <a:latin typeface="Arial" pitchFamily="34" charset="0"/>
                <a:cs typeface="Arial" pitchFamily="34" charset="0"/>
              </a:endParaRPr>
            </a:p>
          </p:txBody>
        </p:sp>
        <p:sp>
          <p:nvSpPr>
            <p:cNvPr id="10" name="TextBox 9"/>
            <p:cNvSpPr txBox="1"/>
            <p:nvPr/>
          </p:nvSpPr>
          <p:spPr>
            <a:xfrm>
              <a:off x="2090677"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1</a:t>
              </a:r>
              <a:endParaRPr lang="en-US" sz="1200" dirty="0">
                <a:solidFill>
                  <a:schemeClr val="bg1"/>
                </a:solidFill>
                <a:latin typeface="Arial" pitchFamily="34" charset="0"/>
                <a:cs typeface="Arial" pitchFamily="34" charset="0"/>
              </a:endParaRPr>
            </a:p>
          </p:txBody>
        </p:sp>
        <p:sp>
          <p:nvSpPr>
            <p:cNvPr id="11" name="TextBox 10"/>
            <p:cNvSpPr txBox="1"/>
            <p:nvPr/>
          </p:nvSpPr>
          <p:spPr>
            <a:xfrm>
              <a:off x="2836008"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2</a:t>
              </a:r>
              <a:endParaRPr lang="en-US" sz="1200" dirty="0">
                <a:solidFill>
                  <a:schemeClr val="bg1"/>
                </a:solidFill>
                <a:latin typeface="Arial" pitchFamily="34" charset="0"/>
                <a:cs typeface="Arial" pitchFamily="34" charset="0"/>
              </a:endParaRPr>
            </a:p>
          </p:txBody>
        </p:sp>
        <p:sp>
          <p:nvSpPr>
            <p:cNvPr id="12" name="TextBox 11"/>
            <p:cNvSpPr txBox="1"/>
            <p:nvPr/>
          </p:nvSpPr>
          <p:spPr>
            <a:xfrm>
              <a:off x="3555142" y="2145484"/>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3</a:t>
              </a:r>
              <a:endParaRPr lang="en-US" sz="1200" dirty="0">
                <a:solidFill>
                  <a:schemeClr val="bg1"/>
                </a:solidFill>
                <a:latin typeface="Arial" pitchFamily="34" charset="0"/>
                <a:cs typeface="Arial" pitchFamily="34" charset="0"/>
              </a:endParaRPr>
            </a:p>
          </p:txBody>
        </p:sp>
        <p:sp>
          <p:nvSpPr>
            <p:cNvPr id="13" name="TextBox 12"/>
            <p:cNvSpPr txBox="1"/>
            <p:nvPr/>
          </p:nvSpPr>
          <p:spPr>
            <a:xfrm>
              <a:off x="4283804" y="2133578"/>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4</a:t>
              </a:r>
              <a:endParaRPr lang="en-US" sz="1200" dirty="0">
                <a:solidFill>
                  <a:schemeClr val="bg1"/>
                </a:solidFill>
                <a:latin typeface="Arial" pitchFamily="34" charset="0"/>
                <a:cs typeface="Arial" pitchFamily="34" charset="0"/>
              </a:endParaRPr>
            </a:p>
          </p:txBody>
        </p:sp>
        <p:sp>
          <p:nvSpPr>
            <p:cNvPr id="14" name="TextBox 13"/>
            <p:cNvSpPr txBox="1"/>
            <p:nvPr/>
          </p:nvSpPr>
          <p:spPr>
            <a:xfrm>
              <a:off x="4993416" y="2131196"/>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5</a:t>
              </a:r>
              <a:endParaRPr lang="en-US" sz="1200" dirty="0">
                <a:solidFill>
                  <a:schemeClr val="bg1"/>
                </a:solidFill>
                <a:latin typeface="Arial" pitchFamily="34" charset="0"/>
                <a:cs typeface="Arial" pitchFamily="34" charset="0"/>
              </a:endParaRPr>
            </a:p>
          </p:txBody>
        </p:sp>
        <p:sp>
          <p:nvSpPr>
            <p:cNvPr id="15" name="TextBox 14"/>
            <p:cNvSpPr txBox="1"/>
            <p:nvPr/>
          </p:nvSpPr>
          <p:spPr>
            <a:xfrm>
              <a:off x="126997" y="2518233"/>
              <a:ext cx="1128835" cy="338554"/>
            </a:xfrm>
            <a:prstGeom prst="rect">
              <a:avLst/>
            </a:prstGeom>
            <a:solidFill>
              <a:srgbClr val="2C5A8C"/>
            </a:solidFill>
          </p:spPr>
          <p:txBody>
            <a:bodyPr wrap="none" rtlCol="0">
              <a:spAutoFit/>
            </a:bodyPr>
            <a:lstStyle/>
            <a:p>
              <a:r>
                <a:rPr lang="en-US" sz="1600" b="1" dirty="0" smtClean="0">
                  <a:solidFill>
                    <a:schemeClr val="bg1"/>
                  </a:solidFill>
                  <a:latin typeface="Arial" pitchFamily="34" charset="0"/>
                  <a:cs typeface="Arial" pitchFamily="34" charset="0"/>
                </a:rPr>
                <a:t>READING</a:t>
              </a:r>
              <a:endParaRPr lang="en-US" sz="1600" b="1" dirty="0">
                <a:solidFill>
                  <a:schemeClr val="bg1"/>
                </a:solidFill>
                <a:latin typeface="Arial" pitchFamily="34" charset="0"/>
                <a:cs typeface="Arial" pitchFamily="34" charset="0"/>
              </a:endParaRPr>
            </a:p>
          </p:txBody>
        </p:sp>
        <p:sp>
          <p:nvSpPr>
            <p:cNvPr id="16" name="TextBox 15"/>
            <p:cNvSpPr txBox="1"/>
            <p:nvPr/>
          </p:nvSpPr>
          <p:spPr>
            <a:xfrm>
              <a:off x="1262069" y="2519347"/>
              <a:ext cx="2596352" cy="338554"/>
            </a:xfrm>
            <a:prstGeom prst="rect">
              <a:avLst/>
            </a:prstGeom>
            <a:noFill/>
          </p:spPr>
          <p:txBody>
            <a:bodyPr wrap="none" rtlCol="0">
              <a:spAutoFit/>
            </a:bodyPr>
            <a:lstStyle/>
            <a:p>
              <a:r>
                <a:rPr lang="en-US" sz="1600" b="1" dirty="0" smtClean="0">
                  <a:latin typeface="Arial" pitchFamily="34" charset="0"/>
                  <a:cs typeface="Arial" pitchFamily="34" charset="0"/>
                </a:rPr>
                <a:t>Grade-Level</a:t>
              </a:r>
              <a:r>
                <a:rPr lang="en-US" sz="1600" dirty="0" smtClean="0">
                  <a:latin typeface="Arial" pitchFamily="34" charset="0"/>
                  <a:cs typeface="Arial" pitchFamily="34" charset="0"/>
                </a:rPr>
                <a:t> Value-Added</a:t>
              </a:r>
              <a:endParaRPr lang="en-US" sz="1600" dirty="0">
                <a:latin typeface="Arial" pitchFamily="34" charset="0"/>
                <a:cs typeface="Arial" pitchFamily="34" charset="0"/>
              </a:endParaRPr>
            </a:p>
          </p:txBody>
        </p:sp>
        <p:sp>
          <p:nvSpPr>
            <p:cNvPr id="17" name="Rectangle 16"/>
            <p:cNvSpPr/>
            <p:nvPr/>
          </p:nvSpPr>
          <p:spPr>
            <a:xfrm>
              <a:off x="222234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8" name="Rectangle 17"/>
            <p:cNvSpPr/>
            <p:nvPr/>
          </p:nvSpPr>
          <p:spPr>
            <a:xfrm>
              <a:off x="294922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9" name="Rectangle 18"/>
            <p:cNvSpPr/>
            <p:nvPr/>
          </p:nvSpPr>
          <p:spPr>
            <a:xfrm>
              <a:off x="367609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0" name="Rectangle 19"/>
            <p:cNvSpPr/>
            <p:nvPr/>
          </p:nvSpPr>
          <p:spPr>
            <a:xfrm>
              <a:off x="4402973"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1" name="Rectangle 20"/>
            <p:cNvSpPr/>
            <p:nvPr/>
          </p:nvSpPr>
          <p:spPr>
            <a:xfrm>
              <a:off x="5129850"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2" name="Rectangle 21"/>
            <p:cNvSpPr/>
            <p:nvPr/>
          </p:nvSpPr>
          <p:spPr>
            <a:xfrm>
              <a:off x="222473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3" name="Rectangle 22"/>
            <p:cNvSpPr/>
            <p:nvPr/>
          </p:nvSpPr>
          <p:spPr>
            <a:xfrm>
              <a:off x="295160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4" name="Rectangle 23"/>
            <p:cNvSpPr/>
            <p:nvPr/>
          </p:nvSpPr>
          <p:spPr>
            <a:xfrm>
              <a:off x="367848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5" name="Rectangle 24"/>
            <p:cNvSpPr/>
            <p:nvPr/>
          </p:nvSpPr>
          <p:spPr>
            <a:xfrm>
              <a:off x="4405359"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6" name="Rectangle 25"/>
            <p:cNvSpPr/>
            <p:nvPr/>
          </p:nvSpPr>
          <p:spPr>
            <a:xfrm>
              <a:off x="5132236"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7" name="Rectangle 26"/>
            <p:cNvSpPr/>
            <p:nvPr/>
          </p:nvSpPr>
          <p:spPr>
            <a:xfrm>
              <a:off x="222235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8" name="Rectangle 27"/>
            <p:cNvSpPr/>
            <p:nvPr/>
          </p:nvSpPr>
          <p:spPr>
            <a:xfrm>
              <a:off x="294922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9" name="Rectangle 28"/>
            <p:cNvSpPr/>
            <p:nvPr/>
          </p:nvSpPr>
          <p:spPr>
            <a:xfrm>
              <a:off x="367610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0" name="Rectangle 29"/>
            <p:cNvSpPr/>
            <p:nvPr/>
          </p:nvSpPr>
          <p:spPr>
            <a:xfrm>
              <a:off x="4402978"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1" name="Rectangle 30"/>
            <p:cNvSpPr/>
            <p:nvPr/>
          </p:nvSpPr>
          <p:spPr>
            <a:xfrm>
              <a:off x="5129855"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cxnSp>
          <p:nvCxnSpPr>
            <p:cNvPr id="32" name="Straight Connector 31"/>
            <p:cNvCxnSpPr/>
            <p:nvPr/>
          </p:nvCxnSpPr>
          <p:spPr>
            <a:xfrm>
              <a:off x="14287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120900" y="2987657"/>
              <a:ext cx="0" cy="1463675"/>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221996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5" name="Rectangle 34"/>
            <p:cNvSpPr/>
            <p:nvPr/>
          </p:nvSpPr>
          <p:spPr>
            <a:xfrm>
              <a:off x="294684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6" name="Rectangle 35"/>
            <p:cNvSpPr/>
            <p:nvPr/>
          </p:nvSpPr>
          <p:spPr>
            <a:xfrm>
              <a:off x="367372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7" name="Rectangle 36"/>
            <p:cNvSpPr/>
            <p:nvPr/>
          </p:nvSpPr>
          <p:spPr>
            <a:xfrm>
              <a:off x="4400597"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38" name="Rectangle 37"/>
            <p:cNvSpPr/>
            <p:nvPr/>
          </p:nvSpPr>
          <p:spPr>
            <a:xfrm>
              <a:off x="5127474"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pSp>
      <p:sp>
        <p:nvSpPr>
          <p:cNvPr id="39" name="TextBox 38"/>
          <p:cNvSpPr txBox="1"/>
          <p:nvPr/>
        </p:nvSpPr>
        <p:spPr>
          <a:xfrm>
            <a:off x="5266469" y="2772986"/>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41.7</a:t>
            </a:r>
            <a:endParaRPr lang="en-US" sz="1400" dirty="0">
              <a:latin typeface="Arial" pitchFamily="34" charset="0"/>
              <a:cs typeface="Arial" pitchFamily="34" charset="0"/>
            </a:endParaRPr>
          </a:p>
        </p:txBody>
      </p:sp>
      <p:sp>
        <p:nvSpPr>
          <p:cNvPr id="40" name="TextBox 39"/>
          <p:cNvSpPr txBox="1"/>
          <p:nvPr/>
        </p:nvSpPr>
        <p:spPr>
          <a:xfrm>
            <a:off x="5269644" y="3261936"/>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42.3</a:t>
            </a:r>
            <a:endParaRPr lang="en-US" sz="1400" dirty="0">
              <a:latin typeface="Arial" pitchFamily="34" charset="0"/>
              <a:cs typeface="Arial" pitchFamily="34" charset="0"/>
            </a:endParaRPr>
          </a:p>
        </p:txBody>
      </p:sp>
      <p:sp>
        <p:nvSpPr>
          <p:cNvPr id="41" name="TextBox 40"/>
          <p:cNvSpPr txBox="1"/>
          <p:nvPr/>
        </p:nvSpPr>
        <p:spPr>
          <a:xfrm>
            <a:off x="5261707" y="3763625"/>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44.0</a:t>
            </a:r>
            <a:endParaRPr lang="en-US" sz="1400" dirty="0">
              <a:latin typeface="Arial" pitchFamily="34" charset="0"/>
              <a:cs typeface="Arial" pitchFamily="34" charset="0"/>
            </a:endParaRPr>
          </a:p>
        </p:txBody>
      </p:sp>
      <p:grpSp>
        <p:nvGrpSpPr>
          <p:cNvPr id="4" name="Group 178"/>
          <p:cNvGrpSpPr/>
          <p:nvPr/>
        </p:nvGrpSpPr>
        <p:grpSpPr>
          <a:xfrm>
            <a:off x="5687512" y="3231000"/>
            <a:ext cx="666227" cy="463821"/>
            <a:chOff x="3727587" y="3496471"/>
            <a:chExt cx="666227" cy="463821"/>
          </a:xfrm>
        </p:grpSpPr>
        <p:sp>
          <p:nvSpPr>
            <p:cNvPr id="43" name="Teardrop 42"/>
            <p:cNvSpPr/>
            <p:nvPr/>
          </p:nvSpPr>
          <p:spPr>
            <a:xfrm rot="8100000">
              <a:off x="3781098" y="3496471"/>
              <a:ext cx="362282" cy="370418"/>
            </a:xfrm>
            <a:prstGeom prst="teardrop">
              <a:avLst/>
            </a:prstGeom>
            <a:solidFill>
              <a:srgbClr val="9F5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cxnSp>
          <p:nvCxnSpPr>
            <p:cNvPr id="44" name="Straight Connector 43"/>
            <p:cNvCxnSpPr/>
            <p:nvPr/>
          </p:nvCxnSpPr>
          <p:spPr>
            <a:xfrm>
              <a:off x="4027925" y="3960292"/>
              <a:ext cx="365889"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727587" y="3505182"/>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0.8</a:t>
              </a:r>
              <a:endParaRPr lang="en-US" sz="1600" b="1" dirty="0">
                <a:latin typeface="Arial" pitchFamily="34" charset="0"/>
                <a:cs typeface="Arial" pitchFamily="34" charset="0"/>
              </a:endParaRPr>
            </a:p>
          </p:txBody>
        </p:sp>
      </p:grpSp>
      <p:grpSp>
        <p:nvGrpSpPr>
          <p:cNvPr id="42" name="Group 175"/>
          <p:cNvGrpSpPr/>
          <p:nvPr/>
        </p:nvGrpSpPr>
        <p:grpSpPr>
          <a:xfrm>
            <a:off x="6819654" y="2738875"/>
            <a:ext cx="1079517" cy="460646"/>
            <a:chOff x="2530856" y="3004346"/>
            <a:chExt cx="1079517" cy="460646"/>
          </a:xfrm>
        </p:grpSpPr>
        <p:cxnSp>
          <p:nvCxnSpPr>
            <p:cNvPr id="47" name="Straight Connector 46"/>
            <p:cNvCxnSpPr/>
            <p:nvPr/>
          </p:nvCxnSpPr>
          <p:spPr>
            <a:xfrm>
              <a:off x="2530856" y="3464992"/>
              <a:ext cx="1079517"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ardrop 47"/>
            <p:cNvSpPr/>
            <p:nvPr/>
          </p:nvSpPr>
          <p:spPr>
            <a:xfrm rot="8100000">
              <a:off x="2876057" y="3004346"/>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49" name="TextBox 48"/>
            <p:cNvSpPr txBox="1"/>
            <p:nvPr/>
          </p:nvSpPr>
          <p:spPr>
            <a:xfrm>
              <a:off x="2822546" y="3013057"/>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2.9</a:t>
              </a:r>
              <a:endParaRPr lang="en-US" sz="1600" b="1" dirty="0">
                <a:latin typeface="Arial" pitchFamily="34" charset="0"/>
                <a:cs typeface="Arial" pitchFamily="34" charset="0"/>
              </a:endParaRPr>
            </a:p>
          </p:txBody>
        </p:sp>
      </p:grpSp>
      <p:grpSp>
        <p:nvGrpSpPr>
          <p:cNvPr id="46" name="Group 179"/>
          <p:cNvGrpSpPr/>
          <p:nvPr/>
        </p:nvGrpSpPr>
        <p:grpSpPr>
          <a:xfrm>
            <a:off x="7014333" y="3729514"/>
            <a:ext cx="1032387" cy="460646"/>
            <a:chOff x="2825818" y="3994985"/>
            <a:chExt cx="1032387" cy="460646"/>
          </a:xfrm>
        </p:grpSpPr>
        <p:cxnSp>
          <p:nvCxnSpPr>
            <p:cNvPr id="51" name="Straight Connector 50"/>
            <p:cNvCxnSpPr/>
            <p:nvPr/>
          </p:nvCxnSpPr>
          <p:spPr>
            <a:xfrm>
              <a:off x="2825818" y="4455631"/>
              <a:ext cx="1032387"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ardrop 51"/>
            <p:cNvSpPr/>
            <p:nvPr/>
          </p:nvSpPr>
          <p:spPr>
            <a:xfrm rot="8100000">
              <a:off x="3161838" y="3994985"/>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53" name="TextBox 52"/>
            <p:cNvSpPr txBox="1"/>
            <p:nvPr/>
          </p:nvSpPr>
          <p:spPr>
            <a:xfrm>
              <a:off x="3108327" y="4003696"/>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3.1</a:t>
              </a:r>
              <a:endParaRPr lang="en-US" sz="1600" b="1" dirty="0">
                <a:latin typeface="Arial" pitchFamily="34" charset="0"/>
                <a:cs typeface="Arial" pitchFamily="34" charset="0"/>
              </a:endParaRPr>
            </a:p>
          </p:txBody>
        </p:sp>
      </p:grpSp>
      <p:sp>
        <p:nvSpPr>
          <p:cNvPr id="54" name="TextBox 53"/>
          <p:cNvSpPr txBox="1"/>
          <p:nvPr/>
        </p:nvSpPr>
        <p:spPr>
          <a:xfrm>
            <a:off x="3913913" y="2782513"/>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3</a:t>
            </a:r>
            <a:endParaRPr lang="en-US" sz="1600" dirty="0">
              <a:latin typeface="Arial" pitchFamily="34" charset="0"/>
              <a:cs typeface="Arial" pitchFamily="34" charset="0"/>
            </a:endParaRPr>
          </a:p>
        </p:txBody>
      </p:sp>
      <p:sp>
        <p:nvSpPr>
          <p:cNvPr id="55" name="TextBox 54"/>
          <p:cNvSpPr txBox="1"/>
          <p:nvPr/>
        </p:nvSpPr>
        <p:spPr>
          <a:xfrm>
            <a:off x="3913913" y="3282576"/>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4</a:t>
            </a:r>
            <a:endParaRPr lang="en-US" sz="1600" dirty="0">
              <a:latin typeface="Arial" pitchFamily="34" charset="0"/>
              <a:cs typeface="Arial" pitchFamily="34" charset="0"/>
            </a:endParaRPr>
          </a:p>
        </p:txBody>
      </p:sp>
      <p:sp>
        <p:nvSpPr>
          <p:cNvPr id="56" name="TextBox 55"/>
          <p:cNvSpPr txBox="1"/>
          <p:nvPr/>
        </p:nvSpPr>
        <p:spPr>
          <a:xfrm>
            <a:off x="3913913" y="3782638"/>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5</a:t>
            </a:r>
            <a:endParaRPr lang="en-US" sz="1600" dirty="0">
              <a:latin typeface="Arial" pitchFamily="34" charset="0"/>
              <a:cs typeface="Arial" pitchFamily="34" charset="0"/>
            </a:endParaRPr>
          </a:p>
        </p:txBody>
      </p:sp>
      <p:sp>
        <p:nvSpPr>
          <p:cNvPr id="57" name="Content Placeholder 2"/>
          <p:cNvSpPr>
            <a:spLocks noGrp="1"/>
          </p:cNvSpPr>
          <p:nvPr>
            <p:ph sz="quarter" idx="1"/>
          </p:nvPr>
        </p:nvSpPr>
        <p:spPr>
          <a:xfrm>
            <a:off x="612648" y="4365523"/>
            <a:ext cx="8153400" cy="2070673"/>
          </a:xfrm>
        </p:spPr>
        <p:txBody>
          <a:bodyPr>
            <a:noAutofit/>
          </a:bodyPr>
          <a:lstStyle/>
          <a:p>
            <a:r>
              <a:rPr lang="en-US" sz="1700" dirty="0" smtClean="0"/>
              <a:t>A below average Value-Added estimate for the 4</a:t>
            </a:r>
            <a:r>
              <a:rPr lang="en-US" sz="1700" baseline="30000" dirty="0" smtClean="0"/>
              <a:t>th</a:t>
            </a:r>
            <a:r>
              <a:rPr lang="en-US" sz="1700" dirty="0" smtClean="0"/>
              <a:t> grade teams indicates that during this past year, 4</a:t>
            </a:r>
            <a:r>
              <a:rPr lang="en-US" sz="1700" baseline="30000" dirty="0" smtClean="0"/>
              <a:t>th</a:t>
            </a:r>
            <a:r>
              <a:rPr lang="en-US" sz="1700" dirty="0" smtClean="0"/>
              <a:t> grade students at your school grew slower than predicted.</a:t>
            </a:r>
          </a:p>
          <a:p>
            <a:r>
              <a:rPr lang="en-US" sz="1700" dirty="0" smtClean="0"/>
              <a:t>Use other information and meet with this teaching team to determine root causes of this result. Is this a new content or grade area for one or more teachers on this team? Was there a particular challenge that this team faced last year?</a:t>
            </a:r>
          </a:p>
          <a:p>
            <a:r>
              <a:rPr lang="en-US" sz="1700" dirty="0" smtClean="0"/>
              <a:t>Work with the teachers to come up with a goal and plan for next year’s students. </a:t>
            </a:r>
            <a:br>
              <a:rPr lang="en-US" sz="1700" dirty="0" smtClean="0"/>
            </a:br>
            <a:r>
              <a:rPr lang="en-US" sz="1700" dirty="0" smtClean="0"/>
              <a:t>Consider instructional changes, classroom management, mentoring, standards focus, etc.</a:t>
            </a:r>
          </a:p>
          <a:p>
            <a:endParaRPr lang="en-US" sz="1700" dirty="0"/>
          </a:p>
        </p:txBody>
      </p:sp>
      <p:sp>
        <p:nvSpPr>
          <p:cNvPr id="58" name="TextBox 57"/>
          <p:cNvSpPr txBox="1"/>
          <p:nvPr/>
        </p:nvSpPr>
        <p:spPr>
          <a:xfrm>
            <a:off x="2632165" y="3246654"/>
            <a:ext cx="1197828" cy="369332"/>
          </a:xfrm>
          <a:prstGeom prst="rect">
            <a:avLst/>
          </a:prstGeom>
          <a:noFill/>
        </p:spPr>
        <p:txBody>
          <a:bodyPr wrap="none" rtlCol="0">
            <a:spAutoFit/>
          </a:bodyPr>
          <a:lstStyle/>
          <a:p>
            <a:r>
              <a:rPr lang="en-US" dirty="0" smtClean="0"/>
              <a:t>Investigate</a:t>
            </a:r>
            <a:endParaRPr lang="en-US" dirty="0"/>
          </a:p>
        </p:txBody>
      </p:sp>
      <p:sp>
        <p:nvSpPr>
          <p:cNvPr id="59" name="TextBox 58"/>
          <p:cNvSpPr txBox="1"/>
          <p:nvPr/>
        </p:nvSpPr>
        <p:spPr>
          <a:xfrm>
            <a:off x="2301965" y="3087904"/>
            <a:ext cx="466794" cy="646331"/>
          </a:xfrm>
          <a:prstGeom prst="rect">
            <a:avLst/>
          </a:prstGeom>
          <a:noFill/>
        </p:spPr>
        <p:txBody>
          <a:bodyPr wrap="none" rtlCol="0">
            <a:spAutoFit/>
          </a:bodyPr>
          <a:lstStyle/>
          <a:p>
            <a:r>
              <a:rPr lang="en-US" sz="3600" b="1" dirty="0" smtClean="0">
                <a:ln w="18000">
                  <a:solidFill>
                    <a:srgbClr val="7030A0"/>
                  </a:solidFill>
                  <a:prstDash val="solid"/>
                  <a:miter lim="800000"/>
                </a:ln>
                <a:noFill/>
                <a:effectLst>
                  <a:outerShdw blurRad="25500" dist="23000" dir="7020000" algn="tl">
                    <a:srgbClr val="000000">
                      <a:alpha val="50000"/>
                    </a:srgbClr>
                  </a:outerShdw>
                </a:effectLst>
                <a:latin typeface="Arial" pitchFamily="34" charset="0"/>
                <a:cs typeface="Arial" pitchFamily="34" charset="0"/>
              </a:rPr>
              <a:t>?</a:t>
            </a:r>
            <a:endParaRPr lang="en-US" sz="3600" b="1" dirty="0">
              <a:ln w="18000">
                <a:solidFill>
                  <a:srgbClr val="7030A0"/>
                </a:solidFill>
                <a:prstDash val="solid"/>
                <a:miter lim="800000"/>
              </a:ln>
              <a:noFill/>
              <a:effectLst>
                <a:outerShdw blurRad="25500" dist="23000" dir="7020000" algn="tl">
                  <a:srgbClr val="000000">
                    <a:alpha val="50000"/>
                  </a:srgbClr>
                </a:outerShdw>
              </a:effectLst>
              <a:latin typeface="Arial" pitchFamily="34" charset="0"/>
              <a:cs typeface="Arial" pitchFamily="34" charset="0"/>
            </a:endParaRP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60"/>
          <p:cNvGrpSpPr/>
          <p:nvPr/>
        </p:nvGrpSpPr>
        <p:grpSpPr>
          <a:xfrm>
            <a:off x="567473" y="1623997"/>
            <a:ext cx="8510005" cy="2909884"/>
            <a:chOff x="532079" y="1623997"/>
            <a:chExt cx="8510005" cy="2909884"/>
          </a:xfrm>
        </p:grpSpPr>
        <p:sp>
          <p:nvSpPr>
            <p:cNvPr id="62" name="Rectangle 61"/>
            <p:cNvSpPr/>
            <p:nvPr/>
          </p:nvSpPr>
          <p:spPr>
            <a:xfrm>
              <a:off x="532079" y="3971894"/>
              <a:ext cx="8464284"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3" name="Rectangle 62"/>
            <p:cNvSpPr/>
            <p:nvPr/>
          </p:nvSpPr>
          <p:spPr>
            <a:xfrm>
              <a:off x="536841" y="2981255"/>
              <a:ext cx="8464284"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64" name="Rectangle 63"/>
            <p:cNvSpPr/>
            <p:nvPr/>
          </p:nvSpPr>
          <p:spPr>
            <a:xfrm>
              <a:off x="543898" y="1947845"/>
              <a:ext cx="8461990" cy="47763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5" name="TextBox 64"/>
            <p:cNvSpPr txBox="1"/>
            <p:nvPr/>
          </p:nvSpPr>
          <p:spPr>
            <a:xfrm>
              <a:off x="1382441" y="1943078"/>
              <a:ext cx="805028" cy="461665"/>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NUMBER OF</a:t>
              </a:r>
            </a:p>
            <a:p>
              <a:pPr algn="ctr"/>
              <a:r>
                <a:rPr lang="en-US" sz="800" dirty="0" smtClean="0">
                  <a:solidFill>
                    <a:schemeClr val="bg1"/>
                  </a:solidFill>
                  <a:latin typeface="Arial" pitchFamily="34" charset="0"/>
                  <a:cs typeface="Arial" pitchFamily="34" charset="0"/>
                </a:rPr>
                <a:t>STUDENTS</a:t>
              </a:r>
            </a:p>
            <a:p>
              <a:pPr algn="ctr"/>
              <a:r>
                <a:rPr lang="en-US" sz="800" dirty="0" smtClean="0">
                  <a:solidFill>
                    <a:schemeClr val="bg1"/>
                  </a:solidFill>
                  <a:latin typeface="Arial" pitchFamily="34" charset="0"/>
                  <a:cs typeface="Arial" pitchFamily="34" charset="0"/>
                </a:rPr>
                <a:t>(WEIGHTED)</a:t>
              </a:r>
              <a:endParaRPr lang="en-US" sz="800" dirty="0">
                <a:solidFill>
                  <a:schemeClr val="bg1"/>
                </a:solidFill>
                <a:latin typeface="Arial" pitchFamily="34" charset="0"/>
                <a:cs typeface="Arial" pitchFamily="34" charset="0"/>
              </a:endParaRPr>
            </a:p>
          </p:txBody>
        </p:sp>
        <p:sp>
          <p:nvSpPr>
            <p:cNvPr id="66" name="TextBox 65"/>
            <p:cNvSpPr txBox="1"/>
            <p:nvPr/>
          </p:nvSpPr>
          <p:spPr>
            <a:xfrm>
              <a:off x="5163866" y="1943075"/>
              <a:ext cx="805028" cy="461665"/>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NUMBER OF</a:t>
              </a:r>
            </a:p>
            <a:p>
              <a:pPr algn="ctr"/>
              <a:r>
                <a:rPr lang="en-US" sz="800" dirty="0" smtClean="0">
                  <a:solidFill>
                    <a:schemeClr val="bg1"/>
                  </a:solidFill>
                  <a:latin typeface="Arial" pitchFamily="34" charset="0"/>
                  <a:cs typeface="Arial" pitchFamily="34" charset="0"/>
                </a:rPr>
                <a:t>STUDENTS</a:t>
              </a:r>
            </a:p>
            <a:p>
              <a:pPr algn="ctr"/>
              <a:r>
                <a:rPr lang="en-US" sz="800" dirty="0" smtClean="0">
                  <a:solidFill>
                    <a:schemeClr val="bg1"/>
                  </a:solidFill>
                  <a:latin typeface="Arial" pitchFamily="34" charset="0"/>
                  <a:cs typeface="Arial" pitchFamily="34" charset="0"/>
                </a:rPr>
                <a:t>(WEIGHTED)</a:t>
              </a:r>
              <a:endParaRPr lang="en-US" sz="800" dirty="0">
                <a:solidFill>
                  <a:schemeClr val="bg1"/>
                </a:solidFill>
                <a:latin typeface="Arial" pitchFamily="34" charset="0"/>
                <a:cs typeface="Arial" pitchFamily="34" charset="0"/>
              </a:endParaRPr>
            </a:p>
          </p:txBody>
        </p:sp>
        <p:sp>
          <p:nvSpPr>
            <p:cNvPr id="67" name="TextBox 66"/>
            <p:cNvSpPr txBox="1"/>
            <p:nvPr/>
          </p:nvSpPr>
          <p:spPr>
            <a:xfrm>
              <a:off x="2959306" y="1957366"/>
              <a:ext cx="1527983" cy="215444"/>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VALUE-ADDED ESTIMATES</a:t>
              </a:r>
              <a:endParaRPr lang="en-US" sz="800" dirty="0">
                <a:solidFill>
                  <a:schemeClr val="bg1"/>
                </a:solidFill>
                <a:latin typeface="Arial" pitchFamily="34" charset="0"/>
                <a:cs typeface="Arial" pitchFamily="34" charset="0"/>
              </a:endParaRPr>
            </a:p>
          </p:txBody>
        </p:sp>
        <p:sp>
          <p:nvSpPr>
            <p:cNvPr id="68" name="TextBox 67"/>
            <p:cNvSpPr txBox="1"/>
            <p:nvPr/>
          </p:nvSpPr>
          <p:spPr>
            <a:xfrm>
              <a:off x="6726445" y="1957366"/>
              <a:ext cx="1527983" cy="215444"/>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VALUE-ADDED ESTIMATES</a:t>
              </a:r>
              <a:endParaRPr lang="en-US" sz="800" dirty="0">
                <a:solidFill>
                  <a:schemeClr val="bg1"/>
                </a:solidFill>
                <a:latin typeface="Arial" pitchFamily="34" charset="0"/>
                <a:cs typeface="Arial" pitchFamily="34" charset="0"/>
              </a:endParaRPr>
            </a:p>
          </p:txBody>
        </p:sp>
        <p:sp>
          <p:nvSpPr>
            <p:cNvPr id="69" name="TextBox 68"/>
            <p:cNvSpPr txBox="1"/>
            <p:nvPr/>
          </p:nvSpPr>
          <p:spPr>
            <a:xfrm>
              <a:off x="1423986" y="1623997"/>
              <a:ext cx="3795714" cy="323165"/>
            </a:xfrm>
            <a:prstGeom prst="rect">
              <a:avLst/>
            </a:prstGeom>
            <a:noFill/>
            <a:ln w="12700">
              <a:solidFill>
                <a:schemeClr val="bg1">
                  <a:lumMod val="50000"/>
                </a:schemeClr>
              </a:solidFill>
            </a:ln>
          </p:spPr>
          <p:txBody>
            <a:bodyPr wrap="square" tIns="45720" bIns="91440" rtlCol="0">
              <a:spAutoFit/>
            </a:bodyPr>
            <a:lstStyle/>
            <a:p>
              <a:pPr algn="ctr"/>
              <a:r>
                <a:rPr lang="en-US" sz="1200" b="1" dirty="0" smtClean="0">
                  <a:solidFill>
                    <a:schemeClr val="tx1">
                      <a:lumMod val="65000"/>
                      <a:lumOff val="35000"/>
                    </a:schemeClr>
                  </a:solidFill>
                  <a:latin typeface="Arial" pitchFamily="34" charset="0"/>
                  <a:cs typeface="Arial" pitchFamily="34" charset="0"/>
                </a:rPr>
                <a:t>Past Academic Year</a:t>
              </a:r>
              <a:endParaRPr lang="en-US" sz="1200" b="1" dirty="0">
                <a:solidFill>
                  <a:schemeClr val="tx1">
                    <a:lumMod val="65000"/>
                    <a:lumOff val="35000"/>
                  </a:schemeClr>
                </a:solidFill>
                <a:latin typeface="Arial" pitchFamily="34" charset="0"/>
                <a:cs typeface="Arial" pitchFamily="34" charset="0"/>
              </a:endParaRPr>
            </a:p>
          </p:txBody>
        </p:sp>
        <p:sp>
          <p:nvSpPr>
            <p:cNvPr id="70" name="TextBox 69"/>
            <p:cNvSpPr txBox="1"/>
            <p:nvPr/>
          </p:nvSpPr>
          <p:spPr>
            <a:xfrm>
              <a:off x="5214934" y="1623998"/>
              <a:ext cx="3781429" cy="323165"/>
            </a:xfrm>
            <a:prstGeom prst="rect">
              <a:avLst/>
            </a:prstGeom>
            <a:noFill/>
            <a:ln w="12700">
              <a:solidFill>
                <a:schemeClr val="bg1">
                  <a:lumMod val="50000"/>
                </a:schemeClr>
              </a:solidFill>
            </a:ln>
          </p:spPr>
          <p:txBody>
            <a:bodyPr wrap="square" tIns="45720" bIns="91440" rtlCol="0">
              <a:spAutoFit/>
            </a:bodyPr>
            <a:lstStyle/>
            <a:p>
              <a:pPr algn="ctr"/>
              <a:r>
                <a:rPr lang="en-US" sz="1200" b="1" dirty="0" smtClean="0">
                  <a:solidFill>
                    <a:schemeClr val="tx1">
                      <a:lumMod val="65000"/>
                      <a:lumOff val="35000"/>
                    </a:schemeClr>
                  </a:solidFill>
                  <a:latin typeface="Arial" pitchFamily="34" charset="0"/>
                  <a:cs typeface="Arial" pitchFamily="34" charset="0"/>
                </a:rPr>
                <a:t>Up-To-3-Year Average</a:t>
              </a:r>
              <a:endParaRPr lang="en-US" sz="1200" b="1" dirty="0">
                <a:solidFill>
                  <a:schemeClr val="tx1">
                    <a:lumMod val="65000"/>
                    <a:lumOff val="35000"/>
                  </a:schemeClr>
                </a:solidFill>
                <a:latin typeface="Arial" pitchFamily="34" charset="0"/>
                <a:cs typeface="Arial" pitchFamily="34" charset="0"/>
              </a:endParaRPr>
            </a:p>
          </p:txBody>
        </p:sp>
        <p:sp>
          <p:nvSpPr>
            <p:cNvPr id="71" name="TextBox 70"/>
            <p:cNvSpPr txBox="1"/>
            <p:nvPr/>
          </p:nvSpPr>
          <p:spPr>
            <a:xfrm>
              <a:off x="2090677"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1</a:t>
              </a:r>
              <a:endParaRPr lang="en-US" sz="1200" dirty="0">
                <a:solidFill>
                  <a:schemeClr val="bg1"/>
                </a:solidFill>
                <a:latin typeface="Arial" pitchFamily="34" charset="0"/>
                <a:cs typeface="Arial" pitchFamily="34" charset="0"/>
              </a:endParaRPr>
            </a:p>
          </p:txBody>
        </p:sp>
        <p:sp>
          <p:nvSpPr>
            <p:cNvPr id="72" name="TextBox 71"/>
            <p:cNvSpPr txBox="1"/>
            <p:nvPr/>
          </p:nvSpPr>
          <p:spPr>
            <a:xfrm>
              <a:off x="2836008"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2</a:t>
              </a:r>
              <a:endParaRPr lang="en-US" sz="1200" dirty="0">
                <a:solidFill>
                  <a:schemeClr val="bg1"/>
                </a:solidFill>
                <a:latin typeface="Arial" pitchFamily="34" charset="0"/>
                <a:cs typeface="Arial" pitchFamily="34" charset="0"/>
              </a:endParaRPr>
            </a:p>
          </p:txBody>
        </p:sp>
        <p:sp>
          <p:nvSpPr>
            <p:cNvPr id="73" name="TextBox 72"/>
            <p:cNvSpPr txBox="1"/>
            <p:nvPr/>
          </p:nvSpPr>
          <p:spPr>
            <a:xfrm>
              <a:off x="3555142" y="2145484"/>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3</a:t>
              </a:r>
              <a:endParaRPr lang="en-US" sz="1200" dirty="0">
                <a:solidFill>
                  <a:schemeClr val="bg1"/>
                </a:solidFill>
                <a:latin typeface="Arial" pitchFamily="34" charset="0"/>
                <a:cs typeface="Arial" pitchFamily="34" charset="0"/>
              </a:endParaRPr>
            </a:p>
          </p:txBody>
        </p:sp>
        <p:sp>
          <p:nvSpPr>
            <p:cNvPr id="74" name="TextBox 73"/>
            <p:cNvSpPr txBox="1"/>
            <p:nvPr/>
          </p:nvSpPr>
          <p:spPr>
            <a:xfrm>
              <a:off x="4283804" y="2133578"/>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4</a:t>
              </a:r>
              <a:endParaRPr lang="en-US" sz="1200" dirty="0">
                <a:solidFill>
                  <a:schemeClr val="bg1"/>
                </a:solidFill>
                <a:latin typeface="Arial" pitchFamily="34" charset="0"/>
                <a:cs typeface="Arial" pitchFamily="34" charset="0"/>
              </a:endParaRPr>
            </a:p>
          </p:txBody>
        </p:sp>
        <p:sp>
          <p:nvSpPr>
            <p:cNvPr id="75" name="TextBox 74"/>
            <p:cNvSpPr txBox="1"/>
            <p:nvPr/>
          </p:nvSpPr>
          <p:spPr>
            <a:xfrm>
              <a:off x="4993416" y="2131196"/>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5</a:t>
              </a:r>
              <a:endParaRPr lang="en-US" sz="1200" dirty="0">
                <a:solidFill>
                  <a:schemeClr val="bg1"/>
                </a:solidFill>
                <a:latin typeface="Arial" pitchFamily="34" charset="0"/>
                <a:cs typeface="Arial" pitchFamily="34" charset="0"/>
              </a:endParaRPr>
            </a:p>
          </p:txBody>
        </p:sp>
        <p:sp>
          <p:nvSpPr>
            <p:cNvPr id="76" name="TextBox 75"/>
            <p:cNvSpPr txBox="1"/>
            <p:nvPr/>
          </p:nvSpPr>
          <p:spPr>
            <a:xfrm>
              <a:off x="5869719" y="2135957"/>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1</a:t>
              </a:r>
              <a:endParaRPr lang="en-US" sz="1200" dirty="0">
                <a:solidFill>
                  <a:schemeClr val="bg1"/>
                </a:solidFill>
                <a:latin typeface="Arial" pitchFamily="34" charset="0"/>
                <a:cs typeface="Arial" pitchFamily="34" charset="0"/>
              </a:endParaRPr>
            </a:p>
          </p:txBody>
        </p:sp>
        <p:sp>
          <p:nvSpPr>
            <p:cNvPr id="77" name="TextBox 76"/>
            <p:cNvSpPr txBox="1"/>
            <p:nvPr/>
          </p:nvSpPr>
          <p:spPr>
            <a:xfrm>
              <a:off x="6615050" y="2135957"/>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2</a:t>
              </a:r>
              <a:endParaRPr lang="en-US" sz="1200" dirty="0">
                <a:solidFill>
                  <a:schemeClr val="bg1"/>
                </a:solidFill>
                <a:latin typeface="Arial" pitchFamily="34" charset="0"/>
                <a:cs typeface="Arial" pitchFamily="34" charset="0"/>
              </a:endParaRPr>
            </a:p>
          </p:txBody>
        </p:sp>
        <p:sp>
          <p:nvSpPr>
            <p:cNvPr id="78" name="TextBox 77"/>
            <p:cNvSpPr txBox="1"/>
            <p:nvPr/>
          </p:nvSpPr>
          <p:spPr>
            <a:xfrm>
              <a:off x="7334184" y="2145482"/>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3</a:t>
              </a:r>
              <a:endParaRPr lang="en-US" sz="1200" dirty="0">
                <a:solidFill>
                  <a:schemeClr val="bg1"/>
                </a:solidFill>
                <a:latin typeface="Arial" pitchFamily="34" charset="0"/>
                <a:cs typeface="Arial" pitchFamily="34" charset="0"/>
              </a:endParaRPr>
            </a:p>
          </p:txBody>
        </p:sp>
        <p:sp>
          <p:nvSpPr>
            <p:cNvPr id="79" name="TextBox 78"/>
            <p:cNvSpPr txBox="1"/>
            <p:nvPr/>
          </p:nvSpPr>
          <p:spPr>
            <a:xfrm>
              <a:off x="8062846" y="2133576"/>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4</a:t>
              </a:r>
              <a:endParaRPr lang="en-US" sz="1200" dirty="0">
                <a:solidFill>
                  <a:schemeClr val="bg1"/>
                </a:solidFill>
                <a:latin typeface="Arial" pitchFamily="34" charset="0"/>
                <a:cs typeface="Arial" pitchFamily="34" charset="0"/>
              </a:endParaRPr>
            </a:p>
          </p:txBody>
        </p:sp>
        <p:sp>
          <p:nvSpPr>
            <p:cNvPr id="80" name="TextBox 79"/>
            <p:cNvSpPr txBox="1"/>
            <p:nvPr/>
          </p:nvSpPr>
          <p:spPr>
            <a:xfrm>
              <a:off x="8772458" y="2131194"/>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5</a:t>
              </a:r>
              <a:endParaRPr lang="en-US" sz="1200" dirty="0">
                <a:solidFill>
                  <a:schemeClr val="bg1"/>
                </a:solidFill>
                <a:latin typeface="Arial" pitchFamily="34" charset="0"/>
                <a:cs typeface="Arial" pitchFamily="34" charset="0"/>
              </a:endParaRPr>
            </a:p>
          </p:txBody>
        </p:sp>
        <p:sp>
          <p:nvSpPr>
            <p:cNvPr id="81" name="TextBox 80"/>
            <p:cNvSpPr txBox="1"/>
            <p:nvPr/>
          </p:nvSpPr>
          <p:spPr>
            <a:xfrm>
              <a:off x="551725" y="2518233"/>
              <a:ext cx="1128835" cy="338554"/>
            </a:xfrm>
            <a:prstGeom prst="rect">
              <a:avLst/>
            </a:prstGeom>
            <a:solidFill>
              <a:srgbClr val="2C5A8C"/>
            </a:solidFill>
          </p:spPr>
          <p:txBody>
            <a:bodyPr wrap="none" rtlCol="0">
              <a:spAutoFit/>
            </a:bodyPr>
            <a:lstStyle/>
            <a:p>
              <a:r>
                <a:rPr lang="en-US" sz="1600" b="1" dirty="0" smtClean="0">
                  <a:solidFill>
                    <a:schemeClr val="bg1"/>
                  </a:solidFill>
                  <a:latin typeface="Arial" pitchFamily="34" charset="0"/>
                  <a:cs typeface="Arial" pitchFamily="34" charset="0"/>
                </a:rPr>
                <a:t>READING</a:t>
              </a:r>
              <a:endParaRPr lang="en-US" sz="1600" b="1" dirty="0">
                <a:solidFill>
                  <a:schemeClr val="bg1"/>
                </a:solidFill>
                <a:latin typeface="Arial" pitchFamily="34" charset="0"/>
                <a:cs typeface="Arial" pitchFamily="34" charset="0"/>
              </a:endParaRPr>
            </a:p>
          </p:txBody>
        </p:sp>
        <p:sp>
          <p:nvSpPr>
            <p:cNvPr id="82" name="TextBox 81"/>
            <p:cNvSpPr txBox="1"/>
            <p:nvPr/>
          </p:nvSpPr>
          <p:spPr>
            <a:xfrm>
              <a:off x="1720250" y="2519347"/>
              <a:ext cx="2596352" cy="338554"/>
            </a:xfrm>
            <a:prstGeom prst="rect">
              <a:avLst/>
            </a:prstGeom>
            <a:noFill/>
          </p:spPr>
          <p:txBody>
            <a:bodyPr wrap="none" rtlCol="0">
              <a:spAutoFit/>
            </a:bodyPr>
            <a:lstStyle/>
            <a:p>
              <a:r>
                <a:rPr lang="en-US" sz="1600" b="1" dirty="0" smtClean="0">
                  <a:latin typeface="Arial" pitchFamily="34" charset="0"/>
                  <a:cs typeface="Arial" pitchFamily="34" charset="0"/>
                </a:rPr>
                <a:t>Grade-Level</a:t>
              </a:r>
              <a:r>
                <a:rPr lang="en-US" sz="1600" dirty="0" smtClean="0">
                  <a:latin typeface="Arial" pitchFamily="34" charset="0"/>
                  <a:cs typeface="Arial" pitchFamily="34" charset="0"/>
                </a:rPr>
                <a:t> Value-Added</a:t>
              </a:r>
              <a:endParaRPr lang="en-US" sz="1600" dirty="0">
                <a:latin typeface="Arial" pitchFamily="34" charset="0"/>
                <a:cs typeface="Arial" pitchFamily="34" charset="0"/>
              </a:endParaRPr>
            </a:p>
          </p:txBody>
        </p:sp>
        <p:sp>
          <p:nvSpPr>
            <p:cNvPr id="83" name="Rectangle 82"/>
            <p:cNvSpPr/>
            <p:nvPr/>
          </p:nvSpPr>
          <p:spPr>
            <a:xfrm>
              <a:off x="222234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4" name="Rectangle 83"/>
            <p:cNvSpPr/>
            <p:nvPr/>
          </p:nvSpPr>
          <p:spPr>
            <a:xfrm>
              <a:off x="294922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5" name="Rectangle 84"/>
            <p:cNvSpPr/>
            <p:nvPr/>
          </p:nvSpPr>
          <p:spPr>
            <a:xfrm>
              <a:off x="367609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6" name="Rectangle 85"/>
            <p:cNvSpPr/>
            <p:nvPr/>
          </p:nvSpPr>
          <p:spPr>
            <a:xfrm>
              <a:off x="4402973"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7" name="Rectangle 86"/>
            <p:cNvSpPr/>
            <p:nvPr/>
          </p:nvSpPr>
          <p:spPr>
            <a:xfrm>
              <a:off x="5129850"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8" name="Rectangle 87"/>
            <p:cNvSpPr/>
            <p:nvPr/>
          </p:nvSpPr>
          <p:spPr>
            <a:xfrm>
              <a:off x="6001389"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9" name="Rectangle 88"/>
            <p:cNvSpPr/>
            <p:nvPr/>
          </p:nvSpPr>
          <p:spPr>
            <a:xfrm>
              <a:off x="672826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0" name="Rectangle 89"/>
            <p:cNvSpPr/>
            <p:nvPr/>
          </p:nvSpPr>
          <p:spPr>
            <a:xfrm>
              <a:off x="745514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1" name="Rectangle 90"/>
            <p:cNvSpPr/>
            <p:nvPr/>
          </p:nvSpPr>
          <p:spPr>
            <a:xfrm>
              <a:off x="818201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2" name="Rectangle 91"/>
            <p:cNvSpPr/>
            <p:nvPr/>
          </p:nvSpPr>
          <p:spPr>
            <a:xfrm>
              <a:off x="8908894"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3" name="Rectangle 92"/>
            <p:cNvSpPr/>
            <p:nvPr/>
          </p:nvSpPr>
          <p:spPr>
            <a:xfrm>
              <a:off x="222473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4" name="Rectangle 93"/>
            <p:cNvSpPr/>
            <p:nvPr/>
          </p:nvSpPr>
          <p:spPr>
            <a:xfrm>
              <a:off x="295160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5" name="Rectangle 94"/>
            <p:cNvSpPr/>
            <p:nvPr/>
          </p:nvSpPr>
          <p:spPr>
            <a:xfrm>
              <a:off x="367848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6" name="Rectangle 95"/>
            <p:cNvSpPr/>
            <p:nvPr/>
          </p:nvSpPr>
          <p:spPr>
            <a:xfrm>
              <a:off x="4405359"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7" name="Rectangle 96"/>
            <p:cNvSpPr/>
            <p:nvPr/>
          </p:nvSpPr>
          <p:spPr>
            <a:xfrm>
              <a:off x="5132236"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8" name="Rectangle 97"/>
            <p:cNvSpPr/>
            <p:nvPr/>
          </p:nvSpPr>
          <p:spPr>
            <a:xfrm>
              <a:off x="6003775"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9" name="Rectangle 98"/>
            <p:cNvSpPr/>
            <p:nvPr/>
          </p:nvSpPr>
          <p:spPr>
            <a:xfrm>
              <a:off x="673065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0" name="Rectangle 99"/>
            <p:cNvSpPr/>
            <p:nvPr/>
          </p:nvSpPr>
          <p:spPr>
            <a:xfrm>
              <a:off x="745752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1" name="Rectangle 100"/>
            <p:cNvSpPr/>
            <p:nvPr/>
          </p:nvSpPr>
          <p:spPr>
            <a:xfrm>
              <a:off x="818440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2" name="Rectangle 101"/>
            <p:cNvSpPr/>
            <p:nvPr/>
          </p:nvSpPr>
          <p:spPr>
            <a:xfrm>
              <a:off x="8911280"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3" name="Rectangle 102"/>
            <p:cNvSpPr/>
            <p:nvPr/>
          </p:nvSpPr>
          <p:spPr>
            <a:xfrm>
              <a:off x="222235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4" name="Rectangle 103"/>
            <p:cNvSpPr/>
            <p:nvPr/>
          </p:nvSpPr>
          <p:spPr>
            <a:xfrm>
              <a:off x="294922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5" name="Rectangle 104"/>
            <p:cNvSpPr/>
            <p:nvPr/>
          </p:nvSpPr>
          <p:spPr>
            <a:xfrm>
              <a:off x="367610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6" name="Rectangle 105"/>
            <p:cNvSpPr/>
            <p:nvPr/>
          </p:nvSpPr>
          <p:spPr>
            <a:xfrm>
              <a:off x="4402978"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7" name="Rectangle 106"/>
            <p:cNvSpPr/>
            <p:nvPr/>
          </p:nvSpPr>
          <p:spPr>
            <a:xfrm>
              <a:off x="5129855"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8" name="Rectangle 107"/>
            <p:cNvSpPr/>
            <p:nvPr/>
          </p:nvSpPr>
          <p:spPr>
            <a:xfrm>
              <a:off x="6001394"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9" name="Rectangle 108"/>
            <p:cNvSpPr/>
            <p:nvPr/>
          </p:nvSpPr>
          <p:spPr>
            <a:xfrm>
              <a:off x="672827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0" name="Rectangle 109"/>
            <p:cNvSpPr/>
            <p:nvPr/>
          </p:nvSpPr>
          <p:spPr>
            <a:xfrm>
              <a:off x="745514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1" name="Rectangle 110"/>
            <p:cNvSpPr/>
            <p:nvPr/>
          </p:nvSpPr>
          <p:spPr>
            <a:xfrm>
              <a:off x="818202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2" name="Rectangle 111"/>
            <p:cNvSpPr/>
            <p:nvPr/>
          </p:nvSpPr>
          <p:spPr>
            <a:xfrm>
              <a:off x="8908899"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3" name="Rectangle 112"/>
            <p:cNvSpPr/>
            <p:nvPr/>
          </p:nvSpPr>
          <p:spPr>
            <a:xfrm>
              <a:off x="5210175" y="2416950"/>
              <a:ext cx="47625" cy="211693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cxnSp>
          <p:nvCxnSpPr>
            <p:cNvPr id="114" name="Straight Connector 113"/>
            <p:cNvCxnSpPr/>
            <p:nvPr/>
          </p:nvCxnSpPr>
          <p:spPr>
            <a:xfrm>
              <a:off x="14287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2120900" y="2987657"/>
              <a:ext cx="0" cy="1463675"/>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58864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7" name="Rectangle 116"/>
            <p:cNvSpPr/>
            <p:nvPr/>
          </p:nvSpPr>
          <p:spPr>
            <a:xfrm>
              <a:off x="221996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8" name="Rectangle 117"/>
            <p:cNvSpPr/>
            <p:nvPr/>
          </p:nvSpPr>
          <p:spPr>
            <a:xfrm>
              <a:off x="294684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9" name="Rectangle 118"/>
            <p:cNvSpPr/>
            <p:nvPr/>
          </p:nvSpPr>
          <p:spPr>
            <a:xfrm>
              <a:off x="367372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0" name="Rectangle 119"/>
            <p:cNvSpPr/>
            <p:nvPr/>
          </p:nvSpPr>
          <p:spPr>
            <a:xfrm>
              <a:off x="4400597"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1" name="Rectangle 120"/>
            <p:cNvSpPr/>
            <p:nvPr/>
          </p:nvSpPr>
          <p:spPr>
            <a:xfrm>
              <a:off x="5127474"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2" name="Rectangle 121"/>
            <p:cNvSpPr/>
            <p:nvPr/>
          </p:nvSpPr>
          <p:spPr>
            <a:xfrm>
              <a:off x="5999013"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3" name="Rectangle 122"/>
            <p:cNvSpPr/>
            <p:nvPr/>
          </p:nvSpPr>
          <p:spPr>
            <a:xfrm>
              <a:off x="672588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4" name="Rectangle 123"/>
            <p:cNvSpPr/>
            <p:nvPr/>
          </p:nvSpPr>
          <p:spPr>
            <a:xfrm>
              <a:off x="745276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5" name="Rectangle 124"/>
            <p:cNvSpPr/>
            <p:nvPr/>
          </p:nvSpPr>
          <p:spPr>
            <a:xfrm>
              <a:off x="817964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6" name="Rectangle 125"/>
            <p:cNvSpPr/>
            <p:nvPr/>
          </p:nvSpPr>
          <p:spPr>
            <a:xfrm>
              <a:off x="8906518"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pSp>
      <p:sp>
        <p:nvSpPr>
          <p:cNvPr id="2" name="Title 1"/>
          <p:cNvSpPr>
            <a:spLocks noGrp="1"/>
          </p:cNvSpPr>
          <p:nvPr>
            <p:ph type="title"/>
          </p:nvPr>
        </p:nvSpPr>
        <p:spPr/>
        <p:txBody>
          <a:bodyPr>
            <a:noAutofit/>
          </a:bodyPr>
          <a:lstStyle/>
          <a:p>
            <a:r>
              <a:rPr lang="en-US" sz="3800" dirty="0" smtClean="0"/>
              <a:t>7. Is Value-Added telling me a particular team is ineffective at teaching?</a:t>
            </a:r>
            <a:endParaRPr lang="en-US" sz="3800" dirty="0"/>
          </a:p>
        </p:txBody>
      </p:sp>
      <p:sp>
        <p:nvSpPr>
          <p:cNvPr id="57" name="TextBox 56"/>
          <p:cNvSpPr txBox="1"/>
          <p:nvPr/>
        </p:nvSpPr>
        <p:spPr>
          <a:xfrm>
            <a:off x="1549874" y="3038457"/>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71.3</a:t>
            </a:r>
            <a:endParaRPr lang="en-US" sz="1400" dirty="0">
              <a:latin typeface="Arial" pitchFamily="34" charset="0"/>
              <a:cs typeface="Arial" pitchFamily="34" charset="0"/>
            </a:endParaRPr>
          </a:p>
        </p:txBody>
      </p:sp>
      <p:sp>
        <p:nvSpPr>
          <p:cNvPr id="58" name="TextBox 57"/>
          <p:cNvSpPr txBox="1"/>
          <p:nvPr/>
        </p:nvSpPr>
        <p:spPr>
          <a:xfrm>
            <a:off x="1553049" y="3527407"/>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66.8</a:t>
            </a:r>
            <a:endParaRPr lang="en-US" sz="1400" dirty="0">
              <a:latin typeface="Arial" pitchFamily="34" charset="0"/>
              <a:cs typeface="Arial" pitchFamily="34" charset="0"/>
            </a:endParaRPr>
          </a:p>
        </p:txBody>
      </p:sp>
      <p:sp>
        <p:nvSpPr>
          <p:cNvPr id="59" name="TextBox 58"/>
          <p:cNvSpPr txBox="1"/>
          <p:nvPr/>
        </p:nvSpPr>
        <p:spPr>
          <a:xfrm>
            <a:off x="5296369" y="3038457"/>
            <a:ext cx="631904" cy="307777"/>
          </a:xfrm>
          <a:prstGeom prst="rect">
            <a:avLst/>
          </a:prstGeom>
          <a:noFill/>
        </p:spPr>
        <p:txBody>
          <a:bodyPr wrap="none" rtlCol="0">
            <a:spAutoFit/>
          </a:bodyPr>
          <a:lstStyle/>
          <a:p>
            <a:r>
              <a:rPr lang="en-US" sz="1400" dirty="0" smtClean="0">
                <a:latin typeface="Arial" pitchFamily="34" charset="0"/>
                <a:cs typeface="Arial" pitchFamily="34" charset="0"/>
              </a:rPr>
              <a:t>191.9</a:t>
            </a:r>
            <a:endParaRPr lang="en-US" sz="1400" dirty="0">
              <a:latin typeface="Arial" pitchFamily="34" charset="0"/>
              <a:cs typeface="Arial" pitchFamily="34" charset="0"/>
            </a:endParaRPr>
          </a:p>
        </p:txBody>
      </p:sp>
      <p:sp>
        <p:nvSpPr>
          <p:cNvPr id="60" name="TextBox 59"/>
          <p:cNvSpPr txBox="1"/>
          <p:nvPr/>
        </p:nvSpPr>
        <p:spPr>
          <a:xfrm>
            <a:off x="5296369" y="3527407"/>
            <a:ext cx="631904" cy="307777"/>
          </a:xfrm>
          <a:prstGeom prst="rect">
            <a:avLst/>
          </a:prstGeom>
          <a:noFill/>
        </p:spPr>
        <p:txBody>
          <a:bodyPr wrap="none" rtlCol="0">
            <a:spAutoFit/>
          </a:bodyPr>
          <a:lstStyle/>
          <a:p>
            <a:r>
              <a:rPr lang="en-US" sz="1400" dirty="0" smtClean="0">
                <a:latin typeface="Arial" pitchFamily="34" charset="0"/>
                <a:cs typeface="Arial" pitchFamily="34" charset="0"/>
              </a:rPr>
              <a:t>193.2</a:t>
            </a:r>
            <a:endParaRPr lang="en-US" sz="1400" dirty="0">
              <a:latin typeface="Arial" pitchFamily="34" charset="0"/>
              <a:cs typeface="Arial" pitchFamily="34" charset="0"/>
            </a:endParaRPr>
          </a:p>
        </p:txBody>
      </p:sp>
      <p:sp>
        <p:nvSpPr>
          <p:cNvPr id="127" name="TextBox 126"/>
          <p:cNvSpPr txBox="1"/>
          <p:nvPr/>
        </p:nvSpPr>
        <p:spPr>
          <a:xfrm>
            <a:off x="1545112" y="4029096"/>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81.0</a:t>
            </a:r>
            <a:endParaRPr lang="en-US" sz="1400" dirty="0">
              <a:latin typeface="Arial" pitchFamily="34" charset="0"/>
              <a:cs typeface="Arial" pitchFamily="34" charset="0"/>
            </a:endParaRPr>
          </a:p>
        </p:txBody>
      </p:sp>
      <p:sp>
        <p:nvSpPr>
          <p:cNvPr id="128" name="TextBox 127"/>
          <p:cNvSpPr txBox="1"/>
          <p:nvPr/>
        </p:nvSpPr>
        <p:spPr>
          <a:xfrm>
            <a:off x="5291607" y="4029096"/>
            <a:ext cx="631904" cy="307777"/>
          </a:xfrm>
          <a:prstGeom prst="rect">
            <a:avLst/>
          </a:prstGeom>
          <a:noFill/>
        </p:spPr>
        <p:txBody>
          <a:bodyPr wrap="none" rtlCol="0">
            <a:spAutoFit/>
          </a:bodyPr>
          <a:lstStyle/>
          <a:p>
            <a:r>
              <a:rPr lang="en-US" sz="1400" dirty="0" smtClean="0">
                <a:latin typeface="Arial" pitchFamily="34" charset="0"/>
                <a:cs typeface="Arial" pitchFamily="34" charset="0"/>
              </a:rPr>
              <a:t>213.4</a:t>
            </a:r>
            <a:endParaRPr lang="en-US" sz="1400" dirty="0">
              <a:latin typeface="Arial" pitchFamily="34" charset="0"/>
              <a:cs typeface="Arial" pitchFamily="34" charset="0"/>
            </a:endParaRPr>
          </a:p>
        </p:txBody>
      </p:sp>
      <p:grpSp>
        <p:nvGrpSpPr>
          <p:cNvPr id="4" name="Group 178"/>
          <p:cNvGrpSpPr/>
          <p:nvPr/>
        </p:nvGrpSpPr>
        <p:grpSpPr>
          <a:xfrm>
            <a:off x="2236372" y="3496471"/>
            <a:ext cx="848022" cy="463821"/>
            <a:chOff x="3727587" y="3496471"/>
            <a:chExt cx="848022" cy="463821"/>
          </a:xfrm>
        </p:grpSpPr>
        <p:sp>
          <p:nvSpPr>
            <p:cNvPr id="130" name="Teardrop 129"/>
            <p:cNvSpPr/>
            <p:nvPr/>
          </p:nvSpPr>
          <p:spPr>
            <a:xfrm rot="8100000">
              <a:off x="3781098" y="3496471"/>
              <a:ext cx="362282" cy="370418"/>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cxnSp>
          <p:nvCxnSpPr>
            <p:cNvPr id="131" name="Straight Connector 130"/>
            <p:cNvCxnSpPr/>
            <p:nvPr/>
          </p:nvCxnSpPr>
          <p:spPr>
            <a:xfrm>
              <a:off x="3763565" y="3960292"/>
              <a:ext cx="8120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p:cNvSpPr txBox="1"/>
            <p:nvPr/>
          </p:nvSpPr>
          <p:spPr>
            <a:xfrm>
              <a:off x="3727587" y="3505182"/>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1.3</a:t>
              </a:r>
              <a:endParaRPr lang="en-US" sz="1600" b="1" dirty="0">
                <a:latin typeface="Arial" pitchFamily="34" charset="0"/>
                <a:cs typeface="Arial" pitchFamily="34" charset="0"/>
              </a:endParaRPr>
            </a:p>
          </p:txBody>
        </p:sp>
      </p:grpSp>
      <p:grpSp>
        <p:nvGrpSpPr>
          <p:cNvPr id="5" name="Group 184"/>
          <p:cNvGrpSpPr/>
          <p:nvPr/>
        </p:nvGrpSpPr>
        <p:grpSpPr>
          <a:xfrm>
            <a:off x="5801455" y="3493296"/>
            <a:ext cx="637504" cy="463821"/>
            <a:chOff x="8237742" y="3493296"/>
            <a:chExt cx="637504" cy="463821"/>
          </a:xfrm>
        </p:grpSpPr>
        <p:cxnSp>
          <p:nvCxnSpPr>
            <p:cNvPr id="134" name="Straight Connector 133"/>
            <p:cNvCxnSpPr/>
            <p:nvPr/>
          </p:nvCxnSpPr>
          <p:spPr>
            <a:xfrm>
              <a:off x="8483128" y="3957117"/>
              <a:ext cx="39211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Teardrop 134"/>
            <p:cNvSpPr/>
            <p:nvPr/>
          </p:nvSpPr>
          <p:spPr>
            <a:xfrm rot="8100000">
              <a:off x="8291253" y="3493296"/>
              <a:ext cx="362282" cy="370418"/>
            </a:xfrm>
            <a:prstGeom prst="teardrop">
              <a:avLst/>
            </a:prstGeom>
            <a:solidFill>
              <a:srgbClr val="9F5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36" name="TextBox 135"/>
            <p:cNvSpPr txBox="1"/>
            <p:nvPr/>
          </p:nvSpPr>
          <p:spPr>
            <a:xfrm>
              <a:off x="8237742" y="3502007"/>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1.0</a:t>
              </a:r>
              <a:endParaRPr lang="en-US" sz="1600" b="1" dirty="0">
                <a:latin typeface="Arial" pitchFamily="34" charset="0"/>
                <a:cs typeface="Arial" pitchFamily="34" charset="0"/>
              </a:endParaRPr>
            </a:p>
          </p:txBody>
        </p:sp>
      </p:grpSp>
      <p:grpSp>
        <p:nvGrpSpPr>
          <p:cNvPr id="6" name="Group 175"/>
          <p:cNvGrpSpPr/>
          <p:nvPr/>
        </p:nvGrpSpPr>
        <p:grpSpPr>
          <a:xfrm>
            <a:off x="3166281" y="3004346"/>
            <a:ext cx="941695" cy="460646"/>
            <a:chOff x="2588179" y="3004346"/>
            <a:chExt cx="941695" cy="460646"/>
          </a:xfrm>
        </p:grpSpPr>
        <p:cxnSp>
          <p:nvCxnSpPr>
            <p:cNvPr id="138" name="Straight Connector 137"/>
            <p:cNvCxnSpPr/>
            <p:nvPr/>
          </p:nvCxnSpPr>
          <p:spPr>
            <a:xfrm>
              <a:off x="2588179" y="3464992"/>
              <a:ext cx="94169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Teardrop 138"/>
            <p:cNvSpPr/>
            <p:nvPr/>
          </p:nvSpPr>
          <p:spPr>
            <a:xfrm rot="8100000">
              <a:off x="2876057" y="3004346"/>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40" name="TextBox 139"/>
            <p:cNvSpPr txBox="1"/>
            <p:nvPr/>
          </p:nvSpPr>
          <p:spPr>
            <a:xfrm>
              <a:off x="2822546" y="3013057"/>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2.9</a:t>
              </a:r>
              <a:endParaRPr lang="en-US" sz="1600" b="1" dirty="0">
                <a:latin typeface="Arial" pitchFamily="34" charset="0"/>
                <a:cs typeface="Arial" pitchFamily="34" charset="0"/>
              </a:endParaRPr>
            </a:p>
          </p:txBody>
        </p:sp>
      </p:grpSp>
      <p:grpSp>
        <p:nvGrpSpPr>
          <p:cNvPr id="7" name="Group 183"/>
          <p:cNvGrpSpPr/>
          <p:nvPr/>
        </p:nvGrpSpPr>
        <p:grpSpPr>
          <a:xfrm>
            <a:off x="7446913" y="3001171"/>
            <a:ext cx="470000" cy="466996"/>
            <a:chOff x="6408689" y="3001171"/>
            <a:chExt cx="470000" cy="466996"/>
          </a:xfrm>
        </p:grpSpPr>
        <p:cxnSp>
          <p:nvCxnSpPr>
            <p:cNvPr id="142" name="Straight Connector 141"/>
            <p:cNvCxnSpPr/>
            <p:nvPr/>
          </p:nvCxnSpPr>
          <p:spPr>
            <a:xfrm>
              <a:off x="6436259" y="3468167"/>
              <a:ext cx="42475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Teardrop 142"/>
            <p:cNvSpPr/>
            <p:nvPr/>
          </p:nvSpPr>
          <p:spPr>
            <a:xfrm rot="8100000">
              <a:off x="6462200" y="3001171"/>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44" name="TextBox 143"/>
            <p:cNvSpPr txBox="1"/>
            <p:nvPr/>
          </p:nvSpPr>
          <p:spPr>
            <a:xfrm>
              <a:off x="6408689" y="3009882"/>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3.2</a:t>
              </a:r>
              <a:endParaRPr lang="en-US" sz="1600" b="1" dirty="0">
                <a:latin typeface="Arial" pitchFamily="34" charset="0"/>
                <a:cs typeface="Arial" pitchFamily="34" charset="0"/>
              </a:endParaRPr>
            </a:p>
          </p:txBody>
        </p:sp>
      </p:grpSp>
      <p:grpSp>
        <p:nvGrpSpPr>
          <p:cNvPr id="8" name="Group 179"/>
          <p:cNvGrpSpPr/>
          <p:nvPr/>
        </p:nvGrpSpPr>
        <p:grpSpPr>
          <a:xfrm>
            <a:off x="1975719" y="3994985"/>
            <a:ext cx="812371" cy="460646"/>
            <a:chOff x="3108327" y="3994985"/>
            <a:chExt cx="812371" cy="460646"/>
          </a:xfrm>
        </p:grpSpPr>
        <p:cxnSp>
          <p:nvCxnSpPr>
            <p:cNvPr id="146" name="Straight Connector 145"/>
            <p:cNvCxnSpPr/>
            <p:nvPr/>
          </p:nvCxnSpPr>
          <p:spPr>
            <a:xfrm>
              <a:off x="3398134" y="4455631"/>
              <a:ext cx="52256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ardrop 146"/>
            <p:cNvSpPr/>
            <p:nvPr/>
          </p:nvSpPr>
          <p:spPr>
            <a:xfrm rot="8100000">
              <a:off x="3161838" y="3994985"/>
              <a:ext cx="362282" cy="370418"/>
            </a:xfrm>
            <a:prstGeom prst="teardrop">
              <a:avLst/>
            </a:prstGeom>
            <a:solidFill>
              <a:srgbClr val="9F5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48" name="TextBox 147"/>
            <p:cNvSpPr txBox="1"/>
            <p:nvPr/>
          </p:nvSpPr>
          <p:spPr>
            <a:xfrm>
              <a:off x="3108327" y="4003696"/>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0.7</a:t>
              </a:r>
              <a:endParaRPr lang="en-US" sz="1600" b="1" dirty="0">
                <a:latin typeface="Arial" pitchFamily="34" charset="0"/>
                <a:cs typeface="Arial" pitchFamily="34" charset="0"/>
              </a:endParaRPr>
            </a:p>
          </p:txBody>
        </p:sp>
      </p:grpSp>
      <p:grpSp>
        <p:nvGrpSpPr>
          <p:cNvPr id="9" name="Group 185"/>
          <p:cNvGrpSpPr/>
          <p:nvPr/>
        </p:nvGrpSpPr>
        <p:grpSpPr>
          <a:xfrm>
            <a:off x="7102818" y="3991810"/>
            <a:ext cx="625309" cy="466996"/>
            <a:chOff x="6536514" y="3991810"/>
            <a:chExt cx="625309" cy="466996"/>
          </a:xfrm>
        </p:grpSpPr>
        <p:cxnSp>
          <p:nvCxnSpPr>
            <p:cNvPr id="150" name="Straight Connector 149"/>
            <p:cNvCxnSpPr/>
            <p:nvPr/>
          </p:nvCxnSpPr>
          <p:spPr>
            <a:xfrm>
              <a:off x="6536514" y="4458806"/>
              <a:ext cx="625309"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51" name="Teardrop 150"/>
            <p:cNvSpPr/>
            <p:nvPr/>
          </p:nvSpPr>
          <p:spPr>
            <a:xfrm rot="8100000">
              <a:off x="6657484" y="3991810"/>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52" name="TextBox 151"/>
            <p:cNvSpPr txBox="1"/>
            <p:nvPr/>
          </p:nvSpPr>
          <p:spPr>
            <a:xfrm>
              <a:off x="6603973" y="4000521"/>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2.9</a:t>
              </a:r>
              <a:endParaRPr lang="en-US" sz="1600" b="1" dirty="0">
                <a:latin typeface="Arial" pitchFamily="34" charset="0"/>
                <a:cs typeface="Arial" pitchFamily="34" charset="0"/>
              </a:endParaRPr>
            </a:p>
          </p:txBody>
        </p:sp>
      </p:grpSp>
      <p:sp>
        <p:nvSpPr>
          <p:cNvPr id="153" name="TextBox 152"/>
          <p:cNvSpPr txBox="1"/>
          <p:nvPr/>
        </p:nvSpPr>
        <p:spPr>
          <a:xfrm>
            <a:off x="521763" y="3047984"/>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5</a:t>
            </a:r>
            <a:endParaRPr lang="en-US" sz="1600" dirty="0">
              <a:latin typeface="Arial" pitchFamily="34" charset="0"/>
              <a:cs typeface="Arial" pitchFamily="34" charset="0"/>
            </a:endParaRPr>
          </a:p>
        </p:txBody>
      </p:sp>
      <p:sp>
        <p:nvSpPr>
          <p:cNvPr id="154" name="TextBox 153"/>
          <p:cNvSpPr txBox="1"/>
          <p:nvPr/>
        </p:nvSpPr>
        <p:spPr>
          <a:xfrm>
            <a:off x="521763" y="3548047"/>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6</a:t>
            </a:r>
            <a:endParaRPr lang="en-US" sz="1600" dirty="0">
              <a:latin typeface="Arial" pitchFamily="34" charset="0"/>
              <a:cs typeface="Arial" pitchFamily="34" charset="0"/>
            </a:endParaRPr>
          </a:p>
        </p:txBody>
      </p:sp>
      <p:sp>
        <p:nvSpPr>
          <p:cNvPr id="155" name="TextBox 154"/>
          <p:cNvSpPr txBox="1"/>
          <p:nvPr/>
        </p:nvSpPr>
        <p:spPr>
          <a:xfrm>
            <a:off x="521763" y="4048109"/>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7</a:t>
            </a:r>
            <a:endParaRPr lang="en-US" sz="1600" dirty="0">
              <a:latin typeface="Arial" pitchFamily="34" charset="0"/>
              <a:cs typeface="Arial" pitchFamily="34" charset="0"/>
            </a:endParaRPr>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60"/>
          <p:cNvGrpSpPr/>
          <p:nvPr/>
        </p:nvGrpSpPr>
        <p:grpSpPr>
          <a:xfrm>
            <a:off x="567473" y="1623997"/>
            <a:ext cx="8510005" cy="2909884"/>
            <a:chOff x="532079" y="1623997"/>
            <a:chExt cx="8510005" cy="2909884"/>
          </a:xfrm>
        </p:grpSpPr>
        <p:sp>
          <p:nvSpPr>
            <p:cNvPr id="62" name="Rectangle 61"/>
            <p:cNvSpPr/>
            <p:nvPr/>
          </p:nvSpPr>
          <p:spPr>
            <a:xfrm>
              <a:off x="532079" y="3971894"/>
              <a:ext cx="8464284"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3" name="Rectangle 62"/>
            <p:cNvSpPr/>
            <p:nvPr/>
          </p:nvSpPr>
          <p:spPr>
            <a:xfrm>
              <a:off x="536841" y="2981255"/>
              <a:ext cx="8464284" cy="48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64" name="Rectangle 63"/>
            <p:cNvSpPr/>
            <p:nvPr/>
          </p:nvSpPr>
          <p:spPr>
            <a:xfrm>
              <a:off x="543898" y="1947845"/>
              <a:ext cx="8461990" cy="47763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65" name="TextBox 64"/>
            <p:cNvSpPr txBox="1"/>
            <p:nvPr/>
          </p:nvSpPr>
          <p:spPr>
            <a:xfrm>
              <a:off x="1382441" y="1943078"/>
              <a:ext cx="805028" cy="461665"/>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NUMBER OF</a:t>
              </a:r>
            </a:p>
            <a:p>
              <a:pPr algn="ctr"/>
              <a:r>
                <a:rPr lang="en-US" sz="800" dirty="0" smtClean="0">
                  <a:solidFill>
                    <a:schemeClr val="bg1"/>
                  </a:solidFill>
                  <a:latin typeface="Arial" pitchFamily="34" charset="0"/>
                  <a:cs typeface="Arial" pitchFamily="34" charset="0"/>
                </a:rPr>
                <a:t>STUDENTS</a:t>
              </a:r>
            </a:p>
            <a:p>
              <a:pPr algn="ctr"/>
              <a:r>
                <a:rPr lang="en-US" sz="800" dirty="0" smtClean="0">
                  <a:solidFill>
                    <a:schemeClr val="bg1"/>
                  </a:solidFill>
                  <a:latin typeface="Arial" pitchFamily="34" charset="0"/>
                  <a:cs typeface="Arial" pitchFamily="34" charset="0"/>
                </a:rPr>
                <a:t>(WEIGHTED)</a:t>
              </a:r>
              <a:endParaRPr lang="en-US" sz="800" dirty="0">
                <a:solidFill>
                  <a:schemeClr val="bg1"/>
                </a:solidFill>
                <a:latin typeface="Arial" pitchFamily="34" charset="0"/>
                <a:cs typeface="Arial" pitchFamily="34" charset="0"/>
              </a:endParaRPr>
            </a:p>
          </p:txBody>
        </p:sp>
        <p:sp>
          <p:nvSpPr>
            <p:cNvPr id="66" name="TextBox 65"/>
            <p:cNvSpPr txBox="1"/>
            <p:nvPr/>
          </p:nvSpPr>
          <p:spPr>
            <a:xfrm>
              <a:off x="5163866" y="1943075"/>
              <a:ext cx="805028" cy="461665"/>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NUMBER OF</a:t>
              </a:r>
            </a:p>
            <a:p>
              <a:pPr algn="ctr"/>
              <a:r>
                <a:rPr lang="en-US" sz="800" dirty="0" smtClean="0">
                  <a:solidFill>
                    <a:schemeClr val="bg1"/>
                  </a:solidFill>
                  <a:latin typeface="Arial" pitchFamily="34" charset="0"/>
                  <a:cs typeface="Arial" pitchFamily="34" charset="0"/>
                </a:rPr>
                <a:t>STUDENTS</a:t>
              </a:r>
            </a:p>
            <a:p>
              <a:pPr algn="ctr"/>
              <a:r>
                <a:rPr lang="en-US" sz="800" dirty="0" smtClean="0">
                  <a:solidFill>
                    <a:schemeClr val="bg1"/>
                  </a:solidFill>
                  <a:latin typeface="Arial" pitchFamily="34" charset="0"/>
                  <a:cs typeface="Arial" pitchFamily="34" charset="0"/>
                </a:rPr>
                <a:t>(WEIGHTED)</a:t>
              </a:r>
              <a:endParaRPr lang="en-US" sz="800" dirty="0">
                <a:solidFill>
                  <a:schemeClr val="bg1"/>
                </a:solidFill>
                <a:latin typeface="Arial" pitchFamily="34" charset="0"/>
                <a:cs typeface="Arial" pitchFamily="34" charset="0"/>
              </a:endParaRPr>
            </a:p>
          </p:txBody>
        </p:sp>
        <p:sp>
          <p:nvSpPr>
            <p:cNvPr id="67" name="TextBox 66"/>
            <p:cNvSpPr txBox="1"/>
            <p:nvPr/>
          </p:nvSpPr>
          <p:spPr>
            <a:xfrm>
              <a:off x="2959306" y="1957366"/>
              <a:ext cx="1527983" cy="215444"/>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VALUE-ADDED ESTIMATES</a:t>
              </a:r>
              <a:endParaRPr lang="en-US" sz="800" dirty="0">
                <a:solidFill>
                  <a:schemeClr val="bg1"/>
                </a:solidFill>
                <a:latin typeface="Arial" pitchFamily="34" charset="0"/>
                <a:cs typeface="Arial" pitchFamily="34" charset="0"/>
              </a:endParaRPr>
            </a:p>
          </p:txBody>
        </p:sp>
        <p:sp>
          <p:nvSpPr>
            <p:cNvPr id="68" name="TextBox 67"/>
            <p:cNvSpPr txBox="1"/>
            <p:nvPr/>
          </p:nvSpPr>
          <p:spPr>
            <a:xfrm>
              <a:off x="6726445" y="1957366"/>
              <a:ext cx="1527983" cy="215444"/>
            </a:xfrm>
            <a:prstGeom prst="rect">
              <a:avLst/>
            </a:prstGeom>
            <a:noFill/>
          </p:spPr>
          <p:txBody>
            <a:bodyPr wrap="none" rtlCol="0">
              <a:spAutoFit/>
            </a:bodyPr>
            <a:lstStyle/>
            <a:p>
              <a:pPr algn="ctr"/>
              <a:r>
                <a:rPr lang="en-US" sz="800" dirty="0" smtClean="0">
                  <a:solidFill>
                    <a:schemeClr val="bg1"/>
                  </a:solidFill>
                  <a:latin typeface="Arial" pitchFamily="34" charset="0"/>
                  <a:cs typeface="Arial" pitchFamily="34" charset="0"/>
                </a:rPr>
                <a:t>VALUE-ADDED ESTIMATES</a:t>
              </a:r>
              <a:endParaRPr lang="en-US" sz="800" dirty="0">
                <a:solidFill>
                  <a:schemeClr val="bg1"/>
                </a:solidFill>
                <a:latin typeface="Arial" pitchFamily="34" charset="0"/>
                <a:cs typeface="Arial" pitchFamily="34" charset="0"/>
              </a:endParaRPr>
            </a:p>
          </p:txBody>
        </p:sp>
        <p:sp>
          <p:nvSpPr>
            <p:cNvPr id="69" name="TextBox 68"/>
            <p:cNvSpPr txBox="1"/>
            <p:nvPr/>
          </p:nvSpPr>
          <p:spPr>
            <a:xfrm>
              <a:off x="1423986" y="1623997"/>
              <a:ext cx="3795714" cy="323165"/>
            </a:xfrm>
            <a:prstGeom prst="rect">
              <a:avLst/>
            </a:prstGeom>
            <a:noFill/>
            <a:ln w="12700">
              <a:solidFill>
                <a:schemeClr val="bg1">
                  <a:lumMod val="50000"/>
                </a:schemeClr>
              </a:solidFill>
            </a:ln>
          </p:spPr>
          <p:txBody>
            <a:bodyPr wrap="square" tIns="45720" bIns="91440" rtlCol="0">
              <a:spAutoFit/>
            </a:bodyPr>
            <a:lstStyle/>
            <a:p>
              <a:pPr algn="ctr"/>
              <a:r>
                <a:rPr lang="en-US" sz="1200" b="1" dirty="0" smtClean="0">
                  <a:solidFill>
                    <a:schemeClr val="tx1">
                      <a:lumMod val="65000"/>
                      <a:lumOff val="35000"/>
                    </a:schemeClr>
                  </a:solidFill>
                  <a:latin typeface="Arial" pitchFamily="34" charset="0"/>
                  <a:cs typeface="Arial" pitchFamily="34" charset="0"/>
                </a:rPr>
                <a:t>Past Academic Year</a:t>
              </a:r>
              <a:endParaRPr lang="en-US" sz="1200" b="1" dirty="0">
                <a:solidFill>
                  <a:schemeClr val="tx1">
                    <a:lumMod val="65000"/>
                    <a:lumOff val="35000"/>
                  </a:schemeClr>
                </a:solidFill>
                <a:latin typeface="Arial" pitchFamily="34" charset="0"/>
                <a:cs typeface="Arial" pitchFamily="34" charset="0"/>
              </a:endParaRPr>
            </a:p>
          </p:txBody>
        </p:sp>
        <p:sp>
          <p:nvSpPr>
            <p:cNvPr id="70" name="TextBox 69"/>
            <p:cNvSpPr txBox="1"/>
            <p:nvPr/>
          </p:nvSpPr>
          <p:spPr>
            <a:xfrm>
              <a:off x="5214934" y="1623998"/>
              <a:ext cx="3781429" cy="323165"/>
            </a:xfrm>
            <a:prstGeom prst="rect">
              <a:avLst/>
            </a:prstGeom>
            <a:noFill/>
            <a:ln w="12700">
              <a:solidFill>
                <a:schemeClr val="bg1">
                  <a:lumMod val="50000"/>
                </a:schemeClr>
              </a:solidFill>
            </a:ln>
          </p:spPr>
          <p:txBody>
            <a:bodyPr wrap="square" tIns="45720" bIns="91440" rtlCol="0">
              <a:spAutoFit/>
            </a:bodyPr>
            <a:lstStyle/>
            <a:p>
              <a:pPr algn="ctr"/>
              <a:r>
                <a:rPr lang="en-US" sz="1200" b="1" dirty="0" smtClean="0">
                  <a:solidFill>
                    <a:schemeClr val="tx1">
                      <a:lumMod val="65000"/>
                      <a:lumOff val="35000"/>
                    </a:schemeClr>
                  </a:solidFill>
                  <a:latin typeface="Arial" pitchFamily="34" charset="0"/>
                  <a:cs typeface="Arial" pitchFamily="34" charset="0"/>
                </a:rPr>
                <a:t>Up-To-3-Year Average</a:t>
              </a:r>
              <a:endParaRPr lang="en-US" sz="1200" b="1" dirty="0">
                <a:solidFill>
                  <a:schemeClr val="tx1">
                    <a:lumMod val="65000"/>
                    <a:lumOff val="35000"/>
                  </a:schemeClr>
                </a:solidFill>
                <a:latin typeface="Arial" pitchFamily="34" charset="0"/>
                <a:cs typeface="Arial" pitchFamily="34" charset="0"/>
              </a:endParaRPr>
            </a:p>
          </p:txBody>
        </p:sp>
        <p:sp>
          <p:nvSpPr>
            <p:cNvPr id="71" name="TextBox 70"/>
            <p:cNvSpPr txBox="1"/>
            <p:nvPr/>
          </p:nvSpPr>
          <p:spPr>
            <a:xfrm>
              <a:off x="2090677"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1</a:t>
              </a:r>
              <a:endParaRPr lang="en-US" sz="1200" dirty="0">
                <a:solidFill>
                  <a:schemeClr val="bg1"/>
                </a:solidFill>
                <a:latin typeface="Arial" pitchFamily="34" charset="0"/>
                <a:cs typeface="Arial" pitchFamily="34" charset="0"/>
              </a:endParaRPr>
            </a:p>
          </p:txBody>
        </p:sp>
        <p:sp>
          <p:nvSpPr>
            <p:cNvPr id="72" name="TextBox 71"/>
            <p:cNvSpPr txBox="1"/>
            <p:nvPr/>
          </p:nvSpPr>
          <p:spPr>
            <a:xfrm>
              <a:off x="2836008" y="2135959"/>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2</a:t>
              </a:r>
              <a:endParaRPr lang="en-US" sz="1200" dirty="0">
                <a:solidFill>
                  <a:schemeClr val="bg1"/>
                </a:solidFill>
                <a:latin typeface="Arial" pitchFamily="34" charset="0"/>
                <a:cs typeface="Arial" pitchFamily="34" charset="0"/>
              </a:endParaRPr>
            </a:p>
          </p:txBody>
        </p:sp>
        <p:sp>
          <p:nvSpPr>
            <p:cNvPr id="73" name="TextBox 72"/>
            <p:cNvSpPr txBox="1"/>
            <p:nvPr/>
          </p:nvSpPr>
          <p:spPr>
            <a:xfrm>
              <a:off x="3555142" y="2145484"/>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3</a:t>
              </a:r>
              <a:endParaRPr lang="en-US" sz="1200" dirty="0">
                <a:solidFill>
                  <a:schemeClr val="bg1"/>
                </a:solidFill>
                <a:latin typeface="Arial" pitchFamily="34" charset="0"/>
                <a:cs typeface="Arial" pitchFamily="34" charset="0"/>
              </a:endParaRPr>
            </a:p>
          </p:txBody>
        </p:sp>
        <p:sp>
          <p:nvSpPr>
            <p:cNvPr id="74" name="TextBox 73"/>
            <p:cNvSpPr txBox="1"/>
            <p:nvPr/>
          </p:nvSpPr>
          <p:spPr>
            <a:xfrm>
              <a:off x="4283804" y="2133578"/>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4</a:t>
              </a:r>
              <a:endParaRPr lang="en-US" sz="1200" dirty="0">
                <a:solidFill>
                  <a:schemeClr val="bg1"/>
                </a:solidFill>
                <a:latin typeface="Arial" pitchFamily="34" charset="0"/>
                <a:cs typeface="Arial" pitchFamily="34" charset="0"/>
              </a:endParaRPr>
            </a:p>
          </p:txBody>
        </p:sp>
        <p:sp>
          <p:nvSpPr>
            <p:cNvPr id="75" name="TextBox 74"/>
            <p:cNvSpPr txBox="1"/>
            <p:nvPr/>
          </p:nvSpPr>
          <p:spPr>
            <a:xfrm>
              <a:off x="4993416" y="2131196"/>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5</a:t>
              </a:r>
              <a:endParaRPr lang="en-US" sz="1200" dirty="0">
                <a:solidFill>
                  <a:schemeClr val="bg1"/>
                </a:solidFill>
                <a:latin typeface="Arial" pitchFamily="34" charset="0"/>
                <a:cs typeface="Arial" pitchFamily="34" charset="0"/>
              </a:endParaRPr>
            </a:p>
          </p:txBody>
        </p:sp>
        <p:sp>
          <p:nvSpPr>
            <p:cNvPr id="76" name="TextBox 75"/>
            <p:cNvSpPr txBox="1"/>
            <p:nvPr/>
          </p:nvSpPr>
          <p:spPr>
            <a:xfrm>
              <a:off x="5869719" y="2135957"/>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1</a:t>
              </a:r>
              <a:endParaRPr lang="en-US" sz="1200" dirty="0">
                <a:solidFill>
                  <a:schemeClr val="bg1"/>
                </a:solidFill>
                <a:latin typeface="Arial" pitchFamily="34" charset="0"/>
                <a:cs typeface="Arial" pitchFamily="34" charset="0"/>
              </a:endParaRPr>
            </a:p>
          </p:txBody>
        </p:sp>
        <p:sp>
          <p:nvSpPr>
            <p:cNvPr id="77" name="TextBox 76"/>
            <p:cNvSpPr txBox="1"/>
            <p:nvPr/>
          </p:nvSpPr>
          <p:spPr>
            <a:xfrm>
              <a:off x="6615050" y="2135957"/>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2</a:t>
              </a:r>
              <a:endParaRPr lang="en-US" sz="1200" dirty="0">
                <a:solidFill>
                  <a:schemeClr val="bg1"/>
                </a:solidFill>
                <a:latin typeface="Arial" pitchFamily="34" charset="0"/>
                <a:cs typeface="Arial" pitchFamily="34" charset="0"/>
              </a:endParaRPr>
            </a:p>
          </p:txBody>
        </p:sp>
        <p:sp>
          <p:nvSpPr>
            <p:cNvPr id="78" name="TextBox 77"/>
            <p:cNvSpPr txBox="1"/>
            <p:nvPr/>
          </p:nvSpPr>
          <p:spPr>
            <a:xfrm>
              <a:off x="7334184" y="2145482"/>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3</a:t>
              </a:r>
              <a:endParaRPr lang="en-US" sz="1200" dirty="0">
                <a:solidFill>
                  <a:schemeClr val="bg1"/>
                </a:solidFill>
                <a:latin typeface="Arial" pitchFamily="34" charset="0"/>
                <a:cs typeface="Arial" pitchFamily="34" charset="0"/>
              </a:endParaRPr>
            </a:p>
          </p:txBody>
        </p:sp>
        <p:sp>
          <p:nvSpPr>
            <p:cNvPr id="79" name="TextBox 78"/>
            <p:cNvSpPr txBox="1"/>
            <p:nvPr/>
          </p:nvSpPr>
          <p:spPr>
            <a:xfrm>
              <a:off x="8062846" y="2133576"/>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4</a:t>
              </a:r>
              <a:endParaRPr lang="en-US" sz="1200" dirty="0">
                <a:solidFill>
                  <a:schemeClr val="bg1"/>
                </a:solidFill>
                <a:latin typeface="Arial" pitchFamily="34" charset="0"/>
                <a:cs typeface="Arial" pitchFamily="34" charset="0"/>
              </a:endParaRPr>
            </a:p>
          </p:txBody>
        </p:sp>
        <p:sp>
          <p:nvSpPr>
            <p:cNvPr id="80" name="TextBox 79"/>
            <p:cNvSpPr txBox="1"/>
            <p:nvPr/>
          </p:nvSpPr>
          <p:spPr>
            <a:xfrm>
              <a:off x="8772458" y="2131194"/>
              <a:ext cx="269626" cy="276999"/>
            </a:xfrm>
            <a:prstGeom prst="rect">
              <a:avLst/>
            </a:prstGeom>
            <a:noFill/>
          </p:spPr>
          <p:txBody>
            <a:bodyPr wrap="none" rtlCol="0">
              <a:spAutoFit/>
            </a:bodyPr>
            <a:lstStyle/>
            <a:p>
              <a:pPr algn="ctr"/>
              <a:r>
                <a:rPr lang="en-US" sz="1200" dirty="0" smtClean="0">
                  <a:solidFill>
                    <a:schemeClr val="bg1"/>
                  </a:solidFill>
                  <a:latin typeface="Arial" pitchFamily="34" charset="0"/>
                  <a:cs typeface="Arial" pitchFamily="34" charset="0"/>
                </a:rPr>
                <a:t>5</a:t>
              </a:r>
              <a:endParaRPr lang="en-US" sz="1200" dirty="0">
                <a:solidFill>
                  <a:schemeClr val="bg1"/>
                </a:solidFill>
                <a:latin typeface="Arial" pitchFamily="34" charset="0"/>
                <a:cs typeface="Arial" pitchFamily="34" charset="0"/>
              </a:endParaRPr>
            </a:p>
          </p:txBody>
        </p:sp>
        <p:sp>
          <p:nvSpPr>
            <p:cNvPr id="81" name="TextBox 80"/>
            <p:cNvSpPr txBox="1"/>
            <p:nvPr/>
          </p:nvSpPr>
          <p:spPr>
            <a:xfrm>
              <a:off x="551725" y="2518233"/>
              <a:ext cx="1128835" cy="338554"/>
            </a:xfrm>
            <a:prstGeom prst="rect">
              <a:avLst/>
            </a:prstGeom>
            <a:solidFill>
              <a:srgbClr val="2C5A8C"/>
            </a:solidFill>
          </p:spPr>
          <p:txBody>
            <a:bodyPr wrap="none" rtlCol="0">
              <a:spAutoFit/>
            </a:bodyPr>
            <a:lstStyle/>
            <a:p>
              <a:r>
                <a:rPr lang="en-US" sz="1600" b="1" dirty="0" smtClean="0">
                  <a:solidFill>
                    <a:schemeClr val="bg1"/>
                  </a:solidFill>
                  <a:latin typeface="Arial" pitchFamily="34" charset="0"/>
                  <a:cs typeface="Arial" pitchFamily="34" charset="0"/>
                </a:rPr>
                <a:t>READING</a:t>
              </a:r>
              <a:endParaRPr lang="en-US" sz="1600" b="1" dirty="0">
                <a:solidFill>
                  <a:schemeClr val="bg1"/>
                </a:solidFill>
                <a:latin typeface="Arial" pitchFamily="34" charset="0"/>
                <a:cs typeface="Arial" pitchFamily="34" charset="0"/>
              </a:endParaRPr>
            </a:p>
          </p:txBody>
        </p:sp>
        <p:sp>
          <p:nvSpPr>
            <p:cNvPr id="82" name="TextBox 81"/>
            <p:cNvSpPr txBox="1"/>
            <p:nvPr/>
          </p:nvSpPr>
          <p:spPr>
            <a:xfrm>
              <a:off x="1720250" y="2519347"/>
              <a:ext cx="2596352" cy="338554"/>
            </a:xfrm>
            <a:prstGeom prst="rect">
              <a:avLst/>
            </a:prstGeom>
            <a:noFill/>
          </p:spPr>
          <p:txBody>
            <a:bodyPr wrap="none" rtlCol="0">
              <a:spAutoFit/>
            </a:bodyPr>
            <a:lstStyle/>
            <a:p>
              <a:r>
                <a:rPr lang="en-US" sz="1600" b="1" dirty="0" smtClean="0">
                  <a:latin typeface="Arial" pitchFamily="34" charset="0"/>
                  <a:cs typeface="Arial" pitchFamily="34" charset="0"/>
                </a:rPr>
                <a:t>Grade-Level</a:t>
              </a:r>
              <a:r>
                <a:rPr lang="en-US" sz="1600" dirty="0" smtClean="0">
                  <a:latin typeface="Arial" pitchFamily="34" charset="0"/>
                  <a:cs typeface="Arial" pitchFamily="34" charset="0"/>
                </a:rPr>
                <a:t> Value-Added</a:t>
              </a:r>
              <a:endParaRPr lang="en-US" sz="1600" dirty="0">
                <a:latin typeface="Arial" pitchFamily="34" charset="0"/>
                <a:cs typeface="Arial" pitchFamily="34" charset="0"/>
              </a:endParaRPr>
            </a:p>
          </p:txBody>
        </p:sp>
        <p:sp>
          <p:nvSpPr>
            <p:cNvPr id="83" name="Rectangle 82"/>
            <p:cNvSpPr/>
            <p:nvPr/>
          </p:nvSpPr>
          <p:spPr>
            <a:xfrm>
              <a:off x="222234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4" name="Rectangle 83"/>
            <p:cNvSpPr/>
            <p:nvPr/>
          </p:nvSpPr>
          <p:spPr>
            <a:xfrm>
              <a:off x="294922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5" name="Rectangle 84"/>
            <p:cNvSpPr/>
            <p:nvPr/>
          </p:nvSpPr>
          <p:spPr>
            <a:xfrm>
              <a:off x="367609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6" name="Rectangle 85"/>
            <p:cNvSpPr/>
            <p:nvPr/>
          </p:nvSpPr>
          <p:spPr>
            <a:xfrm>
              <a:off x="4402973"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7" name="Rectangle 86"/>
            <p:cNvSpPr/>
            <p:nvPr/>
          </p:nvSpPr>
          <p:spPr>
            <a:xfrm>
              <a:off x="5129850"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8" name="Rectangle 87"/>
            <p:cNvSpPr/>
            <p:nvPr/>
          </p:nvSpPr>
          <p:spPr>
            <a:xfrm>
              <a:off x="6001389"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89" name="Rectangle 88"/>
            <p:cNvSpPr/>
            <p:nvPr/>
          </p:nvSpPr>
          <p:spPr>
            <a:xfrm>
              <a:off x="6728265"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0" name="Rectangle 89"/>
            <p:cNvSpPr/>
            <p:nvPr/>
          </p:nvSpPr>
          <p:spPr>
            <a:xfrm>
              <a:off x="7455141"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1" name="Rectangle 90"/>
            <p:cNvSpPr/>
            <p:nvPr/>
          </p:nvSpPr>
          <p:spPr>
            <a:xfrm>
              <a:off x="8182017"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2" name="Rectangle 91"/>
            <p:cNvSpPr/>
            <p:nvPr/>
          </p:nvSpPr>
          <p:spPr>
            <a:xfrm>
              <a:off x="8908894" y="237607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3" name="Rectangle 92"/>
            <p:cNvSpPr/>
            <p:nvPr/>
          </p:nvSpPr>
          <p:spPr>
            <a:xfrm>
              <a:off x="222473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4" name="Rectangle 93"/>
            <p:cNvSpPr/>
            <p:nvPr/>
          </p:nvSpPr>
          <p:spPr>
            <a:xfrm>
              <a:off x="295160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5" name="Rectangle 94"/>
            <p:cNvSpPr/>
            <p:nvPr/>
          </p:nvSpPr>
          <p:spPr>
            <a:xfrm>
              <a:off x="367848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6" name="Rectangle 95"/>
            <p:cNvSpPr/>
            <p:nvPr/>
          </p:nvSpPr>
          <p:spPr>
            <a:xfrm>
              <a:off x="4405359"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7" name="Rectangle 96"/>
            <p:cNvSpPr/>
            <p:nvPr/>
          </p:nvSpPr>
          <p:spPr>
            <a:xfrm>
              <a:off x="5132236"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8" name="Rectangle 97"/>
            <p:cNvSpPr/>
            <p:nvPr/>
          </p:nvSpPr>
          <p:spPr>
            <a:xfrm>
              <a:off x="6003775"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99" name="Rectangle 98"/>
            <p:cNvSpPr/>
            <p:nvPr/>
          </p:nvSpPr>
          <p:spPr>
            <a:xfrm>
              <a:off x="6730651"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0" name="Rectangle 99"/>
            <p:cNvSpPr/>
            <p:nvPr/>
          </p:nvSpPr>
          <p:spPr>
            <a:xfrm>
              <a:off x="7457527"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1" name="Rectangle 100"/>
            <p:cNvSpPr/>
            <p:nvPr/>
          </p:nvSpPr>
          <p:spPr>
            <a:xfrm>
              <a:off x="8184403"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2" name="Rectangle 101"/>
            <p:cNvSpPr/>
            <p:nvPr/>
          </p:nvSpPr>
          <p:spPr>
            <a:xfrm>
              <a:off x="8911280" y="3425420"/>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3" name="Rectangle 102"/>
            <p:cNvSpPr/>
            <p:nvPr/>
          </p:nvSpPr>
          <p:spPr>
            <a:xfrm>
              <a:off x="222235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4" name="Rectangle 103"/>
            <p:cNvSpPr/>
            <p:nvPr/>
          </p:nvSpPr>
          <p:spPr>
            <a:xfrm>
              <a:off x="294922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5" name="Rectangle 104"/>
            <p:cNvSpPr/>
            <p:nvPr/>
          </p:nvSpPr>
          <p:spPr>
            <a:xfrm>
              <a:off x="367610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6" name="Rectangle 105"/>
            <p:cNvSpPr/>
            <p:nvPr/>
          </p:nvSpPr>
          <p:spPr>
            <a:xfrm>
              <a:off x="4402978"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7" name="Rectangle 106"/>
            <p:cNvSpPr/>
            <p:nvPr/>
          </p:nvSpPr>
          <p:spPr>
            <a:xfrm>
              <a:off x="5129855"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8" name="Rectangle 107"/>
            <p:cNvSpPr/>
            <p:nvPr/>
          </p:nvSpPr>
          <p:spPr>
            <a:xfrm>
              <a:off x="6001394"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9" name="Rectangle 108"/>
            <p:cNvSpPr/>
            <p:nvPr/>
          </p:nvSpPr>
          <p:spPr>
            <a:xfrm>
              <a:off x="6728270"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0" name="Rectangle 109"/>
            <p:cNvSpPr/>
            <p:nvPr/>
          </p:nvSpPr>
          <p:spPr>
            <a:xfrm>
              <a:off x="7455146"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1" name="Rectangle 110"/>
            <p:cNvSpPr/>
            <p:nvPr/>
          </p:nvSpPr>
          <p:spPr>
            <a:xfrm>
              <a:off x="8182022"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2" name="Rectangle 111"/>
            <p:cNvSpPr/>
            <p:nvPr/>
          </p:nvSpPr>
          <p:spPr>
            <a:xfrm>
              <a:off x="8908899" y="3918338"/>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3" name="Rectangle 112"/>
            <p:cNvSpPr/>
            <p:nvPr/>
          </p:nvSpPr>
          <p:spPr>
            <a:xfrm>
              <a:off x="5210175" y="2416950"/>
              <a:ext cx="47625" cy="211693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cxnSp>
          <p:nvCxnSpPr>
            <p:cNvPr id="114" name="Straight Connector 113"/>
            <p:cNvCxnSpPr/>
            <p:nvPr/>
          </p:nvCxnSpPr>
          <p:spPr>
            <a:xfrm>
              <a:off x="14287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2120900" y="2987657"/>
              <a:ext cx="0" cy="1463675"/>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5886450" y="2987657"/>
              <a:ext cx="0" cy="146685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7" name="Rectangle 116"/>
            <p:cNvSpPr/>
            <p:nvPr/>
          </p:nvSpPr>
          <p:spPr>
            <a:xfrm>
              <a:off x="221996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8" name="Rectangle 117"/>
            <p:cNvSpPr/>
            <p:nvPr/>
          </p:nvSpPr>
          <p:spPr>
            <a:xfrm>
              <a:off x="294684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9" name="Rectangle 118"/>
            <p:cNvSpPr/>
            <p:nvPr/>
          </p:nvSpPr>
          <p:spPr>
            <a:xfrm>
              <a:off x="367372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0" name="Rectangle 119"/>
            <p:cNvSpPr/>
            <p:nvPr/>
          </p:nvSpPr>
          <p:spPr>
            <a:xfrm>
              <a:off x="4400597"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1" name="Rectangle 120"/>
            <p:cNvSpPr/>
            <p:nvPr/>
          </p:nvSpPr>
          <p:spPr>
            <a:xfrm>
              <a:off x="5127474"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2" name="Rectangle 121"/>
            <p:cNvSpPr/>
            <p:nvPr/>
          </p:nvSpPr>
          <p:spPr>
            <a:xfrm>
              <a:off x="5999013"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3" name="Rectangle 122"/>
            <p:cNvSpPr/>
            <p:nvPr/>
          </p:nvSpPr>
          <p:spPr>
            <a:xfrm>
              <a:off x="6725889"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4" name="Rectangle 123"/>
            <p:cNvSpPr/>
            <p:nvPr/>
          </p:nvSpPr>
          <p:spPr>
            <a:xfrm>
              <a:off x="7452765"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5" name="Rectangle 124"/>
            <p:cNvSpPr/>
            <p:nvPr/>
          </p:nvSpPr>
          <p:spPr>
            <a:xfrm>
              <a:off x="8179641"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6" name="Rectangle 125"/>
            <p:cNvSpPr/>
            <p:nvPr/>
          </p:nvSpPr>
          <p:spPr>
            <a:xfrm>
              <a:off x="8906518" y="4416059"/>
              <a:ext cx="18288" cy="10972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grpSp>
      <p:sp>
        <p:nvSpPr>
          <p:cNvPr id="2" name="Title 1"/>
          <p:cNvSpPr>
            <a:spLocks noGrp="1"/>
          </p:cNvSpPr>
          <p:nvPr>
            <p:ph type="title"/>
          </p:nvPr>
        </p:nvSpPr>
        <p:spPr/>
        <p:txBody>
          <a:bodyPr>
            <a:noAutofit/>
          </a:bodyPr>
          <a:lstStyle/>
          <a:p>
            <a:r>
              <a:rPr lang="en-US" sz="3800" dirty="0" smtClean="0"/>
              <a:t>7. Is Value-Added telling me a particular team is ineffective at teaching?</a:t>
            </a:r>
            <a:endParaRPr lang="en-US" sz="3800" dirty="0"/>
          </a:p>
        </p:txBody>
      </p:sp>
      <p:sp>
        <p:nvSpPr>
          <p:cNvPr id="57" name="TextBox 56"/>
          <p:cNvSpPr txBox="1"/>
          <p:nvPr/>
        </p:nvSpPr>
        <p:spPr>
          <a:xfrm>
            <a:off x="1549874" y="3038457"/>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71.3</a:t>
            </a:r>
            <a:endParaRPr lang="en-US" sz="1400" dirty="0">
              <a:latin typeface="Arial" pitchFamily="34" charset="0"/>
              <a:cs typeface="Arial" pitchFamily="34" charset="0"/>
            </a:endParaRPr>
          </a:p>
        </p:txBody>
      </p:sp>
      <p:sp>
        <p:nvSpPr>
          <p:cNvPr id="58" name="TextBox 57"/>
          <p:cNvSpPr txBox="1"/>
          <p:nvPr/>
        </p:nvSpPr>
        <p:spPr>
          <a:xfrm>
            <a:off x="1553049" y="3527407"/>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66.8</a:t>
            </a:r>
            <a:endParaRPr lang="en-US" sz="1400" dirty="0">
              <a:latin typeface="Arial" pitchFamily="34" charset="0"/>
              <a:cs typeface="Arial" pitchFamily="34" charset="0"/>
            </a:endParaRPr>
          </a:p>
        </p:txBody>
      </p:sp>
      <p:sp>
        <p:nvSpPr>
          <p:cNvPr id="59" name="TextBox 58"/>
          <p:cNvSpPr txBox="1"/>
          <p:nvPr/>
        </p:nvSpPr>
        <p:spPr>
          <a:xfrm>
            <a:off x="5296369" y="3038457"/>
            <a:ext cx="631904" cy="307777"/>
          </a:xfrm>
          <a:prstGeom prst="rect">
            <a:avLst/>
          </a:prstGeom>
          <a:noFill/>
        </p:spPr>
        <p:txBody>
          <a:bodyPr wrap="none" rtlCol="0">
            <a:spAutoFit/>
          </a:bodyPr>
          <a:lstStyle/>
          <a:p>
            <a:r>
              <a:rPr lang="en-US" sz="1400" dirty="0" smtClean="0">
                <a:latin typeface="Arial" pitchFamily="34" charset="0"/>
                <a:cs typeface="Arial" pitchFamily="34" charset="0"/>
              </a:rPr>
              <a:t>191.9</a:t>
            </a:r>
            <a:endParaRPr lang="en-US" sz="1400" dirty="0">
              <a:latin typeface="Arial" pitchFamily="34" charset="0"/>
              <a:cs typeface="Arial" pitchFamily="34" charset="0"/>
            </a:endParaRPr>
          </a:p>
        </p:txBody>
      </p:sp>
      <p:sp>
        <p:nvSpPr>
          <p:cNvPr id="60" name="TextBox 59"/>
          <p:cNvSpPr txBox="1"/>
          <p:nvPr/>
        </p:nvSpPr>
        <p:spPr>
          <a:xfrm>
            <a:off x="5296369" y="3527407"/>
            <a:ext cx="631904" cy="307777"/>
          </a:xfrm>
          <a:prstGeom prst="rect">
            <a:avLst/>
          </a:prstGeom>
          <a:noFill/>
        </p:spPr>
        <p:txBody>
          <a:bodyPr wrap="none" rtlCol="0">
            <a:spAutoFit/>
          </a:bodyPr>
          <a:lstStyle/>
          <a:p>
            <a:r>
              <a:rPr lang="en-US" sz="1400" dirty="0" smtClean="0">
                <a:latin typeface="Arial" pitchFamily="34" charset="0"/>
                <a:cs typeface="Arial" pitchFamily="34" charset="0"/>
              </a:rPr>
              <a:t>193.2</a:t>
            </a:r>
            <a:endParaRPr lang="en-US" sz="1400" dirty="0">
              <a:latin typeface="Arial" pitchFamily="34" charset="0"/>
              <a:cs typeface="Arial" pitchFamily="34" charset="0"/>
            </a:endParaRPr>
          </a:p>
        </p:txBody>
      </p:sp>
      <p:sp>
        <p:nvSpPr>
          <p:cNvPr id="127" name="TextBox 126"/>
          <p:cNvSpPr txBox="1"/>
          <p:nvPr/>
        </p:nvSpPr>
        <p:spPr>
          <a:xfrm>
            <a:off x="1545112" y="4029096"/>
            <a:ext cx="532518" cy="307777"/>
          </a:xfrm>
          <a:prstGeom prst="rect">
            <a:avLst/>
          </a:prstGeom>
          <a:noFill/>
        </p:spPr>
        <p:txBody>
          <a:bodyPr wrap="none" rtlCol="0">
            <a:spAutoFit/>
          </a:bodyPr>
          <a:lstStyle/>
          <a:p>
            <a:pPr algn="ctr"/>
            <a:r>
              <a:rPr lang="en-US" sz="1400" dirty="0" smtClean="0">
                <a:latin typeface="Arial" pitchFamily="34" charset="0"/>
                <a:cs typeface="Arial" pitchFamily="34" charset="0"/>
              </a:rPr>
              <a:t>81.0</a:t>
            </a:r>
            <a:endParaRPr lang="en-US" sz="1400" dirty="0">
              <a:latin typeface="Arial" pitchFamily="34" charset="0"/>
              <a:cs typeface="Arial" pitchFamily="34" charset="0"/>
            </a:endParaRPr>
          </a:p>
        </p:txBody>
      </p:sp>
      <p:sp>
        <p:nvSpPr>
          <p:cNvPr id="128" name="TextBox 127"/>
          <p:cNvSpPr txBox="1"/>
          <p:nvPr/>
        </p:nvSpPr>
        <p:spPr>
          <a:xfrm>
            <a:off x="5291607" y="4029096"/>
            <a:ext cx="631904" cy="307777"/>
          </a:xfrm>
          <a:prstGeom prst="rect">
            <a:avLst/>
          </a:prstGeom>
          <a:noFill/>
        </p:spPr>
        <p:txBody>
          <a:bodyPr wrap="none" rtlCol="0">
            <a:spAutoFit/>
          </a:bodyPr>
          <a:lstStyle/>
          <a:p>
            <a:r>
              <a:rPr lang="en-US" sz="1400" dirty="0" smtClean="0">
                <a:latin typeface="Arial" pitchFamily="34" charset="0"/>
                <a:cs typeface="Arial" pitchFamily="34" charset="0"/>
              </a:rPr>
              <a:t>213.4</a:t>
            </a:r>
            <a:endParaRPr lang="en-US" sz="1400" dirty="0">
              <a:latin typeface="Arial" pitchFamily="34" charset="0"/>
              <a:cs typeface="Arial" pitchFamily="34" charset="0"/>
            </a:endParaRPr>
          </a:p>
        </p:txBody>
      </p:sp>
      <p:grpSp>
        <p:nvGrpSpPr>
          <p:cNvPr id="4" name="Group 178"/>
          <p:cNvGrpSpPr/>
          <p:nvPr/>
        </p:nvGrpSpPr>
        <p:grpSpPr>
          <a:xfrm>
            <a:off x="2236372" y="3496471"/>
            <a:ext cx="848022" cy="463821"/>
            <a:chOff x="3727587" y="3496471"/>
            <a:chExt cx="848022" cy="463821"/>
          </a:xfrm>
        </p:grpSpPr>
        <p:sp>
          <p:nvSpPr>
            <p:cNvPr id="130" name="Teardrop 129"/>
            <p:cNvSpPr/>
            <p:nvPr/>
          </p:nvSpPr>
          <p:spPr>
            <a:xfrm rot="8100000">
              <a:off x="3781098" y="3496471"/>
              <a:ext cx="362282" cy="370418"/>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cxnSp>
          <p:nvCxnSpPr>
            <p:cNvPr id="131" name="Straight Connector 130"/>
            <p:cNvCxnSpPr/>
            <p:nvPr/>
          </p:nvCxnSpPr>
          <p:spPr>
            <a:xfrm>
              <a:off x="3763565" y="3960292"/>
              <a:ext cx="81204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TextBox 131"/>
            <p:cNvSpPr txBox="1"/>
            <p:nvPr/>
          </p:nvSpPr>
          <p:spPr>
            <a:xfrm>
              <a:off x="3727587" y="3505182"/>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1.3</a:t>
              </a:r>
              <a:endParaRPr lang="en-US" sz="1600" b="1" dirty="0">
                <a:latin typeface="Arial" pitchFamily="34" charset="0"/>
                <a:cs typeface="Arial" pitchFamily="34" charset="0"/>
              </a:endParaRPr>
            </a:p>
          </p:txBody>
        </p:sp>
      </p:grpSp>
      <p:grpSp>
        <p:nvGrpSpPr>
          <p:cNvPr id="5" name="Group 184"/>
          <p:cNvGrpSpPr/>
          <p:nvPr/>
        </p:nvGrpSpPr>
        <p:grpSpPr>
          <a:xfrm>
            <a:off x="5801455" y="3493296"/>
            <a:ext cx="637504" cy="463821"/>
            <a:chOff x="8237742" y="3493296"/>
            <a:chExt cx="637504" cy="463821"/>
          </a:xfrm>
        </p:grpSpPr>
        <p:cxnSp>
          <p:nvCxnSpPr>
            <p:cNvPr id="134" name="Straight Connector 133"/>
            <p:cNvCxnSpPr/>
            <p:nvPr/>
          </p:nvCxnSpPr>
          <p:spPr>
            <a:xfrm>
              <a:off x="8483128" y="3957117"/>
              <a:ext cx="39211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Teardrop 134"/>
            <p:cNvSpPr/>
            <p:nvPr/>
          </p:nvSpPr>
          <p:spPr>
            <a:xfrm rot="8100000">
              <a:off x="8291253" y="3493296"/>
              <a:ext cx="362282" cy="370418"/>
            </a:xfrm>
            <a:prstGeom prst="teardrop">
              <a:avLst/>
            </a:prstGeom>
            <a:solidFill>
              <a:srgbClr val="9F5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36" name="TextBox 135"/>
            <p:cNvSpPr txBox="1"/>
            <p:nvPr/>
          </p:nvSpPr>
          <p:spPr>
            <a:xfrm>
              <a:off x="8237742" y="3502007"/>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1.0</a:t>
              </a:r>
              <a:endParaRPr lang="en-US" sz="1600" b="1" dirty="0">
                <a:latin typeface="Arial" pitchFamily="34" charset="0"/>
                <a:cs typeface="Arial" pitchFamily="34" charset="0"/>
              </a:endParaRPr>
            </a:p>
          </p:txBody>
        </p:sp>
      </p:grpSp>
      <p:grpSp>
        <p:nvGrpSpPr>
          <p:cNvPr id="6" name="Group 175"/>
          <p:cNvGrpSpPr/>
          <p:nvPr/>
        </p:nvGrpSpPr>
        <p:grpSpPr>
          <a:xfrm>
            <a:off x="3166281" y="3004346"/>
            <a:ext cx="941695" cy="460646"/>
            <a:chOff x="2588179" y="3004346"/>
            <a:chExt cx="941695" cy="460646"/>
          </a:xfrm>
        </p:grpSpPr>
        <p:cxnSp>
          <p:nvCxnSpPr>
            <p:cNvPr id="138" name="Straight Connector 137"/>
            <p:cNvCxnSpPr/>
            <p:nvPr/>
          </p:nvCxnSpPr>
          <p:spPr>
            <a:xfrm>
              <a:off x="2588179" y="3464992"/>
              <a:ext cx="94169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Teardrop 138"/>
            <p:cNvSpPr/>
            <p:nvPr/>
          </p:nvSpPr>
          <p:spPr>
            <a:xfrm rot="8100000">
              <a:off x="2876057" y="3004346"/>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40" name="TextBox 139"/>
            <p:cNvSpPr txBox="1"/>
            <p:nvPr/>
          </p:nvSpPr>
          <p:spPr>
            <a:xfrm>
              <a:off x="2822546" y="3013057"/>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2.9</a:t>
              </a:r>
              <a:endParaRPr lang="en-US" sz="1600" b="1" dirty="0">
                <a:latin typeface="Arial" pitchFamily="34" charset="0"/>
                <a:cs typeface="Arial" pitchFamily="34" charset="0"/>
              </a:endParaRPr>
            </a:p>
          </p:txBody>
        </p:sp>
      </p:grpSp>
      <p:grpSp>
        <p:nvGrpSpPr>
          <p:cNvPr id="7" name="Group 183"/>
          <p:cNvGrpSpPr/>
          <p:nvPr/>
        </p:nvGrpSpPr>
        <p:grpSpPr>
          <a:xfrm>
            <a:off x="7446913" y="3001171"/>
            <a:ext cx="470000" cy="466996"/>
            <a:chOff x="6408689" y="3001171"/>
            <a:chExt cx="470000" cy="466996"/>
          </a:xfrm>
        </p:grpSpPr>
        <p:cxnSp>
          <p:nvCxnSpPr>
            <p:cNvPr id="142" name="Straight Connector 141"/>
            <p:cNvCxnSpPr/>
            <p:nvPr/>
          </p:nvCxnSpPr>
          <p:spPr>
            <a:xfrm>
              <a:off x="6436259" y="3468167"/>
              <a:ext cx="42475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43" name="Teardrop 142"/>
            <p:cNvSpPr/>
            <p:nvPr/>
          </p:nvSpPr>
          <p:spPr>
            <a:xfrm rot="8100000">
              <a:off x="6462200" y="3001171"/>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44" name="TextBox 143"/>
            <p:cNvSpPr txBox="1"/>
            <p:nvPr/>
          </p:nvSpPr>
          <p:spPr>
            <a:xfrm>
              <a:off x="6408689" y="3009882"/>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3.2</a:t>
              </a:r>
              <a:endParaRPr lang="en-US" sz="1600" b="1" dirty="0">
                <a:latin typeface="Arial" pitchFamily="34" charset="0"/>
                <a:cs typeface="Arial" pitchFamily="34" charset="0"/>
              </a:endParaRPr>
            </a:p>
          </p:txBody>
        </p:sp>
      </p:grpSp>
      <p:grpSp>
        <p:nvGrpSpPr>
          <p:cNvPr id="8" name="Group 179"/>
          <p:cNvGrpSpPr/>
          <p:nvPr/>
        </p:nvGrpSpPr>
        <p:grpSpPr>
          <a:xfrm>
            <a:off x="1975719" y="3994985"/>
            <a:ext cx="812371" cy="460646"/>
            <a:chOff x="3108327" y="3994985"/>
            <a:chExt cx="812371" cy="460646"/>
          </a:xfrm>
        </p:grpSpPr>
        <p:cxnSp>
          <p:nvCxnSpPr>
            <p:cNvPr id="146" name="Straight Connector 145"/>
            <p:cNvCxnSpPr/>
            <p:nvPr/>
          </p:nvCxnSpPr>
          <p:spPr>
            <a:xfrm>
              <a:off x="3398134" y="4455631"/>
              <a:ext cx="52256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ardrop 146"/>
            <p:cNvSpPr/>
            <p:nvPr/>
          </p:nvSpPr>
          <p:spPr>
            <a:xfrm rot="8100000">
              <a:off x="3161838" y="3994985"/>
              <a:ext cx="362282" cy="370418"/>
            </a:xfrm>
            <a:prstGeom prst="teardrop">
              <a:avLst/>
            </a:prstGeom>
            <a:solidFill>
              <a:srgbClr val="9F5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48" name="TextBox 147"/>
            <p:cNvSpPr txBox="1"/>
            <p:nvPr/>
          </p:nvSpPr>
          <p:spPr>
            <a:xfrm>
              <a:off x="3108327" y="4003696"/>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0.7</a:t>
              </a:r>
              <a:endParaRPr lang="en-US" sz="1600" b="1" dirty="0">
                <a:latin typeface="Arial" pitchFamily="34" charset="0"/>
                <a:cs typeface="Arial" pitchFamily="34" charset="0"/>
              </a:endParaRPr>
            </a:p>
          </p:txBody>
        </p:sp>
      </p:grpSp>
      <p:grpSp>
        <p:nvGrpSpPr>
          <p:cNvPr id="9" name="Group 185"/>
          <p:cNvGrpSpPr/>
          <p:nvPr/>
        </p:nvGrpSpPr>
        <p:grpSpPr>
          <a:xfrm>
            <a:off x="7102818" y="3991810"/>
            <a:ext cx="625309" cy="466996"/>
            <a:chOff x="6536514" y="3991810"/>
            <a:chExt cx="625309" cy="466996"/>
          </a:xfrm>
        </p:grpSpPr>
        <p:cxnSp>
          <p:nvCxnSpPr>
            <p:cNvPr id="150" name="Straight Connector 149"/>
            <p:cNvCxnSpPr/>
            <p:nvPr/>
          </p:nvCxnSpPr>
          <p:spPr>
            <a:xfrm>
              <a:off x="6536514" y="4458806"/>
              <a:ext cx="625309"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51" name="Teardrop 150"/>
            <p:cNvSpPr/>
            <p:nvPr/>
          </p:nvSpPr>
          <p:spPr>
            <a:xfrm rot="8100000">
              <a:off x="6657484" y="3991810"/>
              <a:ext cx="362282" cy="370418"/>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
          <p:nvSpPr>
            <p:cNvPr id="152" name="TextBox 151"/>
            <p:cNvSpPr txBox="1"/>
            <p:nvPr/>
          </p:nvSpPr>
          <p:spPr>
            <a:xfrm>
              <a:off x="6603973" y="4000521"/>
              <a:ext cx="470000" cy="338554"/>
            </a:xfrm>
            <a:prstGeom prst="rect">
              <a:avLst/>
            </a:prstGeom>
            <a:noFill/>
          </p:spPr>
          <p:txBody>
            <a:bodyPr wrap="none" rtlCol="0">
              <a:spAutoFit/>
            </a:bodyPr>
            <a:lstStyle/>
            <a:p>
              <a:r>
                <a:rPr lang="en-US" sz="1600" b="1" dirty="0" smtClean="0">
                  <a:latin typeface="Arial" pitchFamily="34" charset="0"/>
                  <a:cs typeface="Arial" pitchFamily="34" charset="0"/>
                </a:rPr>
                <a:t>2.9</a:t>
              </a:r>
              <a:endParaRPr lang="en-US" sz="1600" b="1" dirty="0">
                <a:latin typeface="Arial" pitchFamily="34" charset="0"/>
                <a:cs typeface="Arial" pitchFamily="34" charset="0"/>
              </a:endParaRPr>
            </a:p>
          </p:txBody>
        </p:sp>
      </p:grpSp>
      <p:sp>
        <p:nvSpPr>
          <p:cNvPr id="153" name="TextBox 152"/>
          <p:cNvSpPr txBox="1"/>
          <p:nvPr/>
        </p:nvSpPr>
        <p:spPr>
          <a:xfrm>
            <a:off x="521763" y="3047984"/>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5</a:t>
            </a:r>
            <a:endParaRPr lang="en-US" sz="1600" dirty="0">
              <a:latin typeface="Arial" pitchFamily="34" charset="0"/>
              <a:cs typeface="Arial" pitchFamily="34" charset="0"/>
            </a:endParaRPr>
          </a:p>
        </p:txBody>
      </p:sp>
      <p:sp>
        <p:nvSpPr>
          <p:cNvPr id="154" name="TextBox 153"/>
          <p:cNvSpPr txBox="1"/>
          <p:nvPr/>
        </p:nvSpPr>
        <p:spPr>
          <a:xfrm>
            <a:off x="521763" y="3548047"/>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6</a:t>
            </a:r>
            <a:endParaRPr lang="en-US" sz="1600" dirty="0">
              <a:latin typeface="Arial" pitchFamily="34" charset="0"/>
              <a:cs typeface="Arial" pitchFamily="34" charset="0"/>
            </a:endParaRPr>
          </a:p>
        </p:txBody>
      </p:sp>
      <p:sp>
        <p:nvSpPr>
          <p:cNvPr id="155" name="TextBox 154"/>
          <p:cNvSpPr txBox="1"/>
          <p:nvPr/>
        </p:nvSpPr>
        <p:spPr>
          <a:xfrm>
            <a:off x="521763" y="4048109"/>
            <a:ext cx="926857" cy="338554"/>
          </a:xfrm>
          <a:prstGeom prst="rect">
            <a:avLst/>
          </a:prstGeom>
          <a:noFill/>
        </p:spPr>
        <p:txBody>
          <a:bodyPr wrap="none" rtlCol="0">
            <a:spAutoFit/>
          </a:bodyPr>
          <a:lstStyle/>
          <a:p>
            <a:r>
              <a:rPr lang="en-US" sz="1600" dirty="0" smtClean="0">
                <a:latin typeface="Arial" pitchFamily="34" charset="0"/>
                <a:cs typeface="Arial" pitchFamily="34" charset="0"/>
              </a:rPr>
              <a:t>Grade 7</a:t>
            </a:r>
            <a:endParaRPr lang="en-US" sz="1600" dirty="0">
              <a:latin typeface="Arial" pitchFamily="34" charset="0"/>
              <a:cs typeface="Arial" pitchFamily="34" charset="0"/>
            </a:endParaRPr>
          </a:p>
        </p:txBody>
      </p:sp>
      <p:sp>
        <p:nvSpPr>
          <p:cNvPr id="164" name="Content Placeholder 2"/>
          <p:cNvSpPr>
            <a:spLocks noGrp="1"/>
          </p:cNvSpPr>
          <p:nvPr>
            <p:ph sz="quarter" idx="1"/>
          </p:nvPr>
        </p:nvSpPr>
        <p:spPr>
          <a:xfrm>
            <a:off x="612648" y="4648692"/>
            <a:ext cx="8153400" cy="1822900"/>
          </a:xfrm>
        </p:spPr>
        <p:txBody>
          <a:bodyPr>
            <a:noAutofit/>
          </a:bodyPr>
          <a:lstStyle/>
          <a:p>
            <a:r>
              <a:rPr lang="en-US" sz="1500" dirty="0" smtClean="0"/>
              <a:t>The 7</a:t>
            </a:r>
            <a:r>
              <a:rPr lang="en-US" sz="1500" baseline="30000" dirty="0" smtClean="0"/>
              <a:t>th</a:t>
            </a:r>
            <a:r>
              <a:rPr lang="en-US" sz="1500" dirty="0" smtClean="0"/>
              <a:t> grade team had the lowest Value-Added this year, but considering the 3-Year Average, this seems to be isolated to just the last year. Work with these teachers to determine why results may have been lower than usual last year.</a:t>
            </a:r>
          </a:p>
          <a:p>
            <a:r>
              <a:rPr lang="en-US" sz="1500" dirty="0" smtClean="0"/>
              <a:t>More concerning is 6</a:t>
            </a:r>
            <a:r>
              <a:rPr lang="en-US" sz="1500" baseline="30000" dirty="0" smtClean="0"/>
              <a:t>th</a:t>
            </a:r>
            <a:r>
              <a:rPr lang="en-US" sz="1500" dirty="0" smtClean="0"/>
              <a:t> grade Value-Added. Not only is last year’s performance low, but it has been consistently low over the 3-Year Average. Consider what else you know about these teachers from observations and other data. Does Value-Added fit with a pattern of data showing low performance for this team? How might you and your school best support the 6</a:t>
            </a:r>
            <a:r>
              <a:rPr lang="en-US" sz="1500" baseline="30000" dirty="0" smtClean="0"/>
              <a:t>th</a:t>
            </a:r>
            <a:r>
              <a:rPr lang="en-US" sz="1500" dirty="0" smtClean="0"/>
              <a:t> grade team next year?</a:t>
            </a:r>
          </a:p>
          <a:p>
            <a:endParaRPr lang="en-US" sz="1500" dirty="0"/>
          </a:p>
        </p:txBody>
      </p:sp>
      <p:sp>
        <p:nvSpPr>
          <p:cNvPr id="166" name="TextBox 165"/>
          <p:cNvSpPr txBox="1"/>
          <p:nvPr/>
        </p:nvSpPr>
        <p:spPr>
          <a:xfrm>
            <a:off x="89268" y="3382982"/>
            <a:ext cx="466794" cy="646331"/>
          </a:xfrm>
          <a:prstGeom prst="rect">
            <a:avLst/>
          </a:prstGeom>
          <a:noFill/>
        </p:spPr>
        <p:txBody>
          <a:bodyPr wrap="none" rtlCol="0">
            <a:spAutoFit/>
          </a:bodyPr>
          <a:lstStyle/>
          <a:p>
            <a:r>
              <a:rPr lang="en-US" sz="3600" b="1" dirty="0" smtClean="0">
                <a:ln w="18000">
                  <a:solidFill>
                    <a:srgbClr val="7030A0"/>
                  </a:solidFill>
                  <a:prstDash val="solid"/>
                  <a:miter lim="800000"/>
                </a:ln>
                <a:noFill/>
                <a:effectLst>
                  <a:outerShdw blurRad="25500" dist="23000" dir="7020000" algn="tl">
                    <a:srgbClr val="000000">
                      <a:alpha val="50000"/>
                    </a:srgbClr>
                  </a:outerShdw>
                </a:effectLst>
                <a:latin typeface="Arial" pitchFamily="34" charset="0"/>
                <a:cs typeface="Arial" pitchFamily="34" charset="0"/>
              </a:rPr>
              <a:t>?</a:t>
            </a:r>
            <a:endParaRPr lang="en-US" sz="3600" b="1" dirty="0">
              <a:ln w="18000">
                <a:solidFill>
                  <a:srgbClr val="7030A0"/>
                </a:solidFill>
                <a:prstDash val="solid"/>
                <a:miter lim="800000"/>
              </a:ln>
              <a:noFill/>
              <a:effectLst>
                <a:outerShdw blurRad="25500" dist="23000" dir="7020000" algn="tl">
                  <a:srgbClr val="000000">
                    <a:alpha val="50000"/>
                  </a:srgbClr>
                </a:outerShdw>
              </a:effectLst>
              <a:latin typeface="Arial" pitchFamily="34" charset="0"/>
              <a:cs typeface="Arial" pitchFamily="34" charset="0"/>
            </a:endParaRPr>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t>District &amp; IHE Decision Making Examples</a:t>
            </a:r>
            <a:endParaRPr lang="en-US" dirty="0"/>
          </a:p>
        </p:txBody>
      </p:sp>
      <p:sp>
        <p:nvSpPr>
          <p:cNvPr id="15" name="TextBox 14"/>
          <p:cNvSpPr txBox="1"/>
          <p:nvPr/>
        </p:nvSpPr>
        <p:spPr>
          <a:xfrm>
            <a:off x="255616" y="2354153"/>
            <a:ext cx="8526780" cy="3970318"/>
          </a:xfrm>
          <a:prstGeom prst="rect">
            <a:avLst/>
          </a:prstGeom>
          <a:noFill/>
        </p:spPr>
        <p:txBody>
          <a:bodyPr wrap="square" rtlCol="0">
            <a:spAutoFit/>
          </a:bodyPr>
          <a:lstStyle/>
          <a:p>
            <a:r>
              <a:rPr lang="en-US" dirty="0" smtClean="0"/>
              <a:t>What are potential district and IHE level decisions with current results?</a:t>
            </a:r>
          </a:p>
          <a:p>
            <a:endParaRPr lang="en-US" dirty="0" smtClean="0"/>
          </a:p>
          <a:p>
            <a:r>
              <a:rPr lang="en-US" dirty="0" smtClean="0"/>
              <a:t>Somewhat limited without teacher-level results </a:t>
            </a:r>
          </a:p>
          <a:p>
            <a:r>
              <a:rPr lang="en-US" dirty="0" smtClean="0"/>
              <a:t>(less certainty about where teachers received their instruction)</a:t>
            </a:r>
          </a:p>
          <a:p>
            <a:endParaRPr lang="en-US" dirty="0" smtClean="0"/>
          </a:p>
          <a:p>
            <a:endParaRPr lang="en-US" dirty="0" smtClean="0"/>
          </a:p>
          <a:p>
            <a:pPr marL="342900" indent="-342900">
              <a:buAutoNum type="arabicPeriod"/>
            </a:pPr>
            <a:r>
              <a:rPr lang="en-US" dirty="0" smtClean="0"/>
              <a:t>Are there particular schools or groups of schools that require more support?</a:t>
            </a:r>
          </a:p>
          <a:p>
            <a:pPr marL="800100" lvl="1" indent="-342900">
              <a:buFont typeface="Arial" pitchFamily="34" charset="0"/>
              <a:buChar char="•"/>
            </a:pPr>
            <a:r>
              <a:rPr lang="en-US" dirty="0" smtClean="0"/>
              <a:t>Are there trends based on particular challenges schools face?</a:t>
            </a:r>
          </a:p>
          <a:p>
            <a:pPr marL="800100" lvl="1" indent="-342900">
              <a:buFont typeface="Arial" pitchFamily="34" charset="0"/>
              <a:buChar char="•"/>
            </a:pPr>
            <a:r>
              <a:rPr lang="en-US" dirty="0" smtClean="0"/>
              <a:t>Are there schools that “beat the odds”? How can we capitalize on their success?</a:t>
            </a:r>
          </a:p>
          <a:p>
            <a:pPr marL="800100" lvl="1" indent="-342900">
              <a:buFont typeface="Arial" pitchFamily="34" charset="0"/>
              <a:buChar char="•"/>
            </a:pPr>
            <a:r>
              <a:rPr lang="en-US" dirty="0" smtClean="0"/>
              <a:t>How can we respond with resources, programs, and support structures?</a:t>
            </a:r>
          </a:p>
          <a:p>
            <a:pPr marL="342900" indent="-342900">
              <a:buAutoNum type="arabicPeriod"/>
            </a:pPr>
            <a:r>
              <a:rPr lang="en-US" dirty="0" smtClean="0"/>
              <a:t>Is there an overall weakness or strength in our teachers for a particular subjects?</a:t>
            </a:r>
          </a:p>
          <a:p>
            <a:pPr marL="800100" lvl="1" indent="-342900">
              <a:buFont typeface="Arial" pitchFamily="34" charset="0"/>
              <a:buChar char="•"/>
            </a:pPr>
            <a:r>
              <a:rPr lang="en-US" dirty="0" smtClean="0"/>
              <a:t>How do we respond as a district?</a:t>
            </a:r>
          </a:p>
          <a:p>
            <a:pPr marL="800100" lvl="1" indent="-342900">
              <a:buFont typeface="Arial" pitchFamily="34" charset="0"/>
              <a:buChar char="•"/>
            </a:pPr>
            <a:r>
              <a:rPr lang="en-US" dirty="0" smtClean="0"/>
              <a:t>How do we respond as an IHE?</a:t>
            </a:r>
          </a:p>
          <a:p>
            <a:pPr marL="342900" indent="-342900">
              <a:buAutoNum type="arabicPeriod"/>
            </a:pPr>
            <a:endParaRPr lang="en-US" dirty="0" smtClean="0"/>
          </a:p>
        </p:txBody>
      </p:sp>
      <p:sp>
        <p:nvSpPr>
          <p:cNvPr id="26" name="Teardrop 25"/>
          <p:cNvSpPr/>
          <p:nvPr/>
        </p:nvSpPr>
        <p:spPr>
          <a:xfrm rot="8100000">
            <a:off x="6423204" y="1605197"/>
            <a:ext cx="533400" cy="533400"/>
          </a:xfrm>
          <a:prstGeom prst="teardrop">
            <a:avLst/>
          </a:prstGeom>
          <a:solidFill>
            <a:srgbClr val="74A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ardrop 26"/>
          <p:cNvSpPr/>
          <p:nvPr/>
        </p:nvSpPr>
        <p:spPr>
          <a:xfrm rot="8100000">
            <a:off x="5388006" y="1605197"/>
            <a:ext cx="533400" cy="533400"/>
          </a:xfrm>
          <a:prstGeom prst="teardrop">
            <a:avLst/>
          </a:prstGeom>
          <a:solidFill>
            <a:srgbClr val="7A8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ardrop 27"/>
          <p:cNvSpPr/>
          <p:nvPr/>
        </p:nvSpPr>
        <p:spPr>
          <a:xfrm rot="8100000">
            <a:off x="3317608" y="1605197"/>
            <a:ext cx="533400" cy="533400"/>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ardrop 28"/>
          <p:cNvSpPr/>
          <p:nvPr/>
        </p:nvSpPr>
        <p:spPr>
          <a:xfrm rot="8100000">
            <a:off x="4352807" y="1605197"/>
            <a:ext cx="533400" cy="533400"/>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ardrop 31"/>
          <p:cNvSpPr/>
          <p:nvPr/>
        </p:nvSpPr>
        <p:spPr>
          <a:xfrm rot="8100000">
            <a:off x="2282409" y="1605197"/>
            <a:ext cx="533400" cy="533400"/>
          </a:xfrm>
          <a:prstGeom prst="teardrop">
            <a:avLst/>
          </a:prstGeom>
          <a:solidFill>
            <a:srgbClr val="9F5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Value-Added Color Coding</a:t>
            </a:r>
            <a:endParaRPr lang="en-US" dirty="0"/>
          </a:p>
        </p:txBody>
      </p:sp>
      <p:grpSp>
        <p:nvGrpSpPr>
          <p:cNvPr id="52" name="Group 51"/>
          <p:cNvGrpSpPr/>
          <p:nvPr/>
        </p:nvGrpSpPr>
        <p:grpSpPr>
          <a:xfrm>
            <a:off x="600075" y="1835734"/>
            <a:ext cx="7870180" cy="2447894"/>
            <a:chOff x="600075" y="1835734"/>
            <a:chExt cx="7870180" cy="2447894"/>
          </a:xfrm>
        </p:grpSpPr>
        <p:sp>
          <p:nvSpPr>
            <p:cNvPr id="53" name="Rectangle 52"/>
            <p:cNvSpPr/>
            <p:nvPr/>
          </p:nvSpPr>
          <p:spPr>
            <a:xfrm>
              <a:off x="600075" y="3443288"/>
              <a:ext cx="7831931" cy="7572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600796" y="1835734"/>
              <a:ext cx="7831362" cy="73384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610391" y="2669623"/>
              <a:ext cx="2352728" cy="646331"/>
            </a:xfrm>
            <a:prstGeom prst="rect">
              <a:avLst/>
            </a:prstGeom>
            <a:solidFill>
              <a:srgbClr val="2C5A8C"/>
            </a:solidFill>
          </p:spPr>
          <p:txBody>
            <a:bodyPr wrap="square" rtlCol="0">
              <a:spAutoFit/>
            </a:bodyPr>
            <a:lstStyle/>
            <a:p>
              <a:pPr algn="ctr"/>
              <a:r>
                <a:rPr lang="en-US" sz="3600" b="1" dirty="0" smtClean="0">
                  <a:solidFill>
                    <a:schemeClr val="bg1"/>
                  </a:solidFill>
                  <a:latin typeface="Arial" pitchFamily="34" charset="0"/>
                  <a:cs typeface="Arial" pitchFamily="34" charset="0"/>
                </a:rPr>
                <a:t>READING</a:t>
              </a:r>
              <a:endParaRPr lang="en-US" sz="3600" b="1" dirty="0">
                <a:solidFill>
                  <a:schemeClr val="bg1"/>
                </a:solidFill>
                <a:latin typeface="Arial" pitchFamily="34" charset="0"/>
                <a:cs typeface="Arial" pitchFamily="34" charset="0"/>
              </a:endParaRPr>
            </a:p>
          </p:txBody>
        </p:sp>
        <p:sp>
          <p:nvSpPr>
            <p:cNvPr id="57" name="TextBox 56"/>
            <p:cNvSpPr txBox="1"/>
            <p:nvPr/>
          </p:nvSpPr>
          <p:spPr>
            <a:xfrm>
              <a:off x="2591960" y="1871478"/>
              <a:ext cx="1117615" cy="646331"/>
            </a:xfrm>
            <a:prstGeom prst="rect">
              <a:avLst/>
            </a:prstGeom>
            <a:noFill/>
          </p:spPr>
          <p:txBody>
            <a:bodyPr wrap="none" rtlCol="0">
              <a:spAutoFit/>
            </a:bodyPr>
            <a:lstStyle/>
            <a:p>
              <a:pPr algn="ctr"/>
              <a:r>
                <a:rPr lang="en-US" sz="1200" b="1" dirty="0" smtClean="0">
                  <a:solidFill>
                    <a:schemeClr val="bg1"/>
                  </a:solidFill>
                </a:rPr>
                <a:t>NUMBER OF</a:t>
              </a:r>
            </a:p>
            <a:p>
              <a:pPr algn="ctr"/>
              <a:r>
                <a:rPr lang="en-US" sz="1200" b="1" dirty="0" smtClean="0">
                  <a:solidFill>
                    <a:schemeClr val="bg1"/>
                  </a:solidFill>
                </a:rPr>
                <a:t>STUDENTS</a:t>
              </a:r>
            </a:p>
            <a:p>
              <a:pPr algn="ctr"/>
              <a:r>
                <a:rPr lang="en-US" sz="1200" b="1" dirty="0" smtClean="0">
                  <a:solidFill>
                    <a:schemeClr val="bg1"/>
                  </a:solidFill>
                </a:rPr>
                <a:t>(WEIGHTED)</a:t>
              </a:r>
              <a:endParaRPr lang="en-US" sz="1200" b="1" dirty="0">
                <a:solidFill>
                  <a:schemeClr val="bg1"/>
                </a:solidFill>
              </a:endParaRPr>
            </a:p>
          </p:txBody>
        </p:sp>
        <p:sp>
          <p:nvSpPr>
            <p:cNvPr id="58" name="TextBox 57"/>
            <p:cNvSpPr txBox="1"/>
            <p:nvPr/>
          </p:nvSpPr>
          <p:spPr>
            <a:xfrm>
              <a:off x="4976710" y="1885780"/>
              <a:ext cx="2204066" cy="276999"/>
            </a:xfrm>
            <a:prstGeom prst="rect">
              <a:avLst/>
            </a:prstGeom>
            <a:noFill/>
          </p:spPr>
          <p:txBody>
            <a:bodyPr wrap="none" rtlCol="0">
              <a:spAutoFit/>
            </a:bodyPr>
            <a:lstStyle/>
            <a:p>
              <a:pPr algn="ctr"/>
              <a:r>
                <a:rPr lang="en-US" sz="1200" b="1" dirty="0" smtClean="0">
                  <a:solidFill>
                    <a:schemeClr val="bg1"/>
                  </a:solidFill>
                </a:rPr>
                <a:t>VALUE-ADDED ESTIMATES</a:t>
              </a:r>
              <a:endParaRPr lang="en-US" sz="1200" b="1" dirty="0">
                <a:solidFill>
                  <a:schemeClr val="bg1"/>
                </a:solidFill>
              </a:endParaRPr>
            </a:p>
          </p:txBody>
        </p:sp>
        <p:sp>
          <p:nvSpPr>
            <p:cNvPr id="59" name="TextBox 58"/>
            <p:cNvSpPr txBox="1"/>
            <p:nvPr/>
          </p:nvSpPr>
          <p:spPr>
            <a:xfrm>
              <a:off x="3675384" y="2180103"/>
              <a:ext cx="306494" cy="353943"/>
            </a:xfrm>
            <a:prstGeom prst="rect">
              <a:avLst/>
            </a:prstGeom>
            <a:noFill/>
          </p:spPr>
          <p:txBody>
            <a:bodyPr wrap="none" rtlCol="0">
              <a:spAutoFit/>
            </a:bodyPr>
            <a:lstStyle/>
            <a:p>
              <a:pPr algn="ctr"/>
              <a:r>
                <a:rPr lang="en-US" sz="1700" dirty="0" smtClean="0">
                  <a:solidFill>
                    <a:schemeClr val="bg1"/>
                  </a:solidFill>
                </a:rPr>
                <a:t>1</a:t>
              </a:r>
              <a:endParaRPr lang="en-US" sz="1700" dirty="0">
                <a:solidFill>
                  <a:schemeClr val="bg1"/>
                </a:solidFill>
              </a:endParaRPr>
            </a:p>
          </p:txBody>
        </p:sp>
        <p:sp>
          <p:nvSpPr>
            <p:cNvPr id="60" name="TextBox 59"/>
            <p:cNvSpPr txBox="1"/>
            <p:nvPr/>
          </p:nvSpPr>
          <p:spPr>
            <a:xfrm>
              <a:off x="4797478" y="2180103"/>
              <a:ext cx="306494" cy="353943"/>
            </a:xfrm>
            <a:prstGeom prst="rect">
              <a:avLst/>
            </a:prstGeom>
            <a:noFill/>
          </p:spPr>
          <p:txBody>
            <a:bodyPr wrap="none" rtlCol="0">
              <a:spAutoFit/>
            </a:bodyPr>
            <a:lstStyle/>
            <a:p>
              <a:pPr algn="ctr"/>
              <a:r>
                <a:rPr lang="en-US" sz="1700" dirty="0" smtClean="0">
                  <a:solidFill>
                    <a:schemeClr val="bg1"/>
                  </a:solidFill>
                </a:rPr>
                <a:t>2</a:t>
              </a:r>
              <a:endParaRPr lang="en-US" sz="1700" dirty="0">
                <a:solidFill>
                  <a:schemeClr val="bg1"/>
                </a:solidFill>
              </a:endParaRPr>
            </a:p>
          </p:txBody>
        </p:sp>
        <p:sp>
          <p:nvSpPr>
            <p:cNvPr id="61" name="TextBox 60"/>
            <p:cNvSpPr txBox="1"/>
            <p:nvPr/>
          </p:nvSpPr>
          <p:spPr>
            <a:xfrm>
              <a:off x="5919572" y="2189628"/>
              <a:ext cx="306494" cy="353943"/>
            </a:xfrm>
            <a:prstGeom prst="rect">
              <a:avLst/>
            </a:prstGeom>
            <a:noFill/>
          </p:spPr>
          <p:txBody>
            <a:bodyPr wrap="none" rtlCol="0">
              <a:spAutoFit/>
            </a:bodyPr>
            <a:lstStyle/>
            <a:p>
              <a:pPr algn="ctr"/>
              <a:r>
                <a:rPr lang="en-US" sz="1700" dirty="0" smtClean="0">
                  <a:solidFill>
                    <a:schemeClr val="bg1"/>
                  </a:solidFill>
                </a:rPr>
                <a:t>3</a:t>
              </a:r>
              <a:endParaRPr lang="en-US" sz="1700" dirty="0">
                <a:solidFill>
                  <a:schemeClr val="bg1"/>
                </a:solidFill>
              </a:endParaRPr>
            </a:p>
          </p:txBody>
        </p:sp>
        <p:sp>
          <p:nvSpPr>
            <p:cNvPr id="62" name="TextBox 61"/>
            <p:cNvSpPr txBox="1"/>
            <p:nvPr/>
          </p:nvSpPr>
          <p:spPr>
            <a:xfrm>
              <a:off x="7041666" y="2177722"/>
              <a:ext cx="306494" cy="353943"/>
            </a:xfrm>
            <a:prstGeom prst="rect">
              <a:avLst/>
            </a:prstGeom>
            <a:noFill/>
          </p:spPr>
          <p:txBody>
            <a:bodyPr wrap="none" rtlCol="0">
              <a:spAutoFit/>
            </a:bodyPr>
            <a:lstStyle/>
            <a:p>
              <a:pPr algn="ctr"/>
              <a:r>
                <a:rPr lang="en-US" sz="1700" dirty="0" smtClean="0">
                  <a:solidFill>
                    <a:schemeClr val="bg1"/>
                  </a:solidFill>
                </a:rPr>
                <a:t>4</a:t>
              </a:r>
              <a:endParaRPr lang="en-US" sz="1700" dirty="0">
                <a:solidFill>
                  <a:schemeClr val="bg1"/>
                </a:solidFill>
              </a:endParaRPr>
            </a:p>
          </p:txBody>
        </p:sp>
        <p:sp>
          <p:nvSpPr>
            <p:cNvPr id="63" name="TextBox 62"/>
            <p:cNvSpPr txBox="1"/>
            <p:nvPr/>
          </p:nvSpPr>
          <p:spPr>
            <a:xfrm>
              <a:off x="8163761" y="2175340"/>
              <a:ext cx="306494" cy="353943"/>
            </a:xfrm>
            <a:prstGeom prst="rect">
              <a:avLst/>
            </a:prstGeom>
            <a:noFill/>
          </p:spPr>
          <p:txBody>
            <a:bodyPr wrap="none" rtlCol="0">
              <a:spAutoFit/>
            </a:bodyPr>
            <a:lstStyle/>
            <a:p>
              <a:pPr algn="ctr"/>
              <a:r>
                <a:rPr lang="en-US" sz="1700" dirty="0" smtClean="0">
                  <a:solidFill>
                    <a:schemeClr val="bg1"/>
                  </a:solidFill>
                </a:rPr>
                <a:t>5</a:t>
              </a:r>
              <a:endParaRPr lang="en-US" sz="1700" dirty="0">
                <a:solidFill>
                  <a:schemeClr val="bg1"/>
                </a:solidFill>
              </a:endParaRPr>
            </a:p>
          </p:txBody>
        </p:sp>
        <p:sp>
          <p:nvSpPr>
            <p:cNvPr id="64" name="Rectangle 63"/>
            <p:cNvSpPr/>
            <p:nvPr/>
          </p:nvSpPr>
          <p:spPr>
            <a:xfrm flipH="1">
              <a:off x="3826404"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flipH="1">
              <a:off x="4948766"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flipH="1">
              <a:off x="6071128"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flipH="1">
              <a:off x="7193490"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flipH="1">
              <a:off x="8315854"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Connector 68"/>
            <p:cNvCxnSpPr/>
            <p:nvPr/>
          </p:nvCxnSpPr>
          <p:spPr>
            <a:xfrm>
              <a:off x="2625731" y="3440112"/>
              <a:ext cx="0" cy="761498"/>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3668723" y="3449637"/>
              <a:ext cx="0" cy="746186"/>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flipH="1">
              <a:off x="3824021"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flipH="1">
              <a:off x="4946383"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flipH="1">
              <a:off x="6068745"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flipH="1">
              <a:off x="7191107"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H="1">
              <a:off x="8313471"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Box 85"/>
          <p:cNvSpPr txBox="1"/>
          <p:nvPr/>
        </p:nvSpPr>
        <p:spPr>
          <a:xfrm>
            <a:off x="2737860" y="3583370"/>
            <a:ext cx="792419" cy="461665"/>
          </a:xfrm>
          <a:prstGeom prst="rect">
            <a:avLst/>
          </a:prstGeom>
          <a:noFill/>
        </p:spPr>
        <p:txBody>
          <a:bodyPr wrap="square" rtlCol="0">
            <a:spAutoFit/>
          </a:bodyPr>
          <a:lstStyle/>
          <a:p>
            <a:r>
              <a:rPr lang="en-US" sz="2400" dirty="0" smtClean="0">
                <a:latin typeface="Arial" pitchFamily="34" charset="0"/>
                <a:cs typeface="Arial" pitchFamily="34" charset="0"/>
              </a:rPr>
              <a:t>63.4</a:t>
            </a:r>
            <a:endParaRPr lang="en-US" sz="2400" dirty="0">
              <a:latin typeface="Arial" pitchFamily="34" charset="0"/>
              <a:cs typeface="Arial" pitchFamily="34" charset="0"/>
            </a:endParaRPr>
          </a:p>
        </p:txBody>
      </p:sp>
      <p:sp>
        <p:nvSpPr>
          <p:cNvPr id="89" name="TextBox 88"/>
          <p:cNvSpPr txBox="1"/>
          <p:nvPr/>
        </p:nvSpPr>
        <p:spPr>
          <a:xfrm>
            <a:off x="606212" y="3588729"/>
            <a:ext cx="1879226" cy="461665"/>
          </a:xfrm>
          <a:prstGeom prst="rect">
            <a:avLst/>
          </a:prstGeom>
          <a:noFill/>
        </p:spPr>
        <p:txBody>
          <a:bodyPr wrap="square" rtlCol="0">
            <a:spAutoFit/>
          </a:bodyPr>
          <a:lstStyle/>
          <a:p>
            <a:r>
              <a:rPr lang="en-US" sz="2400" dirty="0" smtClean="0">
                <a:latin typeface="Arial" pitchFamily="34" charset="0"/>
                <a:cs typeface="Arial" pitchFamily="34" charset="0"/>
              </a:rPr>
              <a:t>Grade 4</a:t>
            </a:r>
            <a:endParaRPr lang="en-US" sz="2400" dirty="0">
              <a:latin typeface="Arial" pitchFamily="34" charset="0"/>
              <a:cs typeface="Arial" pitchFamily="34" charset="0"/>
            </a:endParaRPr>
          </a:p>
        </p:txBody>
      </p:sp>
      <p:grpSp>
        <p:nvGrpSpPr>
          <p:cNvPr id="92" name="Group 91"/>
          <p:cNvGrpSpPr/>
          <p:nvPr/>
        </p:nvGrpSpPr>
        <p:grpSpPr>
          <a:xfrm>
            <a:off x="5063924" y="3559075"/>
            <a:ext cx="1307939" cy="625126"/>
            <a:chOff x="3582452" y="3559075"/>
            <a:chExt cx="1307939" cy="625126"/>
          </a:xfrm>
        </p:grpSpPr>
        <p:sp>
          <p:nvSpPr>
            <p:cNvPr id="93" name="Teardrop 92"/>
            <p:cNvSpPr/>
            <p:nvPr/>
          </p:nvSpPr>
          <p:spPr>
            <a:xfrm rot="8100000">
              <a:off x="3954567" y="3559075"/>
              <a:ext cx="508769" cy="508769"/>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94" name="TextBox 93"/>
            <p:cNvSpPr txBox="1"/>
            <p:nvPr/>
          </p:nvSpPr>
          <p:spPr>
            <a:xfrm>
              <a:off x="3928694" y="3605952"/>
              <a:ext cx="550739" cy="400110"/>
            </a:xfrm>
            <a:prstGeom prst="rect">
              <a:avLst/>
            </a:prstGeom>
            <a:noFill/>
          </p:spPr>
          <p:txBody>
            <a:bodyPr wrap="square" rtlCol="0">
              <a:spAutoFit/>
            </a:bodyPr>
            <a:lstStyle/>
            <a:p>
              <a:pPr algn="ctr"/>
              <a:r>
                <a:rPr lang="en-US" sz="2000" b="1" dirty="0" smtClean="0"/>
                <a:t>2.7</a:t>
              </a:r>
              <a:endParaRPr lang="en-US" sz="2000" b="1" dirty="0"/>
            </a:p>
          </p:txBody>
        </p:sp>
        <p:cxnSp>
          <p:nvCxnSpPr>
            <p:cNvPr id="95" name="Straight Connector 94"/>
            <p:cNvCxnSpPr/>
            <p:nvPr/>
          </p:nvCxnSpPr>
          <p:spPr>
            <a:xfrm>
              <a:off x="3582452" y="4184201"/>
              <a:ext cx="13079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0" name="Right Brace 109"/>
          <p:cNvSpPr/>
          <p:nvPr/>
        </p:nvSpPr>
        <p:spPr>
          <a:xfrm rot="5400000">
            <a:off x="5527150" y="3806747"/>
            <a:ext cx="400050" cy="1277802"/>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TextBox 110"/>
          <p:cNvSpPr txBox="1"/>
          <p:nvPr/>
        </p:nvSpPr>
        <p:spPr>
          <a:xfrm>
            <a:off x="4493050" y="4650714"/>
            <a:ext cx="2464906" cy="369332"/>
          </a:xfrm>
          <a:prstGeom prst="rect">
            <a:avLst/>
          </a:prstGeom>
          <a:noFill/>
        </p:spPr>
        <p:txBody>
          <a:bodyPr wrap="none" rtlCol="0">
            <a:spAutoFit/>
          </a:bodyPr>
          <a:lstStyle/>
          <a:p>
            <a:r>
              <a:rPr lang="en-US" dirty="0" smtClean="0">
                <a:latin typeface="+mn-lt"/>
              </a:rPr>
              <a:t>95% Confidence Interval</a:t>
            </a:r>
            <a:endParaRPr lang="en-US" dirty="0">
              <a:latin typeface="+mn-lt"/>
            </a:endParaRPr>
          </a:p>
        </p:txBody>
      </p:sp>
      <p:sp>
        <p:nvSpPr>
          <p:cNvPr id="112" name="Content Placeholder 2"/>
          <p:cNvSpPr>
            <a:spLocks noGrp="1"/>
          </p:cNvSpPr>
          <p:nvPr>
            <p:ph sz="quarter" idx="1"/>
          </p:nvPr>
        </p:nvSpPr>
        <p:spPr>
          <a:xfrm>
            <a:off x="612648" y="5185458"/>
            <a:ext cx="8153400" cy="1088020"/>
          </a:xfrm>
        </p:spPr>
        <p:txBody>
          <a:bodyPr>
            <a:normAutofit fontScale="70000" lnSpcReduction="20000"/>
          </a:bodyPr>
          <a:lstStyle/>
          <a:p>
            <a:r>
              <a:rPr lang="en-US" dirty="0" smtClean="0"/>
              <a:t>Based on the data available for these thirty 4</a:t>
            </a:r>
            <a:r>
              <a:rPr lang="en-US" baseline="30000" dirty="0" smtClean="0"/>
              <a:t>th</a:t>
            </a:r>
            <a:r>
              <a:rPr lang="en-US" dirty="0" smtClean="0"/>
              <a:t> grade reading students, we are 95% confident that the true Value-Added lies between the endpoints of this confidence interval (between 2.1 and 3.3 in this example), with the most likely estimate being 2.7</a:t>
            </a: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7" y="274638"/>
            <a:ext cx="8695650" cy="1143000"/>
          </a:xfrm>
        </p:spPr>
        <p:txBody>
          <a:bodyPr>
            <a:normAutofit/>
          </a:bodyPr>
          <a:lstStyle/>
          <a:p>
            <a:r>
              <a:rPr lang="en-US" dirty="0" smtClean="0"/>
              <a:t>How to Read the Scatter Plots</a:t>
            </a:r>
            <a:endParaRPr lang="en-US" dirty="0"/>
          </a:p>
        </p:txBody>
      </p:sp>
      <p:sp>
        <p:nvSpPr>
          <p:cNvPr id="5" name="Rectangle 4"/>
          <p:cNvSpPr/>
          <p:nvPr/>
        </p:nvSpPr>
        <p:spPr>
          <a:xfrm>
            <a:off x="2212329" y="2029134"/>
            <a:ext cx="1993982" cy="39713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67854" y="6004550"/>
            <a:ext cx="301686" cy="369332"/>
          </a:xfrm>
          <a:prstGeom prst="rect">
            <a:avLst/>
          </a:prstGeom>
          <a:noFill/>
        </p:spPr>
        <p:txBody>
          <a:bodyPr wrap="none" rtlCol="0">
            <a:spAutoFit/>
          </a:bodyPr>
          <a:lstStyle/>
          <a:p>
            <a:r>
              <a:rPr lang="en-US" dirty="0" smtClean="0"/>
              <a:t>1</a:t>
            </a:r>
            <a:endParaRPr lang="en-US" dirty="0"/>
          </a:p>
        </p:txBody>
      </p:sp>
      <p:sp>
        <p:nvSpPr>
          <p:cNvPr id="7" name="TextBox 6"/>
          <p:cNvSpPr txBox="1"/>
          <p:nvPr/>
        </p:nvSpPr>
        <p:spPr>
          <a:xfrm>
            <a:off x="2061650" y="6004550"/>
            <a:ext cx="301686" cy="369332"/>
          </a:xfrm>
          <a:prstGeom prst="rect">
            <a:avLst/>
          </a:prstGeom>
          <a:noFill/>
        </p:spPr>
        <p:txBody>
          <a:bodyPr wrap="none" rtlCol="0">
            <a:spAutoFit/>
          </a:bodyPr>
          <a:lstStyle/>
          <a:p>
            <a:r>
              <a:rPr lang="en-US" dirty="0" smtClean="0"/>
              <a:t>2</a:t>
            </a:r>
            <a:endParaRPr lang="en-US" dirty="0"/>
          </a:p>
        </p:txBody>
      </p:sp>
      <p:sp>
        <p:nvSpPr>
          <p:cNvPr id="8" name="TextBox 7"/>
          <p:cNvSpPr txBox="1"/>
          <p:nvPr/>
        </p:nvSpPr>
        <p:spPr>
          <a:xfrm>
            <a:off x="3055446" y="6004550"/>
            <a:ext cx="301686" cy="369332"/>
          </a:xfrm>
          <a:prstGeom prst="rect">
            <a:avLst/>
          </a:prstGeom>
          <a:noFill/>
        </p:spPr>
        <p:txBody>
          <a:bodyPr wrap="none" rtlCol="0">
            <a:spAutoFit/>
          </a:bodyPr>
          <a:lstStyle/>
          <a:p>
            <a:r>
              <a:rPr lang="en-US" dirty="0" smtClean="0"/>
              <a:t>3</a:t>
            </a:r>
            <a:endParaRPr lang="en-US" dirty="0"/>
          </a:p>
        </p:txBody>
      </p:sp>
      <p:sp>
        <p:nvSpPr>
          <p:cNvPr id="9" name="TextBox 8"/>
          <p:cNvSpPr txBox="1"/>
          <p:nvPr/>
        </p:nvSpPr>
        <p:spPr>
          <a:xfrm>
            <a:off x="5043036" y="6004550"/>
            <a:ext cx="301686" cy="369332"/>
          </a:xfrm>
          <a:prstGeom prst="rect">
            <a:avLst/>
          </a:prstGeom>
          <a:noFill/>
        </p:spPr>
        <p:txBody>
          <a:bodyPr wrap="none" rtlCol="0">
            <a:spAutoFit/>
          </a:bodyPr>
          <a:lstStyle/>
          <a:p>
            <a:r>
              <a:rPr lang="en-US" dirty="0" smtClean="0"/>
              <a:t>5</a:t>
            </a:r>
            <a:endParaRPr lang="en-US" dirty="0"/>
          </a:p>
        </p:txBody>
      </p:sp>
      <p:sp>
        <p:nvSpPr>
          <p:cNvPr id="10" name="TextBox 9"/>
          <p:cNvSpPr txBox="1"/>
          <p:nvPr/>
        </p:nvSpPr>
        <p:spPr>
          <a:xfrm>
            <a:off x="4049242" y="6004550"/>
            <a:ext cx="301686" cy="369332"/>
          </a:xfrm>
          <a:prstGeom prst="rect">
            <a:avLst/>
          </a:prstGeom>
          <a:noFill/>
        </p:spPr>
        <p:txBody>
          <a:bodyPr wrap="none" rtlCol="0">
            <a:spAutoFit/>
          </a:bodyPr>
          <a:lstStyle/>
          <a:p>
            <a:r>
              <a:rPr lang="en-US" dirty="0" smtClean="0"/>
              <a:t>4</a:t>
            </a:r>
            <a:endParaRPr lang="en-US" dirty="0"/>
          </a:p>
        </p:txBody>
      </p:sp>
      <p:sp>
        <p:nvSpPr>
          <p:cNvPr id="12" name="TextBox 11"/>
          <p:cNvSpPr txBox="1"/>
          <p:nvPr/>
        </p:nvSpPr>
        <p:spPr>
          <a:xfrm>
            <a:off x="912543" y="5820687"/>
            <a:ext cx="301686" cy="369332"/>
          </a:xfrm>
          <a:prstGeom prst="rect">
            <a:avLst/>
          </a:prstGeom>
          <a:noFill/>
        </p:spPr>
        <p:txBody>
          <a:bodyPr wrap="none" rtlCol="0">
            <a:spAutoFit/>
          </a:bodyPr>
          <a:lstStyle/>
          <a:p>
            <a:r>
              <a:rPr lang="en-US" dirty="0" smtClean="0"/>
              <a:t>0</a:t>
            </a:r>
            <a:endParaRPr lang="en-US" dirty="0"/>
          </a:p>
        </p:txBody>
      </p:sp>
      <p:sp>
        <p:nvSpPr>
          <p:cNvPr id="13" name="TextBox 12"/>
          <p:cNvSpPr txBox="1"/>
          <p:nvPr/>
        </p:nvSpPr>
        <p:spPr>
          <a:xfrm>
            <a:off x="795525" y="5028011"/>
            <a:ext cx="418704" cy="369332"/>
          </a:xfrm>
          <a:prstGeom prst="rect">
            <a:avLst/>
          </a:prstGeom>
          <a:noFill/>
        </p:spPr>
        <p:txBody>
          <a:bodyPr wrap="none" rtlCol="0">
            <a:spAutoFit/>
          </a:bodyPr>
          <a:lstStyle/>
          <a:p>
            <a:r>
              <a:rPr lang="en-US" dirty="0" smtClean="0"/>
              <a:t>20</a:t>
            </a:r>
            <a:endParaRPr lang="en-US" dirty="0"/>
          </a:p>
        </p:txBody>
      </p:sp>
      <p:sp>
        <p:nvSpPr>
          <p:cNvPr id="14" name="TextBox 13"/>
          <p:cNvSpPr txBox="1"/>
          <p:nvPr/>
        </p:nvSpPr>
        <p:spPr>
          <a:xfrm>
            <a:off x="795525" y="4235334"/>
            <a:ext cx="418704" cy="369332"/>
          </a:xfrm>
          <a:prstGeom prst="rect">
            <a:avLst/>
          </a:prstGeom>
          <a:noFill/>
        </p:spPr>
        <p:txBody>
          <a:bodyPr wrap="none" rtlCol="0">
            <a:spAutoFit/>
          </a:bodyPr>
          <a:lstStyle/>
          <a:p>
            <a:r>
              <a:rPr lang="en-US" dirty="0" smtClean="0"/>
              <a:t>40</a:t>
            </a:r>
            <a:endParaRPr lang="en-US" dirty="0"/>
          </a:p>
        </p:txBody>
      </p:sp>
      <p:sp>
        <p:nvSpPr>
          <p:cNvPr id="15" name="TextBox 14"/>
          <p:cNvSpPr txBox="1"/>
          <p:nvPr/>
        </p:nvSpPr>
        <p:spPr>
          <a:xfrm>
            <a:off x="795525" y="3442657"/>
            <a:ext cx="418704" cy="369332"/>
          </a:xfrm>
          <a:prstGeom prst="rect">
            <a:avLst/>
          </a:prstGeom>
          <a:noFill/>
        </p:spPr>
        <p:txBody>
          <a:bodyPr wrap="none" rtlCol="0">
            <a:spAutoFit/>
          </a:bodyPr>
          <a:lstStyle/>
          <a:p>
            <a:r>
              <a:rPr lang="en-US" dirty="0" smtClean="0"/>
              <a:t>60</a:t>
            </a:r>
            <a:endParaRPr lang="en-US" dirty="0"/>
          </a:p>
        </p:txBody>
      </p:sp>
      <p:sp>
        <p:nvSpPr>
          <p:cNvPr id="16" name="TextBox 15"/>
          <p:cNvSpPr txBox="1"/>
          <p:nvPr/>
        </p:nvSpPr>
        <p:spPr>
          <a:xfrm>
            <a:off x="795525" y="2649980"/>
            <a:ext cx="418704" cy="369332"/>
          </a:xfrm>
          <a:prstGeom prst="rect">
            <a:avLst/>
          </a:prstGeom>
          <a:noFill/>
        </p:spPr>
        <p:txBody>
          <a:bodyPr wrap="none" rtlCol="0">
            <a:spAutoFit/>
          </a:bodyPr>
          <a:lstStyle/>
          <a:p>
            <a:r>
              <a:rPr lang="en-US" dirty="0" smtClean="0"/>
              <a:t>80</a:t>
            </a:r>
            <a:endParaRPr lang="en-US" dirty="0"/>
          </a:p>
        </p:txBody>
      </p:sp>
      <p:sp>
        <p:nvSpPr>
          <p:cNvPr id="17" name="TextBox 16"/>
          <p:cNvSpPr txBox="1"/>
          <p:nvPr/>
        </p:nvSpPr>
        <p:spPr>
          <a:xfrm>
            <a:off x="678505" y="1857303"/>
            <a:ext cx="535724" cy="369332"/>
          </a:xfrm>
          <a:prstGeom prst="rect">
            <a:avLst/>
          </a:prstGeom>
          <a:noFill/>
        </p:spPr>
        <p:txBody>
          <a:bodyPr wrap="none" rtlCol="0">
            <a:spAutoFit/>
          </a:bodyPr>
          <a:lstStyle/>
          <a:p>
            <a:r>
              <a:rPr lang="en-US" dirty="0" smtClean="0"/>
              <a:t>100</a:t>
            </a:r>
            <a:endParaRPr lang="en-US" dirty="0"/>
          </a:p>
        </p:txBody>
      </p:sp>
      <p:sp>
        <p:nvSpPr>
          <p:cNvPr id="18" name="Rectangle 17"/>
          <p:cNvSpPr/>
          <p:nvPr/>
        </p:nvSpPr>
        <p:spPr>
          <a:xfrm>
            <a:off x="1220253" y="2778583"/>
            <a:ext cx="3971249" cy="10913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19675" y="2031967"/>
            <a:ext cx="3971365" cy="3971365"/>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4" idx="2"/>
            <a:endCxn id="4" idx="0"/>
          </p:cNvCxnSpPr>
          <p:nvPr/>
        </p:nvCxnSpPr>
        <p:spPr>
          <a:xfrm flipV="1">
            <a:off x="3205358" y="2031967"/>
            <a:ext cx="0" cy="39713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8" idx="3"/>
            <a:endCxn id="18" idx="1"/>
          </p:cNvCxnSpPr>
          <p:nvPr/>
        </p:nvCxnSpPr>
        <p:spPr>
          <a:xfrm flipH="1">
            <a:off x="1220253" y="3324273"/>
            <a:ext cx="39712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858348" y="6365407"/>
            <a:ext cx="2693751" cy="369332"/>
          </a:xfrm>
          <a:prstGeom prst="rect">
            <a:avLst/>
          </a:prstGeom>
          <a:noFill/>
        </p:spPr>
        <p:txBody>
          <a:bodyPr wrap="none" rtlCol="0">
            <a:spAutoFit/>
          </a:bodyPr>
          <a:lstStyle/>
          <a:p>
            <a:r>
              <a:rPr lang="en-US" b="1" dirty="0" smtClean="0"/>
              <a:t>Value-Added (2009-2010)</a:t>
            </a:r>
            <a:endParaRPr lang="en-US" b="1" dirty="0"/>
          </a:p>
        </p:txBody>
      </p:sp>
      <p:sp>
        <p:nvSpPr>
          <p:cNvPr id="25" name="TextBox 24"/>
          <p:cNvSpPr txBox="1"/>
          <p:nvPr/>
        </p:nvSpPr>
        <p:spPr>
          <a:xfrm rot="16200000">
            <a:off x="-730028" y="3839501"/>
            <a:ext cx="2493375" cy="369332"/>
          </a:xfrm>
          <a:prstGeom prst="rect">
            <a:avLst/>
          </a:prstGeom>
          <a:noFill/>
        </p:spPr>
        <p:txBody>
          <a:bodyPr wrap="none" rtlCol="0">
            <a:spAutoFit/>
          </a:bodyPr>
          <a:lstStyle/>
          <a:p>
            <a:r>
              <a:rPr lang="en-US" b="1" dirty="0" smtClean="0"/>
              <a:t>Percent Prof/Adv (2009)</a:t>
            </a:r>
            <a:endParaRPr lang="en-US" b="1" dirty="0"/>
          </a:p>
        </p:txBody>
      </p:sp>
      <p:sp>
        <p:nvSpPr>
          <p:cNvPr id="39" name="TextBox 38"/>
          <p:cNvSpPr txBox="1"/>
          <p:nvPr/>
        </p:nvSpPr>
        <p:spPr>
          <a:xfrm>
            <a:off x="5745972" y="1993982"/>
            <a:ext cx="3103060" cy="923330"/>
          </a:xfrm>
          <a:prstGeom prst="rect">
            <a:avLst/>
          </a:prstGeom>
          <a:noFill/>
        </p:spPr>
        <p:txBody>
          <a:bodyPr wrap="square" rtlCol="0">
            <a:spAutoFit/>
          </a:bodyPr>
          <a:lstStyle/>
          <a:p>
            <a:r>
              <a:rPr lang="en-US" dirty="0" smtClean="0"/>
              <a:t>These scatter plots are a way to represent </a:t>
            </a:r>
            <a:r>
              <a:rPr lang="en-US" b="1" dirty="0" smtClean="0">
                <a:solidFill>
                  <a:srgbClr val="DD3B3C"/>
                </a:solidFill>
              </a:rPr>
              <a:t>Achievement</a:t>
            </a:r>
            <a:r>
              <a:rPr lang="en-US" dirty="0" smtClean="0"/>
              <a:t> and </a:t>
            </a:r>
            <a:r>
              <a:rPr lang="en-US" b="1" dirty="0" smtClean="0">
                <a:solidFill>
                  <a:srgbClr val="0060AA"/>
                </a:solidFill>
              </a:rPr>
              <a:t>Value-Added</a:t>
            </a:r>
            <a:r>
              <a:rPr lang="en-US" dirty="0" smtClean="0"/>
              <a:t> together </a:t>
            </a:r>
            <a:endParaRPr lang="en-US" dirty="0"/>
          </a:p>
        </p:txBody>
      </p:sp>
      <p:pic>
        <p:nvPicPr>
          <p:cNvPr id="40" name="Picture 39" descr="Power of Two.png"/>
          <p:cNvPicPr>
            <a:picLocks noChangeAspect="1"/>
          </p:cNvPicPr>
          <p:nvPr/>
        </p:nvPicPr>
        <p:blipFill>
          <a:blip r:embed="rId3" cstate="print"/>
          <a:stretch>
            <a:fillRect/>
          </a:stretch>
        </p:blipFill>
        <p:spPr>
          <a:xfrm>
            <a:off x="5539494" y="3339947"/>
            <a:ext cx="3438173" cy="2585954"/>
          </a:xfrm>
          <a:prstGeom prst="rect">
            <a:avLst/>
          </a:prstGeom>
          <a:ln>
            <a:noFill/>
          </a:ln>
          <a:effectLst>
            <a:outerShdw blurRad="292100" dist="139700" dir="2700000" algn="tl" rotWithShape="0">
              <a:srgbClr val="333333">
                <a:alpha val="65000"/>
              </a:srgbClr>
            </a:outerShdw>
          </a:effectLst>
        </p:spPr>
      </p:pic>
      <p:sp>
        <p:nvSpPr>
          <p:cNvPr id="41" name="Up Arrow 40"/>
          <p:cNvSpPr/>
          <p:nvPr/>
        </p:nvSpPr>
        <p:spPr>
          <a:xfrm>
            <a:off x="1232965" y="2064774"/>
            <a:ext cx="484632" cy="3526929"/>
          </a:xfrm>
          <a:prstGeom prst="upArrow">
            <a:avLst/>
          </a:prstGeom>
          <a:solidFill>
            <a:srgbClr val="DD3B3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t>Achievement</a:t>
            </a:r>
            <a:endParaRPr lang="en-US" dirty="0"/>
          </a:p>
        </p:txBody>
      </p:sp>
      <p:sp>
        <p:nvSpPr>
          <p:cNvPr id="42" name="Up Arrow 41"/>
          <p:cNvSpPr/>
          <p:nvPr/>
        </p:nvSpPr>
        <p:spPr>
          <a:xfrm rot="5400000">
            <a:off x="3161071" y="3981084"/>
            <a:ext cx="484632" cy="3526929"/>
          </a:xfrm>
          <a:prstGeom prst="upArrow">
            <a:avLst/>
          </a:prstGeom>
          <a:solidFill>
            <a:srgbClr val="0060A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t>Value-Added</a:t>
            </a:r>
            <a:endParaRPr lang="en-US" dirty="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7" y="274638"/>
            <a:ext cx="8695650" cy="1143000"/>
          </a:xfrm>
        </p:spPr>
        <p:txBody>
          <a:bodyPr>
            <a:normAutofit/>
          </a:bodyPr>
          <a:lstStyle/>
          <a:p>
            <a:r>
              <a:rPr lang="en-US" dirty="0" smtClean="0"/>
              <a:t>How to Read the Scatter Plots</a:t>
            </a:r>
            <a:endParaRPr lang="en-US" dirty="0"/>
          </a:p>
        </p:txBody>
      </p:sp>
      <p:sp>
        <p:nvSpPr>
          <p:cNvPr id="5" name="Rectangle 4"/>
          <p:cNvSpPr/>
          <p:nvPr/>
        </p:nvSpPr>
        <p:spPr>
          <a:xfrm>
            <a:off x="2212329" y="2029134"/>
            <a:ext cx="1993982" cy="39713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67854" y="6004550"/>
            <a:ext cx="301686" cy="369332"/>
          </a:xfrm>
          <a:prstGeom prst="rect">
            <a:avLst/>
          </a:prstGeom>
          <a:noFill/>
        </p:spPr>
        <p:txBody>
          <a:bodyPr wrap="none" rtlCol="0">
            <a:spAutoFit/>
          </a:bodyPr>
          <a:lstStyle/>
          <a:p>
            <a:r>
              <a:rPr lang="en-US" dirty="0" smtClean="0"/>
              <a:t>1</a:t>
            </a:r>
            <a:endParaRPr lang="en-US" dirty="0"/>
          </a:p>
        </p:txBody>
      </p:sp>
      <p:sp>
        <p:nvSpPr>
          <p:cNvPr id="7" name="TextBox 6"/>
          <p:cNvSpPr txBox="1"/>
          <p:nvPr/>
        </p:nvSpPr>
        <p:spPr>
          <a:xfrm>
            <a:off x="2061650" y="6004550"/>
            <a:ext cx="301686" cy="369332"/>
          </a:xfrm>
          <a:prstGeom prst="rect">
            <a:avLst/>
          </a:prstGeom>
          <a:noFill/>
        </p:spPr>
        <p:txBody>
          <a:bodyPr wrap="none" rtlCol="0">
            <a:spAutoFit/>
          </a:bodyPr>
          <a:lstStyle/>
          <a:p>
            <a:r>
              <a:rPr lang="en-US" dirty="0" smtClean="0"/>
              <a:t>2</a:t>
            </a:r>
            <a:endParaRPr lang="en-US" dirty="0"/>
          </a:p>
        </p:txBody>
      </p:sp>
      <p:sp>
        <p:nvSpPr>
          <p:cNvPr id="8" name="TextBox 7"/>
          <p:cNvSpPr txBox="1"/>
          <p:nvPr/>
        </p:nvSpPr>
        <p:spPr>
          <a:xfrm>
            <a:off x="3055446" y="6004550"/>
            <a:ext cx="301686" cy="369332"/>
          </a:xfrm>
          <a:prstGeom prst="rect">
            <a:avLst/>
          </a:prstGeom>
          <a:noFill/>
        </p:spPr>
        <p:txBody>
          <a:bodyPr wrap="none" rtlCol="0">
            <a:spAutoFit/>
          </a:bodyPr>
          <a:lstStyle/>
          <a:p>
            <a:r>
              <a:rPr lang="en-US" dirty="0" smtClean="0"/>
              <a:t>3</a:t>
            </a:r>
            <a:endParaRPr lang="en-US" dirty="0"/>
          </a:p>
        </p:txBody>
      </p:sp>
      <p:sp>
        <p:nvSpPr>
          <p:cNvPr id="9" name="TextBox 8"/>
          <p:cNvSpPr txBox="1"/>
          <p:nvPr/>
        </p:nvSpPr>
        <p:spPr>
          <a:xfrm>
            <a:off x="5043036" y="6004550"/>
            <a:ext cx="301686" cy="369332"/>
          </a:xfrm>
          <a:prstGeom prst="rect">
            <a:avLst/>
          </a:prstGeom>
          <a:noFill/>
        </p:spPr>
        <p:txBody>
          <a:bodyPr wrap="none" rtlCol="0">
            <a:spAutoFit/>
          </a:bodyPr>
          <a:lstStyle/>
          <a:p>
            <a:r>
              <a:rPr lang="en-US" dirty="0" smtClean="0"/>
              <a:t>5</a:t>
            </a:r>
            <a:endParaRPr lang="en-US" dirty="0"/>
          </a:p>
        </p:txBody>
      </p:sp>
      <p:sp>
        <p:nvSpPr>
          <p:cNvPr id="10" name="TextBox 9"/>
          <p:cNvSpPr txBox="1"/>
          <p:nvPr/>
        </p:nvSpPr>
        <p:spPr>
          <a:xfrm>
            <a:off x="4049242" y="6004550"/>
            <a:ext cx="301686" cy="369332"/>
          </a:xfrm>
          <a:prstGeom prst="rect">
            <a:avLst/>
          </a:prstGeom>
          <a:noFill/>
        </p:spPr>
        <p:txBody>
          <a:bodyPr wrap="none" rtlCol="0">
            <a:spAutoFit/>
          </a:bodyPr>
          <a:lstStyle/>
          <a:p>
            <a:r>
              <a:rPr lang="en-US" dirty="0" smtClean="0"/>
              <a:t>4</a:t>
            </a:r>
            <a:endParaRPr lang="en-US" dirty="0"/>
          </a:p>
        </p:txBody>
      </p:sp>
      <p:sp>
        <p:nvSpPr>
          <p:cNvPr id="12" name="TextBox 11"/>
          <p:cNvSpPr txBox="1"/>
          <p:nvPr/>
        </p:nvSpPr>
        <p:spPr>
          <a:xfrm>
            <a:off x="912543" y="5820687"/>
            <a:ext cx="301686" cy="369332"/>
          </a:xfrm>
          <a:prstGeom prst="rect">
            <a:avLst/>
          </a:prstGeom>
          <a:noFill/>
        </p:spPr>
        <p:txBody>
          <a:bodyPr wrap="none" rtlCol="0">
            <a:spAutoFit/>
          </a:bodyPr>
          <a:lstStyle/>
          <a:p>
            <a:r>
              <a:rPr lang="en-US" dirty="0" smtClean="0"/>
              <a:t>0</a:t>
            </a:r>
            <a:endParaRPr lang="en-US" dirty="0"/>
          </a:p>
        </p:txBody>
      </p:sp>
      <p:sp>
        <p:nvSpPr>
          <p:cNvPr id="13" name="TextBox 12"/>
          <p:cNvSpPr txBox="1"/>
          <p:nvPr/>
        </p:nvSpPr>
        <p:spPr>
          <a:xfrm>
            <a:off x="795525" y="5028011"/>
            <a:ext cx="418704" cy="369332"/>
          </a:xfrm>
          <a:prstGeom prst="rect">
            <a:avLst/>
          </a:prstGeom>
          <a:noFill/>
        </p:spPr>
        <p:txBody>
          <a:bodyPr wrap="none" rtlCol="0">
            <a:spAutoFit/>
          </a:bodyPr>
          <a:lstStyle/>
          <a:p>
            <a:r>
              <a:rPr lang="en-US" dirty="0" smtClean="0"/>
              <a:t>20</a:t>
            </a:r>
            <a:endParaRPr lang="en-US" dirty="0"/>
          </a:p>
        </p:txBody>
      </p:sp>
      <p:sp>
        <p:nvSpPr>
          <p:cNvPr id="14" name="TextBox 13"/>
          <p:cNvSpPr txBox="1"/>
          <p:nvPr/>
        </p:nvSpPr>
        <p:spPr>
          <a:xfrm>
            <a:off x="795525" y="4235334"/>
            <a:ext cx="418704" cy="369332"/>
          </a:xfrm>
          <a:prstGeom prst="rect">
            <a:avLst/>
          </a:prstGeom>
          <a:noFill/>
        </p:spPr>
        <p:txBody>
          <a:bodyPr wrap="none" rtlCol="0">
            <a:spAutoFit/>
          </a:bodyPr>
          <a:lstStyle/>
          <a:p>
            <a:r>
              <a:rPr lang="en-US" dirty="0" smtClean="0"/>
              <a:t>40</a:t>
            </a:r>
            <a:endParaRPr lang="en-US" dirty="0"/>
          </a:p>
        </p:txBody>
      </p:sp>
      <p:sp>
        <p:nvSpPr>
          <p:cNvPr id="15" name="TextBox 14"/>
          <p:cNvSpPr txBox="1"/>
          <p:nvPr/>
        </p:nvSpPr>
        <p:spPr>
          <a:xfrm>
            <a:off x="795525" y="3442657"/>
            <a:ext cx="418704" cy="369332"/>
          </a:xfrm>
          <a:prstGeom prst="rect">
            <a:avLst/>
          </a:prstGeom>
          <a:noFill/>
        </p:spPr>
        <p:txBody>
          <a:bodyPr wrap="none" rtlCol="0">
            <a:spAutoFit/>
          </a:bodyPr>
          <a:lstStyle/>
          <a:p>
            <a:r>
              <a:rPr lang="en-US" dirty="0" smtClean="0"/>
              <a:t>60</a:t>
            </a:r>
            <a:endParaRPr lang="en-US" dirty="0"/>
          </a:p>
        </p:txBody>
      </p:sp>
      <p:sp>
        <p:nvSpPr>
          <p:cNvPr id="16" name="TextBox 15"/>
          <p:cNvSpPr txBox="1"/>
          <p:nvPr/>
        </p:nvSpPr>
        <p:spPr>
          <a:xfrm>
            <a:off x="795525" y="2649980"/>
            <a:ext cx="418704" cy="369332"/>
          </a:xfrm>
          <a:prstGeom prst="rect">
            <a:avLst/>
          </a:prstGeom>
          <a:noFill/>
        </p:spPr>
        <p:txBody>
          <a:bodyPr wrap="none" rtlCol="0">
            <a:spAutoFit/>
          </a:bodyPr>
          <a:lstStyle/>
          <a:p>
            <a:r>
              <a:rPr lang="en-US" dirty="0" smtClean="0"/>
              <a:t>80</a:t>
            </a:r>
            <a:endParaRPr lang="en-US" dirty="0"/>
          </a:p>
        </p:txBody>
      </p:sp>
      <p:sp>
        <p:nvSpPr>
          <p:cNvPr id="17" name="TextBox 16"/>
          <p:cNvSpPr txBox="1"/>
          <p:nvPr/>
        </p:nvSpPr>
        <p:spPr>
          <a:xfrm>
            <a:off x="678505" y="1857303"/>
            <a:ext cx="535724" cy="369332"/>
          </a:xfrm>
          <a:prstGeom prst="rect">
            <a:avLst/>
          </a:prstGeom>
          <a:noFill/>
        </p:spPr>
        <p:txBody>
          <a:bodyPr wrap="none" rtlCol="0">
            <a:spAutoFit/>
          </a:bodyPr>
          <a:lstStyle/>
          <a:p>
            <a:r>
              <a:rPr lang="en-US" dirty="0" smtClean="0"/>
              <a:t>100</a:t>
            </a:r>
            <a:endParaRPr lang="en-US" dirty="0"/>
          </a:p>
        </p:txBody>
      </p:sp>
      <p:sp>
        <p:nvSpPr>
          <p:cNvPr id="18" name="Rectangle 17"/>
          <p:cNvSpPr/>
          <p:nvPr/>
        </p:nvSpPr>
        <p:spPr>
          <a:xfrm>
            <a:off x="1220253" y="2778583"/>
            <a:ext cx="3971249" cy="10913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19675" y="2031967"/>
            <a:ext cx="3971365" cy="3971365"/>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4" idx="2"/>
            <a:endCxn id="4" idx="0"/>
          </p:cNvCxnSpPr>
          <p:nvPr/>
        </p:nvCxnSpPr>
        <p:spPr>
          <a:xfrm flipV="1">
            <a:off x="3205358" y="2031967"/>
            <a:ext cx="0" cy="39713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8" idx="3"/>
            <a:endCxn id="18" idx="1"/>
          </p:cNvCxnSpPr>
          <p:nvPr/>
        </p:nvCxnSpPr>
        <p:spPr>
          <a:xfrm flipH="1">
            <a:off x="1220253" y="3324273"/>
            <a:ext cx="39712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858348" y="6365407"/>
            <a:ext cx="2693751" cy="369332"/>
          </a:xfrm>
          <a:prstGeom prst="rect">
            <a:avLst/>
          </a:prstGeom>
          <a:noFill/>
        </p:spPr>
        <p:txBody>
          <a:bodyPr wrap="none" rtlCol="0">
            <a:spAutoFit/>
          </a:bodyPr>
          <a:lstStyle/>
          <a:p>
            <a:r>
              <a:rPr lang="en-US" b="1" dirty="0" smtClean="0"/>
              <a:t>Value-Added (2009-2010)</a:t>
            </a:r>
            <a:endParaRPr lang="en-US" b="1" dirty="0"/>
          </a:p>
        </p:txBody>
      </p:sp>
      <p:sp>
        <p:nvSpPr>
          <p:cNvPr id="25" name="TextBox 24"/>
          <p:cNvSpPr txBox="1"/>
          <p:nvPr/>
        </p:nvSpPr>
        <p:spPr>
          <a:xfrm rot="16200000">
            <a:off x="-730028" y="3839501"/>
            <a:ext cx="2493375" cy="369332"/>
          </a:xfrm>
          <a:prstGeom prst="rect">
            <a:avLst/>
          </a:prstGeom>
          <a:noFill/>
        </p:spPr>
        <p:txBody>
          <a:bodyPr wrap="none" rtlCol="0">
            <a:spAutoFit/>
          </a:bodyPr>
          <a:lstStyle/>
          <a:p>
            <a:r>
              <a:rPr lang="en-US" b="1" dirty="0" smtClean="0"/>
              <a:t>Percent Prof/Adv (2009)</a:t>
            </a:r>
            <a:endParaRPr lang="en-US" b="1" dirty="0"/>
          </a:p>
        </p:txBody>
      </p:sp>
      <p:sp>
        <p:nvSpPr>
          <p:cNvPr id="213" name="Rectangle 212"/>
          <p:cNvSpPr/>
          <p:nvPr/>
        </p:nvSpPr>
        <p:spPr>
          <a:xfrm>
            <a:off x="6351634" y="6301007"/>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TextBox 213"/>
          <p:cNvSpPr txBox="1"/>
          <p:nvPr/>
        </p:nvSpPr>
        <p:spPr>
          <a:xfrm>
            <a:off x="6571877" y="6223811"/>
            <a:ext cx="1831655" cy="307777"/>
          </a:xfrm>
          <a:prstGeom prst="rect">
            <a:avLst/>
          </a:prstGeom>
          <a:noFill/>
        </p:spPr>
        <p:txBody>
          <a:bodyPr wrap="none" rtlCol="0">
            <a:spAutoFit/>
          </a:bodyPr>
          <a:lstStyle/>
          <a:p>
            <a:r>
              <a:rPr lang="en-US" sz="1400" dirty="0" smtClean="0"/>
              <a:t>Schools in your district</a:t>
            </a:r>
            <a:endParaRPr lang="en-US" sz="1400" dirty="0"/>
          </a:p>
        </p:txBody>
      </p:sp>
      <p:sp>
        <p:nvSpPr>
          <p:cNvPr id="216" name="Rectangle 215"/>
          <p:cNvSpPr/>
          <p:nvPr/>
        </p:nvSpPr>
        <p:spPr>
          <a:xfrm>
            <a:off x="6276909" y="6200223"/>
            <a:ext cx="2100170" cy="3598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206"/>
          <p:cNvSpPr/>
          <p:nvPr/>
        </p:nvSpPr>
        <p:spPr>
          <a:xfrm>
            <a:off x="3471766" y="3025882"/>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207"/>
          <p:cNvSpPr/>
          <p:nvPr/>
        </p:nvSpPr>
        <p:spPr>
          <a:xfrm>
            <a:off x="4350770" y="2288464"/>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208"/>
          <p:cNvSpPr/>
          <p:nvPr/>
        </p:nvSpPr>
        <p:spPr>
          <a:xfrm>
            <a:off x="4728328" y="4878279"/>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209"/>
          <p:cNvSpPr/>
          <p:nvPr/>
        </p:nvSpPr>
        <p:spPr>
          <a:xfrm>
            <a:off x="3477665" y="3615817"/>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210"/>
          <p:cNvSpPr/>
          <p:nvPr/>
        </p:nvSpPr>
        <p:spPr>
          <a:xfrm>
            <a:off x="4014507" y="5019864"/>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216"/>
          <p:cNvSpPr/>
          <p:nvPr/>
        </p:nvSpPr>
        <p:spPr>
          <a:xfrm>
            <a:off x="2905428" y="3533226"/>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Rectangle 217"/>
          <p:cNvSpPr/>
          <p:nvPr/>
        </p:nvSpPr>
        <p:spPr>
          <a:xfrm>
            <a:off x="2367604" y="5130968"/>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Rectangle 218"/>
          <p:cNvSpPr/>
          <p:nvPr/>
        </p:nvSpPr>
        <p:spPr>
          <a:xfrm>
            <a:off x="1801265" y="4830102"/>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219"/>
          <p:cNvSpPr/>
          <p:nvPr/>
        </p:nvSpPr>
        <p:spPr>
          <a:xfrm>
            <a:off x="1706876" y="2340573"/>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Rectangle 220"/>
          <p:cNvSpPr/>
          <p:nvPr/>
        </p:nvSpPr>
        <p:spPr>
          <a:xfrm>
            <a:off x="2863150" y="2983603"/>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ectangle 221"/>
          <p:cNvSpPr/>
          <p:nvPr/>
        </p:nvSpPr>
        <p:spPr>
          <a:xfrm>
            <a:off x="2184724" y="2476259"/>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Rectangle 222"/>
          <p:cNvSpPr/>
          <p:nvPr/>
        </p:nvSpPr>
        <p:spPr>
          <a:xfrm>
            <a:off x="4721446" y="2747630"/>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Rectangle 223"/>
          <p:cNvSpPr/>
          <p:nvPr/>
        </p:nvSpPr>
        <p:spPr>
          <a:xfrm>
            <a:off x="4573962" y="4216569"/>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26"/>
          <p:cNvGrpSpPr/>
          <p:nvPr/>
        </p:nvGrpSpPr>
        <p:grpSpPr>
          <a:xfrm>
            <a:off x="3964366" y="1663618"/>
            <a:ext cx="5005237" cy="1504334"/>
            <a:chOff x="3964366" y="1663618"/>
            <a:chExt cx="5005237" cy="1504334"/>
          </a:xfrm>
        </p:grpSpPr>
        <p:sp>
          <p:nvSpPr>
            <p:cNvPr id="225" name="Oval 224"/>
            <p:cNvSpPr/>
            <p:nvPr/>
          </p:nvSpPr>
          <p:spPr>
            <a:xfrm>
              <a:off x="3964366" y="1993981"/>
              <a:ext cx="1162174" cy="1173971"/>
            </a:xfrm>
            <a:prstGeom prst="ellipse">
              <a:avLst/>
            </a:prstGeom>
            <a:solidFill>
              <a:srgbClr val="00B0F0">
                <a:alpha val="3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a:t>
              </a:r>
              <a:endParaRPr lang="en-US" dirty="0">
                <a:solidFill>
                  <a:schemeClr val="tx1"/>
                </a:solidFill>
              </a:endParaRPr>
            </a:p>
          </p:txBody>
        </p:sp>
        <p:sp>
          <p:nvSpPr>
            <p:cNvPr id="226" name="TextBox 225"/>
            <p:cNvSpPr txBox="1"/>
            <p:nvPr/>
          </p:nvSpPr>
          <p:spPr>
            <a:xfrm>
              <a:off x="5598488" y="1663618"/>
              <a:ext cx="3371115" cy="646331"/>
            </a:xfrm>
            <a:prstGeom prst="rect">
              <a:avLst/>
            </a:prstGeom>
            <a:noFill/>
          </p:spPr>
          <p:txBody>
            <a:bodyPr wrap="square" rtlCol="0">
              <a:spAutoFit/>
            </a:bodyPr>
            <a:lstStyle/>
            <a:p>
              <a:r>
                <a:rPr lang="en-US" dirty="0" smtClean="0"/>
                <a:t>A. Students know a lot and are growing faster than predicted</a:t>
              </a:r>
              <a:endParaRPr lang="en-US" dirty="0"/>
            </a:p>
          </p:txBody>
        </p:sp>
      </p:grpSp>
      <p:grpSp>
        <p:nvGrpSpPr>
          <p:cNvPr id="11" name="Group 227"/>
          <p:cNvGrpSpPr/>
          <p:nvPr/>
        </p:nvGrpSpPr>
        <p:grpSpPr>
          <a:xfrm>
            <a:off x="3769686" y="2429551"/>
            <a:ext cx="5199917" cy="3173853"/>
            <a:chOff x="3769686" y="1663618"/>
            <a:chExt cx="5199917" cy="3173853"/>
          </a:xfrm>
        </p:grpSpPr>
        <p:sp>
          <p:nvSpPr>
            <p:cNvPr id="229" name="Oval 228"/>
            <p:cNvSpPr/>
            <p:nvPr/>
          </p:nvSpPr>
          <p:spPr>
            <a:xfrm>
              <a:off x="3769686" y="3210233"/>
              <a:ext cx="1387333" cy="1627238"/>
            </a:xfrm>
            <a:prstGeom prst="ellipse">
              <a:avLst/>
            </a:prstGeom>
            <a:solidFill>
              <a:srgbClr val="00B0F0">
                <a:alpha val="3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a:t>
              </a:r>
              <a:endParaRPr lang="en-US" dirty="0">
                <a:solidFill>
                  <a:schemeClr val="tx1"/>
                </a:solidFill>
              </a:endParaRPr>
            </a:p>
          </p:txBody>
        </p:sp>
        <p:sp>
          <p:nvSpPr>
            <p:cNvPr id="230" name="TextBox 229"/>
            <p:cNvSpPr txBox="1"/>
            <p:nvPr/>
          </p:nvSpPr>
          <p:spPr>
            <a:xfrm>
              <a:off x="5598488" y="1663618"/>
              <a:ext cx="3371115" cy="646331"/>
            </a:xfrm>
            <a:prstGeom prst="rect">
              <a:avLst/>
            </a:prstGeom>
            <a:noFill/>
          </p:spPr>
          <p:txBody>
            <a:bodyPr wrap="square" rtlCol="0">
              <a:spAutoFit/>
            </a:bodyPr>
            <a:lstStyle/>
            <a:p>
              <a:r>
                <a:rPr lang="en-US" dirty="0" smtClean="0"/>
                <a:t>B. Students are behind, but are growing faster than predicted</a:t>
              </a:r>
              <a:endParaRPr lang="en-US" dirty="0"/>
            </a:p>
          </p:txBody>
        </p:sp>
      </p:grpSp>
      <p:grpSp>
        <p:nvGrpSpPr>
          <p:cNvPr id="19" name="Group 230"/>
          <p:cNvGrpSpPr/>
          <p:nvPr/>
        </p:nvGrpSpPr>
        <p:grpSpPr>
          <a:xfrm>
            <a:off x="1339153" y="1846499"/>
            <a:ext cx="7630450" cy="2036611"/>
            <a:chOff x="1339153" y="273338"/>
            <a:chExt cx="7630450" cy="2036611"/>
          </a:xfrm>
        </p:grpSpPr>
        <p:sp>
          <p:nvSpPr>
            <p:cNvPr id="232" name="Oval 231"/>
            <p:cNvSpPr/>
            <p:nvPr/>
          </p:nvSpPr>
          <p:spPr>
            <a:xfrm>
              <a:off x="1339153" y="273338"/>
              <a:ext cx="1335223" cy="1284092"/>
            </a:xfrm>
            <a:prstGeom prst="ellipse">
              <a:avLst/>
            </a:prstGeom>
            <a:solidFill>
              <a:srgbClr val="00B0F0">
                <a:alpha val="3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a:t>
              </a:r>
              <a:endParaRPr lang="en-US" dirty="0">
                <a:solidFill>
                  <a:schemeClr val="tx1"/>
                </a:solidFill>
              </a:endParaRPr>
            </a:p>
          </p:txBody>
        </p:sp>
        <p:sp>
          <p:nvSpPr>
            <p:cNvPr id="233" name="TextBox 232"/>
            <p:cNvSpPr txBox="1"/>
            <p:nvPr/>
          </p:nvSpPr>
          <p:spPr>
            <a:xfrm>
              <a:off x="5598488" y="1663618"/>
              <a:ext cx="3371115" cy="646331"/>
            </a:xfrm>
            <a:prstGeom prst="rect">
              <a:avLst/>
            </a:prstGeom>
            <a:noFill/>
          </p:spPr>
          <p:txBody>
            <a:bodyPr wrap="square" rtlCol="0">
              <a:spAutoFit/>
            </a:bodyPr>
            <a:lstStyle/>
            <a:p>
              <a:r>
                <a:rPr lang="en-US" dirty="0" smtClean="0"/>
                <a:t>C. Students know a lot, but are growing slower than predicted</a:t>
              </a:r>
              <a:endParaRPr lang="en-US" dirty="0"/>
            </a:p>
          </p:txBody>
        </p:sp>
      </p:grpSp>
      <p:grpSp>
        <p:nvGrpSpPr>
          <p:cNvPr id="22" name="Group 233"/>
          <p:cNvGrpSpPr/>
          <p:nvPr/>
        </p:nvGrpSpPr>
        <p:grpSpPr>
          <a:xfrm>
            <a:off x="1498435" y="4020411"/>
            <a:ext cx="7471168" cy="1719662"/>
            <a:chOff x="1498435" y="1663618"/>
            <a:chExt cx="7471168" cy="1719662"/>
          </a:xfrm>
        </p:grpSpPr>
        <p:sp>
          <p:nvSpPr>
            <p:cNvPr id="235" name="Oval 234"/>
            <p:cNvSpPr/>
            <p:nvPr/>
          </p:nvSpPr>
          <p:spPr>
            <a:xfrm>
              <a:off x="1498435" y="1873045"/>
              <a:ext cx="1335223" cy="1510235"/>
            </a:xfrm>
            <a:prstGeom prst="ellipse">
              <a:avLst/>
            </a:prstGeom>
            <a:solidFill>
              <a:srgbClr val="00B0F0">
                <a:alpha val="3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t>
              </a:r>
              <a:endParaRPr lang="en-US" dirty="0">
                <a:solidFill>
                  <a:schemeClr val="tx1"/>
                </a:solidFill>
              </a:endParaRPr>
            </a:p>
          </p:txBody>
        </p:sp>
        <p:sp>
          <p:nvSpPr>
            <p:cNvPr id="236" name="TextBox 235"/>
            <p:cNvSpPr txBox="1"/>
            <p:nvPr/>
          </p:nvSpPr>
          <p:spPr>
            <a:xfrm>
              <a:off x="5598488" y="1663618"/>
              <a:ext cx="3371115" cy="646331"/>
            </a:xfrm>
            <a:prstGeom prst="rect">
              <a:avLst/>
            </a:prstGeom>
            <a:noFill/>
          </p:spPr>
          <p:txBody>
            <a:bodyPr wrap="square" rtlCol="0">
              <a:spAutoFit/>
            </a:bodyPr>
            <a:lstStyle/>
            <a:p>
              <a:r>
                <a:rPr lang="en-US" dirty="0" smtClean="0"/>
                <a:t>D. Students are behind, and are growing slower than predicted</a:t>
              </a:r>
              <a:endParaRPr lang="en-US" dirty="0"/>
            </a:p>
          </p:txBody>
        </p:sp>
      </p:grpSp>
      <p:grpSp>
        <p:nvGrpSpPr>
          <p:cNvPr id="23" name="Group 236"/>
          <p:cNvGrpSpPr/>
          <p:nvPr/>
        </p:nvGrpSpPr>
        <p:grpSpPr>
          <a:xfrm>
            <a:off x="2543601" y="2713701"/>
            <a:ext cx="6426002" cy="3040217"/>
            <a:chOff x="2543601" y="-453269"/>
            <a:chExt cx="6426002" cy="3040217"/>
          </a:xfrm>
        </p:grpSpPr>
        <p:sp>
          <p:nvSpPr>
            <p:cNvPr id="238" name="Oval 237"/>
            <p:cNvSpPr/>
            <p:nvPr/>
          </p:nvSpPr>
          <p:spPr>
            <a:xfrm>
              <a:off x="2543601" y="-453269"/>
              <a:ext cx="1486636" cy="1457139"/>
            </a:xfrm>
            <a:prstGeom prst="ellipse">
              <a:avLst/>
            </a:prstGeom>
            <a:solidFill>
              <a:srgbClr val="00B0F0">
                <a:alpha val="3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a:t>
              </a:r>
              <a:endParaRPr lang="en-US" dirty="0">
                <a:solidFill>
                  <a:schemeClr val="tx1"/>
                </a:solidFill>
              </a:endParaRPr>
            </a:p>
          </p:txBody>
        </p:sp>
        <p:sp>
          <p:nvSpPr>
            <p:cNvPr id="239" name="TextBox 238"/>
            <p:cNvSpPr txBox="1"/>
            <p:nvPr/>
          </p:nvSpPr>
          <p:spPr>
            <a:xfrm>
              <a:off x="5598488" y="1663618"/>
              <a:ext cx="3371115" cy="923330"/>
            </a:xfrm>
            <a:prstGeom prst="rect">
              <a:avLst/>
            </a:prstGeom>
            <a:noFill/>
          </p:spPr>
          <p:txBody>
            <a:bodyPr wrap="square" rtlCol="0">
              <a:spAutoFit/>
            </a:bodyPr>
            <a:lstStyle/>
            <a:p>
              <a:r>
                <a:rPr lang="en-US" dirty="0" smtClean="0"/>
                <a:t>E. Students are about average in how much they know and how fast they are growing</a:t>
              </a:r>
              <a:endParaRPr lang="en-US" dirty="0"/>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11"/>
                                        </p:tgtEl>
                                      </p:cBhvr>
                                    </p:animEffect>
                                    <p:set>
                                      <p:cBhvr>
                                        <p:cTn id="15" dur="1" fill="hold">
                                          <p:stCondLst>
                                            <p:cond delay="499"/>
                                          </p:stCondLst>
                                        </p:cTn>
                                        <p:tgtEl>
                                          <p:spTgt spid="11"/>
                                        </p:tgtEl>
                                        <p:attrNameLst>
                                          <p:attrName>style.visibility</p:attrName>
                                        </p:attrNameLst>
                                      </p:cBhvr>
                                      <p:to>
                                        <p:strVal val="hidden"/>
                                      </p:to>
                                    </p:set>
                                  </p:childTnLst>
                                </p:cTn>
                              </p:par>
                              <p:par>
                                <p:cTn id="16" presetID="10" presetClass="entr" presetSubtype="0"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500"/>
                                        <p:tgtEl>
                                          <p:spTgt spid="19"/>
                                        </p:tgtEl>
                                      </p:cBhvr>
                                    </p:animEffect>
                                    <p:set>
                                      <p:cBhvr>
                                        <p:cTn id="23" dur="1" fill="hold">
                                          <p:stCondLst>
                                            <p:cond delay="499"/>
                                          </p:stCondLst>
                                        </p:cTn>
                                        <p:tgtEl>
                                          <p:spTgt spid="19"/>
                                        </p:tgtEl>
                                        <p:attrNameLst>
                                          <p:attrName>style.visibility</p:attrName>
                                        </p:attrNameLst>
                                      </p:cBhvr>
                                      <p:to>
                                        <p:strVal val="hidden"/>
                                      </p:to>
                                    </p:set>
                                  </p:childTnLst>
                                </p:cTn>
                              </p:par>
                              <p:par>
                                <p:cTn id="24" presetID="10" presetClass="entr" presetSubtype="0" fill="hold"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500"/>
                                        <p:tgtEl>
                                          <p:spTgt spid="22"/>
                                        </p:tgtEl>
                                      </p:cBhvr>
                                    </p:animEffect>
                                    <p:set>
                                      <p:cBhvr>
                                        <p:cTn id="31" dur="1" fill="hold">
                                          <p:stCondLst>
                                            <p:cond delay="499"/>
                                          </p:stCondLst>
                                        </p:cTn>
                                        <p:tgtEl>
                                          <p:spTgt spid="22"/>
                                        </p:tgtEl>
                                        <p:attrNameLst>
                                          <p:attrName>style.visibility</p:attrName>
                                        </p:attrNameLst>
                                      </p:cBhvr>
                                      <p:to>
                                        <p:strVal val="hidden"/>
                                      </p:to>
                                    </p:set>
                                  </p:childTnLst>
                                </p:cTn>
                              </p:par>
                              <p:par>
                                <p:cTn id="32" presetID="10" presetClass="entr" presetSubtype="0"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7" y="121264"/>
            <a:ext cx="8695650" cy="1143000"/>
          </a:xfrm>
        </p:spPr>
        <p:txBody>
          <a:bodyPr>
            <a:normAutofit fontScale="90000"/>
          </a:bodyPr>
          <a:lstStyle/>
          <a:p>
            <a:r>
              <a:rPr lang="en-US" dirty="0" smtClean="0"/>
              <a:t>1. Are there particular schools or groups of schools that require more support?</a:t>
            </a:r>
            <a:endParaRPr lang="en-US" dirty="0"/>
          </a:p>
        </p:txBody>
      </p:sp>
      <p:sp>
        <p:nvSpPr>
          <p:cNvPr id="5" name="Rectangle 4"/>
          <p:cNvSpPr/>
          <p:nvPr/>
        </p:nvSpPr>
        <p:spPr>
          <a:xfrm>
            <a:off x="2212329" y="2029134"/>
            <a:ext cx="1993982" cy="39713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67854" y="6004550"/>
            <a:ext cx="301686" cy="369332"/>
          </a:xfrm>
          <a:prstGeom prst="rect">
            <a:avLst/>
          </a:prstGeom>
          <a:noFill/>
        </p:spPr>
        <p:txBody>
          <a:bodyPr wrap="none" rtlCol="0">
            <a:spAutoFit/>
          </a:bodyPr>
          <a:lstStyle/>
          <a:p>
            <a:r>
              <a:rPr lang="en-US" dirty="0" smtClean="0"/>
              <a:t>1</a:t>
            </a:r>
            <a:endParaRPr lang="en-US" dirty="0"/>
          </a:p>
        </p:txBody>
      </p:sp>
      <p:sp>
        <p:nvSpPr>
          <p:cNvPr id="7" name="TextBox 6"/>
          <p:cNvSpPr txBox="1"/>
          <p:nvPr/>
        </p:nvSpPr>
        <p:spPr>
          <a:xfrm>
            <a:off x="2061650" y="6004550"/>
            <a:ext cx="301686" cy="369332"/>
          </a:xfrm>
          <a:prstGeom prst="rect">
            <a:avLst/>
          </a:prstGeom>
          <a:noFill/>
        </p:spPr>
        <p:txBody>
          <a:bodyPr wrap="none" rtlCol="0">
            <a:spAutoFit/>
          </a:bodyPr>
          <a:lstStyle/>
          <a:p>
            <a:r>
              <a:rPr lang="en-US" dirty="0" smtClean="0"/>
              <a:t>2</a:t>
            </a:r>
            <a:endParaRPr lang="en-US" dirty="0"/>
          </a:p>
        </p:txBody>
      </p:sp>
      <p:sp>
        <p:nvSpPr>
          <p:cNvPr id="8" name="TextBox 7"/>
          <p:cNvSpPr txBox="1"/>
          <p:nvPr/>
        </p:nvSpPr>
        <p:spPr>
          <a:xfrm>
            <a:off x="3055446" y="6004550"/>
            <a:ext cx="301686" cy="369332"/>
          </a:xfrm>
          <a:prstGeom prst="rect">
            <a:avLst/>
          </a:prstGeom>
          <a:noFill/>
        </p:spPr>
        <p:txBody>
          <a:bodyPr wrap="none" rtlCol="0">
            <a:spAutoFit/>
          </a:bodyPr>
          <a:lstStyle/>
          <a:p>
            <a:r>
              <a:rPr lang="en-US" dirty="0" smtClean="0"/>
              <a:t>3</a:t>
            </a:r>
            <a:endParaRPr lang="en-US" dirty="0"/>
          </a:p>
        </p:txBody>
      </p:sp>
      <p:sp>
        <p:nvSpPr>
          <p:cNvPr id="9" name="TextBox 8"/>
          <p:cNvSpPr txBox="1"/>
          <p:nvPr/>
        </p:nvSpPr>
        <p:spPr>
          <a:xfrm>
            <a:off x="5043036" y="6004550"/>
            <a:ext cx="301686" cy="369332"/>
          </a:xfrm>
          <a:prstGeom prst="rect">
            <a:avLst/>
          </a:prstGeom>
          <a:noFill/>
        </p:spPr>
        <p:txBody>
          <a:bodyPr wrap="none" rtlCol="0">
            <a:spAutoFit/>
          </a:bodyPr>
          <a:lstStyle/>
          <a:p>
            <a:r>
              <a:rPr lang="en-US" dirty="0" smtClean="0"/>
              <a:t>5</a:t>
            </a:r>
            <a:endParaRPr lang="en-US" dirty="0"/>
          </a:p>
        </p:txBody>
      </p:sp>
      <p:sp>
        <p:nvSpPr>
          <p:cNvPr id="10" name="TextBox 9"/>
          <p:cNvSpPr txBox="1"/>
          <p:nvPr/>
        </p:nvSpPr>
        <p:spPr>
          <a:xfrm>
            <a:off x="4049242" y="6004550"/>
            <a:ext cx="301686" cy="369332"/>
          </a:xfrm>
          <a:prstGeom prst="rect">
            <a:avLst/>
          </a:prstGeom>
          <a:noFill/>
        </p:spPr>
        <p:txBody>
          <a:bodyPr wrap="none" rtlCol="0">
            <a:spAutoFit/>
          </a:bodyPr>
          <a:lstStyle/>
          <a:p>
            <a:r>
              <a:rPr lang="en-US" dirty="0" smtClean="0"/>
              <a:t>4</a:t>
            </a:r>
            <a:endParaRPr lang="en-US" dirty="0"/>
          </a:p>
        </p:txBody>
      </p:sp>
      <p:sp>
        <p:nvSpPr>
          <p:cNvPr id="12" name="TextBox 11"/>
          <p:cNvSpPr txBox="1"/>
          <p:nvPr/>
        </p:nvSpPr>
        <p:spPr>
          <a:xfrm>
            <a:off x="912543" y="5820687"/>
            <a:ext cx="301686" cy="369332"/>
          </a:xfrm>
          <a:prstGeom prst="rect">
            <a:avLst/>
          </a:prstGeom>
          <a:noFill/>
        </p:spPr>
        <p:txBody>
          <a:bodyPr wrap="none" rtlCol="0">
            <a:spAutoFit/>
          </a:bodyPr>
          <a:lstStyle/>
          <a:p>
            <a:r>
              <a:rPr lang="en-US" dirty="0" smtClean="0"/>
              <a:t>0</a:t>
            </a:r>
            <a:endParaRPr lang="en-US" dirty="0"/>
          </a:p>
        </p:txBody>
      </p:sp>
      <p:sp>
        <p:nvSpPr>
          <p:cNvPr id="13" name="TextBox 12"/>
          <p:cNvSpPr txBox="1"/>
          <p:nvPr/>
        </p:nvSpPr>
        <p:spPr>
          <a:xfrm>
            <a:off x="795525" y="5028011"/>
            <a:ext cx="418704" cy="369332"/>
          </a:xfrm>
          <a:prstGeom prst="rect">
            <a:avLst/>
          </a:prstGeom>
          <a:noFill/>
        </p:spPr>
        <p:txBody>
          <a:bodyPr wrap="none" rtlCol="0">
            <a:spAutoFit/>
          </a:bodyPr>
          <a:lstStyle/>
          <a:p>
            <a:r>
              <a:rPr lang="en-US" dirty="0" smtClean="0"/>
              <a:t>20</a:t>
            </a:r>
            <a:endParaRPr lang="en-US" dirty="0"/>
          </a:p>
        </p:txBody>
      </p:sp>
      <p:sp>
        <p:nvSpPr>
          <p:cNvPr id="14" name="TextBox 13"/>
          <p:cNvSpPr txBox="1"/>
          <p:nvPr/>
        </p:nvSpPr>
        <p:spPr>
          <a:xfrm>
            <a:off x="795525" y="4235334"/>
            <a:ext cx="418704" cy="369332"/>
          </a:xfrm>
          <a:prstGeom prst="rect">
            <a:avLst/>
          </a:prstGeom>
          <a:noFill/>
        </p:spPr>
        <p:txBody>
          <a:bodyPr wrap="none" rtlCol="0">
            <a:spAutoFit/>
          </a:bodyPr>
          <a:lstStyle/>
          <a:p>
            <a:r>
              <a:rPr lang="en-US" dirty="0" smtClean="0"/>
              <a:t>40</a:t>
            </a:r>
            <a:endParaRPr lang="en-US" dirty="0"/>
          </a:p>
        </p:txBody>
      </p:sp>
      <p:sp>
        <p:nvSpPr>
          <p:cNvPr id="15" name="TextBox 14"/>
          <p:cNvSpPr txBox="1"/>
          <p:nvPr/>
        </p:nvSpPr>
        <p:spPr>
          <a:xfrm>
            <a:off x="795525" y="3442657"/>
            <a:ext cx="418704" cy="369332"/>
          </a:xfrm>
          <a:prstGeom prst="rect">
            <a:avLst/>
          </a:prstGeom>
          <a:noFill/>
        </p:spPr>
        <p:txBody>
          <a:bodyPr wrap="none" rtlCol="0">
            <a:spAutoFit/>
          </a:bodyPr>
          <a:lstStyle/>
          <a:p>
            <a:r>
              <a:rPr lang="en-US" dirty="0" smtClean="0"/>
              <a:t>60</a:t>
            </a:r>
            <a:endParaRPr lang="en-US" dirty="0"/>
          </a:p>
        </p:txBody>
      </p:sp>
      <p:sp>
        <p:nvSpPr>
          <p:cNvPr id="16" name="TextBox 15"/>
          <p:cNvSpPr txBox="1"/>
          <p:nvPr/>
        </p:nvSpPr>
        <p:spPr>
          <a:xfrm>
            <a:off x="795525" y="2649980"/>
            <a:ext cx="418704" cy="369332"/>
          </a:xfrm>
          <a:prstGeom prst="rect">
            <a:avLst/>
          </a:prstGeom>
          <a:noFill/>
        </p:spPr>
        <p:txBody>
          <a:bodyPr wrap="none" rtlCol="0">
            <a:spAutoFit/>
          </a:bodyPr>
          <a:lstStyle/>
          <a:p>
            <a:r>
              <a:rPr lang="en-US" dirty="0" smtClean="0"/>
              <a:t>80</a:t>
            </a:r>
            <a:endParaRPr lang="en-US" dirty="0"/>
          </a:p>
        </p:txBody>
      </p:sp>
      <p:sp>
        <p:nvSpPr>
          <p:cNvPr id="17" name="TextBox 16"/>
          <p:cNvSpPr txBox="1"/>
          <p:nvPr/>
        </p:nvSpPr>
        <p:spPr>
          <a:xfrm>
            <a:off x="678505" y="1857303"/>
            <a:ext cx="535724" cy="369332"/>
          </a:xfrm>
          <a:prstGeom prst="rect">
            <a:avLst/>
          </a:prstGeom>
          <a:noFill/>
        </p:spPr>
        <p:txBody>
          <a:bodyPr wrap="none" rtlCol="0">
            <a:spAutoFit/>
          </a:bodyPr>
          <a:lstStyle/>
          <a:p>
            <a:r>
              <a:rPr lang="en-US" dirty="0" smtClean="0"/>
              <a:t>100</a:t>
            </a:r>
            <a:endParaRPr lang="en-US" dirty="0"/>
          </a:p>
        </p:txBody>
      </p:sp>
      <p:sp>
        <p:nvSpPr>
          <p:cNvPr id="18" name="Rectangle 17"/>
          <p:cNvSpPr/>
          <p:nvPr/>
        </p:nvSpPr>
        <p:spPr>
          <a:xfrm>
            <a:off x="1220253" y="2778583"/>
            <a:ext cx="3971249" cy="10913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19675" y="2031967"/>
            <a:ext cx="3971365" cy="3971365"/>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4" idx="2"/>
            <a:endCxn id="4" idx="0"/>
          </p:cNvCxnSpPr>
          <p:nvPr/>
        </p:nvCxnSpPr>
        <p:spPr>
          <a:xfrm flipV="1">
            <a:off x="3205358" y="2031967"/>
            <a:ext cx="0" cy="39713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8" idx="3"/>
            <a:endCxn id="18" idx="1"/>
          </p:cNvCxnSpPr>
          <p:nvPr/>
        </p:nvCxnSpPr>
        <p:spPr>
          <a:xfrm flipH="1">
            <a:off x="1220253" y="3324273"/>
            <a:ext cx="39712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698725" y="1584058"/>
            <a:ext cx="1019177" cy="307777"/>
          </a:xfrm>
          <a:prstGeom prst="rect">
            <a:avLst/>
          </a:prstGeom>
          <a:solidFill>
            <a:srgbClr val="2C5A8C"/>
          </a:solidFill>
        </p:spPr>
        <p:txBody>
          <a:bodyPr wrap="square" rtlCol="0">
            <a:spAutoFit/>
          </a:bodyPr>
          <a:lstStyle/>
          <a:p>
            <a:pPr algn="ctr"/>
            <a:r>
              <a:rPr lang="en-US" sz="1400" b="1" dirty="0" smtClean="0">
                <a:solidFill>
                  <a:schemeClr val="bg1"/>
                </a:solidFill>
                <a:latin typeface="Arial" pitchFamily="34" charset="0"/>
                <a:cs typeface="Arial" pitchFamily="34" charset="0"/>
              </a:rPr>
              <a:t>READING</a:t>
            </a:r>
            <a:endParaRPr lang="en-US" sz="1400" b="1" dirty="0">
              <a:solidFill>
                <a:schemeClr val="bg1"/>
              </a:solidFill>
              <a:latin typeface="Arial" pitchFamily="34" charset="0"/>
              <a:cs typeface="Arial" pitchFamily="34" charset="0"/>
            </a:endParaRPr>
          </a:p>
        </p:txBody>
      </p:sp>
      <p:sp>
        <p:nvSpPr>
          <p:cNvPr id="27" name="Oval 26"/>
          <p:cNvSpPr/>
          <p:nvPr/>
        </p:nvSpPr>
        <p:spPr>
          <a:xfrm>
            <a:off x="3996783" y="24431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420521" y="30622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420521" y="28717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3582446" y="31432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3525296" y="29813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2787108" y="33194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2787108" y="31289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949033" y="34004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2891883" y="32385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929859" y="30241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1929859" y="28336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2091784" y="31051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2034634" y="29432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925096" y="24145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1867946" y="22526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2829971" y="24336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2772821" y="22717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2929984" y="43767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2872834" y="42148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4534946" y="31051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063458" y="34432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987259" y="42576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2429921" y="31146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1958433" y="34528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1882234" y="42672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5044533" y="28527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3139534" y="35147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3877721" y="28432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4477795"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2572796" y="26765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31098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515770" y="22479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3472908" y="3533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3634833" y="38052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3458621" y="267652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563521" y="324802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2587083" y="40338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2749008" y="43053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2572796" y="31765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3677696" y="37480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3706271" y="27813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3072858" y="32289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2715671" y="30241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758658" y="34432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3544346" y="48672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2910933" y="53149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2553746" y="51101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3596733" y="55292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330034" y="34480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3272884" y="32861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3149058" y="33766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3244309" y="31337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3187159" y="29718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3063333" y="30622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3334796" y="30384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3703096" y="31638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3526884" y="32353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345908" y="31638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3617371" y="31400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2896646" y="34496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2720434" y="35210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2539458" y="34496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2810921" y="34258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3029996" y="32051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2853784" y="32766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2672808" y="32051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944271" y="31813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3576096" y="26670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4076158" y="32194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4066633" y="30527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4820695" y="42814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4634958" y="541020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1863183" y="530542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1386933" y="46624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4830221" y="39766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4315871" y="35766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3996783" y="34147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3820571" y="34861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3639595" y="34147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3911058" y="33909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3922170" y="35163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4193633" y="34925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3053809" y="33956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2877597" y="34671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2696621" y="33956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2968084" y="33718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2979196" y="34972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3250659" y="34734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2996658" y="28622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2820446" y="29337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2639470" y="28622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2910933" y="28384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2922045" y="29638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3193508" y="29400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1906046" y="32289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1729834" y="33004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1548858" y="32289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1820321" y="32051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1831433" y="33305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2102896" y="33067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2263234" y="31623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2425159" y="32432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2082259" y="33623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2244184" y="34432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380152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263470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30633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355387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4363495"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319668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368722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252040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29490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343957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299665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288235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3372895"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19584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18441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233467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3034759" y="21859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3720559" y="259080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3838034" y="25812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1610771" y="24145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2296571" y="281940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2414046" y="28098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4206333" y="21478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4892133" y="255270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5009608" y="25431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2334672" y="37814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2048921" y="36004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p:cNvSpPr/>
          <p:nvPr/>
        </p:nvSpPr>
        <p:spPr>
          <a:xfrm>
            <a:off x="2372771" y="48815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p:cNvSpPr/>
          <p:nvPr/>
        </p:nvSpPr>
        <p:spPr>
          <a:xfrm>
            <a:off x="2568033" y="35956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p:cNvSpPr/>
          <p:nvPr/>
        </p:nvSpPr>
        <p:spPr>
          <a:xfrm>
            <a:off x="2477546" y="41719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p:cNvSpPr/>
          <p:nvPr/>
        </p:nvSpPr>
        <p:spPr>
          <a:xfrm>
            <a:off x="2420396" y="40100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p:cNvSpPr/>
          <p:nvPr/>
        </p:nvSpPr>
        <p:spPr>
          <a:xfrm>
            <a:off x="2850608" y="38877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p:cNvSpPr/>
          <p:nvPr/>
        </p:nvSpPr>
        <p:spPr>
          <a:xfrm>
            <a:off x="2398171" y="41973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p:cNvSpPr/>
          <p:nvPr/>
        </p:nvSpPr>
        <p:spPr>
          <a:xfrm>
            <a:off x="3630070" y="36242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p:cNvSpPr/>
          <p:nvPr/>
        </p:nvSpPr>
        <p:spPr>
          <a:xfrm>
            <a:off x="3539583" y="42005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3482433" y="40386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3912645" y="39163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460208" y="42259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p:cNvSpPr/>
          <p:nvPr/>
        </p:nvSpPr>
        <p:spPr>
          <a:xfrm>
            <a:off x="3158584" y="22574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p:cNvSpPr/>
          <p:nvPr/>
        </p:nvSpPr>
        <p:spPr>
          <a:xfrm>
            <a:off x="2982372" y="25193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3264947" y="26209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Oval 177"/>
          <p:cNvSpPr/>
          <p:nvPr/>
        </p:nvSpPr>
        <p:spPr>
          <a:xfrm>
            <a:off x="3355434" y="25257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p:cNvSpPr/>
          <p:nvPr/>
        </p:nvSpPr>
        <p:spPr>
          <a:xfrm>
            <a:off x="2596608" y="22193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p:cNvSpPr/>
          <p:nvPr/>
        </p:nvSpPr>
        <p:spPr>
          <a:xfrm>
            <a:off x="2420396" y="24812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p:cNvSpPr/>
          <p:nvPr/>
        </p:nvSpPr>
        <p:spPr>
          <a:xfrm>
            <a:off x="2702971" y="25828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p:cNvSpPr/>
          <p:nvPr/>
        </p:nvSpPr>
        <p:spPr>
          <a:xfrm>
            <a:off x="2793458" y="24876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p:cNvSpPr/>
          <p:nvPr/>
        </p:nvSpPr>
        <p:spPr>
          <a:xfrm>
            <a:off x="2796633" y="25527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p:cNvSpPr/>
          <p:nvPr/>
        </p:nvSpPr>
        <p:spPr>
          <a:xfrm>
            <a:off x="2620421" y="28146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p:cNvSpPr/>
          <p:nvPr/>
        </p:nvSpPr>
        <p:spPr>
          <a:xfrm>
            <a:off x="2902996" y="29162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p:cNvSpPr/>
          <p:nvPr/>
        </p:nvSpPr>
        <p:spPr>
          <a:xfrm>
            <a:off x="2993483" y="28209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Oval 186"/>
          <p:cNvSpPr/>
          <p:nvPr/>
        </p:nvSpPr>
        <p:spPr>
          <a:xfrm>
            <a:off x="4649246" y="28003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p:cNvSpPr/>
          <p:nvPr/>
        </p:nvSpPr>
        <p:spPr>
          <a:xfrm>
            <a:off x="4574633" y="290195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p:cNvSpPr/>
          <p:nvPr/>
        </p:nvSpPr>
        <p:spPr>
          <a:xfrm>
            <a:off x="4049171" y="26717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Oval 189"/>
          <p:cNvSpPr/>
          <p:nvPr/>
        </p:nvSpPr>
        <p:spPr>
          <a:xfrm>
            <a:off x="4150770" y="270192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Oval 190"/>
          <p:cNvSpPr/>
          <p:nvPr/>
        </p:nvSpPr>
        <p:spPr>
          <a:xfrm>
            <a:off x="4363496" y="30099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4288883" y="31115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Oval 192"/>
          <p:cNvSpPr/>
          <p:nvPr/>
        </p:nvSpPr>
        <p:spPr>
          <a:xfrm>
            <a:off x="3763421" y="28813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p:cNvSpPr/>
          <p:nvPr/>
        </p:nvSpPr>
        <p:spPr>
          <a:xfrm>
            <a:off x="3865020" y="29114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p:cNvSpPr/>
          <p:nvPr/>
        </p:nvSpPr>
        <p:spPr>
          <a:xfrm>
            <a:off x="3563210" y="3492418"/>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p:cNvSpPr/>
          <p:nvPr/>
        </p:nvSpPr>
        <p:spPr>
          <a:xfrm>
            <a:off x="4553319" y="3739207"/>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196"/>
          <p:cNvSpPr/>
          <p:nvPr/>
        </p:nvSpPr>
        <p:spPr>
          <a:xfrm>
            <a:off x="4110867" y="4246552"/>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197"/>
          <p:cNvSpPr/>
          <p:nvPr/>
        </p:nvSpPr>
        <p:spPr>
          <a:xfrm>
            <a:off x="3343950" y="4045975"/>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p:cNvSpPr/>
          <p:nvPr/>
        </p:nvSpPr>
        <p:spPr>
          <a:xfrm>
            <a:off x="2364658" y="3544529"/>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a:off x="2712720" y="4606413"/>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p:cNvSpPr/>
          <p:nvPr/>
        </p:nvSpPr>
        <p:spPr>
          <a:xfrm>
            <a:off x="3762805" y="4913180"/>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p:cNvSpPr/>
          <p:nvPr/>
        </p:nvSpPr>
        <p:spPr>
          <a:xfrm>
            <a:off x="1562346" y="4199358"/>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2500343" y="2789411"/>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p:cNvSpPr/>
          <p:nvPr/>
        </p:nvSpPr>
        <p:spPr>
          <a:xfrm>
            <a:off x="4169860" y="3107977"/>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TextBox 204"/>
          <p:cNvSpPr txBox="1"/>
          <p:nvPr/>
        </p:nvSpPr>
        <p:spPr>
          <a:xfrm>
            <a:off x="5468702" y="2088368"/>
            <a:ext cx="3362631" cy="3416320"/>
          </a:xfrm>
          <a:prstGeom prst="rect">
            <a:avLst/>
          </a:prstGeom>
          <a:noFill/>
        </p:spPr>
        <p:txBody>
          <a:bodyPr wrap="square" rtlCol="0">
            <a:spAutoFit/>
          </a:bodyPr>
          <a:lstStyle/>
          <a:p>
            <a:pPr marL="800100" lvl="1" indent="-342900">
              <a:buFont typeface="Arial" pitchFamily="34" charset="0"/>
              <a:buChar char="•"/>
            </a:pPr>
            <a:r>
              <a:rPr lang="en-US" dirty="0" smtClean="0"/>
              <a:t>Are there trends based on particular challenges schools face?</a:t>
            </a:r>
          </a:p>
          <a:p>
            <a:pPr marL="800100" lvl="1" indent="-342900">
              <a:buFont typeface="Arial" pitchFamily="34" charset="0"/>
              <a:buChar char="•"/>
            </a:pPr>
            <a:r>
              <a:rPr lang="en-US" dirty="0" smtClean="0"/>
              <a:t>Are there schools that “beat the odds”? How can we capitalize on their success?</a:t>
            </a:r>
          </a:p>
          <a:p>
            <a:pPr marL="800100" lvl="1" indent="-342900">
              <a:buFont typeface="Arial" pitchFamily="34" charset="0"/>
              <a:buChar char="•"/>
            </a:pPr>
            <a:r>
              <a:rPr lang="en-US" dirty="0" smtClean="0"/>
              <a:t>How can we respond with resources, programs, and support structures?</a:t>
            </a:r>
          </a:p>
          <a:p>
            <a:endParaRPr lang="en-US" dirty="0"/>
          </a:p>
        </p:txBody>
      </p:sp>
      <p:sp>
        <p:nvSpPr>
          <p:cNvPr id="206" name="TextBox 205"/>
          <p:cNvSpPr txBox="1"/>
          <p:nvPr/>
        </p:nvSpPr>
        <p:spPr>
          <a:xfrm>
            <a:off x="5772294" y="1461650"/>
            <a:ext cx="3305970" cy="646331"/>
          </a:xfrm>
          <a:prstGeom prst="rect">
            <a:avLst/>
          </a:prstGeom>
          <a:noFill/>
        </p:spPr>
        <p:txBody>
          <a:bodyPr wrap="none" rtlCol="0">
            <a:spAutoFit/>
          </a:bodyPr>
          <a:lstStyle/>
          <a:p>
            <a:pPr algn="ctr"/>
            <a:r>
              <a:rPr lang="en-US" b="1" dirty="0" smtClean="0"/>
              <a:t>Scenario 1 </a:t>
            </a:r>
          </a:p>
          <a:p>
            <a:pPr algn="ctr"/>
            <a:r>
              <a:rPr lang="en-US" b="1" dirty="0" smtClean="0"/>
              <a:t>(relatively low-achieving district)</a:t>
            </a:r>
            <a:endParaRPr lang="en-US" b="1" dirty="0"/>
          </a:p>
        </p:txBody>
      </p:sp>
      <p:sp>
        <p:nvSpPr>
          <p:cNvPr id="212" name="Oval 211"/>
          <p:cNvSpPr/>
          <p:nvPr/>
        </p:nvSpPr>
        <p:spPr>
          <a:xfrm>
            <a:off x="6326686" y="585623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212"/>
          <p:cNvSpPr/>
          <p:nvPr/>
        </p:nvSpPr>
        <p:spPr>
          <a:xfrm>
            <a:off x="6280842" y="5563588"/>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TextBox 213"/>
          <p:cNvSpPr txBox="1"/>
          <p:nvPr/>
        </p:nvSpPr>
        <p:spPr>
          <a:xfrm>
            <a:off x="6501085" y="5486392"/>
            <a:ext cx="1831655" cy="307777"/>
          </a:xfrm>
          <a:prstGeom prst="rect">
            <a:avLst/>
          </a:prstGeom>
          <a:noFill/>
        </p:spPr>
        <p:txBody>
          <a:bodyPr wrap="none" rtlCol="0">
            <a:spAutoFit/>
          </a:bodyPr>
          <a:lstStyle/>
          <a:p>
            <a:r>
              <a:rPr lang="en-US" sz="1400" dirty="0" smtClean="0"/>
              <a:t>Schools in your district</a:t>
            </a:r>
            <a:endParaRPr lang="en-US" sz="1400" dirty="0"/>
          </a:p>
        </p:txBody>
      </p:sp>
      <p:sp>
        <p:nvSpPr>
          <p:cNvPr id="215" name="TextBox 214"/>
          <p:cNvSpPr txBox="1"/>
          <p:nvPr/>
        </p:nvSpPr>
        <p:spPr>
          <a:xfrm>
            <a:off x="6501085" y="5733191"/>
            <a:ext cx="1600375" cy="307777"/>
          </a:xfrm>
          <a:prstGeom prst="rect">
            <a:avLst/>
          </a:prstGeom>
          <a:noFill/>
        </p:spPr>
        <p:txBody>
          <a:bodyPr wrap="none" rtlCol="0">
            <a:spAutoFit/>
          </a:bodyPr>
          <a:lstStyle/>
          <a:p>
            <a:r>
              <a:rPr lang="en-US" sz="1400" dirty="0" smtClean="0"/>
              <a:t>Schools in the state</a:t>
            </a:r>
            <a:endParaRPr lang="en-US" sz="1400" dirty="0"/>
          </a:p>
        </p:txBody>
      </p:sp>
      <p:sp>
        <p:nvSpPr>
          <p:cNvPr id="216" name="Rectangle 215"/>
          <p:cNvSpPr/>
          <p:nvPr/>
        </p:nvSpPr>
        <p:spPr>
          <a:xfrm>
            <a:off x="6206117" y="5462804"/>
            <a:ext cx="2100170" cy="58993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TextBox 206"/>
          <p:cNvSpPr txBox="1"/>
          <p:nvPr/>
        </p:nvSpPr>
        <p:spPr>
          <a:xfrm>
            <a:off x="1368731" y="6335912"/>
            <a:ext cx="3681201" cy="369332"/>
          </a:xfrm>
          <a:prstGeom prst="rect">
            <a:avLst/>
          </a:prstGeom>
          <a:noFill/>
        </p:spPr>
        <p:txBody>
          <a:bodyPr wrap="none" rtlCol="0">
            <a:spAutoFit/>
          </a:bodyPr>
          <a:lstStyle/>
          <a:p>
            <a:r>
              <a:rPr lang="en-US" b="1" dirty="0" smtClean="0">
                <a:solidFill>
                  <a:srgbClr val="2C5A8C"/>
                </a:solidFill>
              </a:rPr>
              <a:t>READING Value-Added (2009-2010)</a:t>
            </a:r>
            <a:endParaRPr lang="en-US" b="1" dirty="0">
              <a:solidFill>
                <a:srgbClr val="2C5A8C"/>
              </a:solidFill>
            </a:endParaRPr>
          </a:p>
        </p:txBody>
      </p:sp>
      <p:sp>
        <p:nvSpPr>
          <p:cNvPr id="208" name="TextBox 207"/>
          <p:cNvSpPr txBox="1"/>
          <p:nvPr/>
        </p:nvSpPr>
        <p:spPr>
          <a:xfrm rot="16200000">
            <a:off x="-1223753" y="3839501"/>
            <a:ext cx="3480825" cy="369332"/>
          </a:xfrm>
          <a:prstGeom prst="rect">
            <a:avLst/>
          </a:prstGeom>
          <a:noFill/>
        </p:spPr>
        <p:txBody>
          <a:bodyPr wrap="none" rtlCol="0">
            <a:spAutoFit/>
          </a:bodyPr>
          <a:lstStyle/>
          <a:p>
            <a:r>
              <a:rPr lang="en-US" b="1" dirty="0" smtClean="0">
                <a:solidFill>
                  <a:srgbClr val="2C5A8C"/>
                </a:solidFill>
              </a:rPr>
              <a:t>READING Percent Prof/Adv (2009)</a:t>
            </a:r>
            <a:endParaRPr lang="en-US" b="1" dirty="0">
              <a:solidFill>
                <a:srgbClr val="2C5A8C"/>
              </a:solidFill>
            </a:endParaRP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12329" y="2029134"/>
            <a:ext cx="1993982" cy="39713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67854" y="6004550"/>
            <a:ext cx="301686" cy="369332"/>
          </a:xfrm>
          <a:prstGeom prst="rect">
            <a:avLst/>
          </a:prstGeom>
          <a:noFill/>
        </p:spPr>
        <p:txBody>
          <a:bodyPr wrap="none" rtlCol="0">
            <a:spAutoFit/>
          </a:bodyPr>
          <a:lstStyle/>
          <a:p>
            <a:r>
              <a:rPr lang="en-US" dirty="0" smtClean="0"/>
              <a:t>1</a:t>
            </a:r>
            <a:endParaRPr lang="en-US" dirty="0"/>
          </a:p>
        </p:txBody>
      </p:sp>
      <p:sp>
        <p:nvSpPr>
          <p:cNvPr id="7" name="TextBox 6"/>
          <p:cNvSpPr txBox="1"/>
          <p:nvPr/>
        </p:nvSpPr>
        <p:spPr>
          <a:xfrm>
            <a:off x="2061650" y="6004550"/>
            <a:ext cx="301686" cy="369332"/>
          </a:xfrm>
          <a:prstGeom prst="rect">
            <a:avLst/>
          </a:prstGeom>
          <a:noFill/>
        </p:spPr>
        <p:txBody>
          <a:bodyPr wrap="none" rtlCol="0">
            <a:spAutoFit/>
          </a:bodyPr>
          <a:lstStyle/>
          <a:p>
            <a:r>
              <a:rPr lang="en-US" dirty="0" smtClean="0"/>
              <a:t>2</a:t>
            </a:r>
            <a:endParaRPr lang="en-US" dirty="0"/>
          </a:p>
        </p:txBody>
      </p:sp>
      <p:sp>
        <p:nvSpPr>
          <p:cNvPr id="8" name="TextBox 7"/>
          <p:cNvSpPr txBox="1"/>
          <p:nvPr/>
        </p:nvSpPr>
        <p:spPr>
          <a:xfrm>
            <a:off x="3055446" y="6004550"/>
            <a:ext cx="301686" cy="369332"/>
          </a:xfrm>
          <a:prstGeom prst="rect">
            <a:avLst/>
          </a:prstGeom>
          <a:noFill/>
        </p:spPr>
        <p:txBody>
          <a:bodyPr wrap="none" rtlCol="0">
            <a:spAutoFit/>
          </a:bodyPr>
          <a:lstStyle/>
          <a:p>
            <a:r>
              <a:rPr lang="en-US" dirty="0" smtClean="0"/>
              <a:t>3</a:t>
            </a:r>
            <a:endParaRPr lang="en-US" dirty="0"/>
          </a:p>
        </p:txBody>
      </p:sp>
      <p:sp>
        <p:nvSpPr>
          <p:cNvPr id="9" name="TextBox 8"/>
          <p:cNvSpPr txBox="1"/>
          <p:nvPr/>
        </p:nvSpPr>
        <p:spPr>
          <a:xfrm>
            <a:off x="5043036" y="6004550"/>
            <a:ext cx="301686" cy="369332"/>
          </a:xfrm>
          <a:prstGeom prst="rect">
            <a:avLst/>
          </a:prstGeom>
          <a:noFill/>
        </p:spPr>
        <p:txBody>
          <a:bodyPr wrap="none" rtlCol="0">
            <a:spAutoFit/>
          </a:bodyPr>
          <a:lstStyle/>
          <a:p>
            <a:r>
              <a:rPr lang="en-US" dirty="0" smtClean="0"/>
              <a:t>5</a:t>
            </a:r>
            <a:endParaRPr lang="en-US" dirty="0"/>
          </a:p>
        </p:txBody>
      </p:sp>
      <p:sp>
        <p:nvSpPr>
          <p:cNvPr id="10" name="TextBox 9"/>
          <p:cNvSpPr txBox="1"/>
          <p:nvPr/>
        </p:nvSpPr>
        <p:spPr>
          <a:xfrm>
            <a:off x="4049242" y="6004550"/>
            <a:ext cx="301686" cy="369332"/>
          </a:xfrm>
          <a:prstGeom prst="rect">
            <a:avLst/>
          </a:prstGeom>
          <a:noFill/>
        </p:spPr>
        <p:txBody>
          <a:bodyPr wrap="none" rtlCol="0">
            <a:spAutoFit/>
          </a:bodyPr>
          <a:lstStyle/>
          <a:p>
            <a:r>
              <a:rPr lang="en-US" dirty="0" smtClean="0"/>
              <a:t>4</a:t>
            </a:r>
            <a:endParaRPr lang="en-US" dirty="0"/>
          </a:p>
        </p:txBody>
      </p:sp>
      <p:sp>
        <p:nvSpPr>
          <p:cNvPr id="12" name="TextBox 11"/>
          <p:cNvSpPr txBox="1"/>
          <p:nvPr/>
        </p:nvSpPr>
        <p:spPr>
          <a:xfrm>
            <a:off x="912543" y="5820687"/>
            <a:ext cx="301686" cy="369332"/>
          </a:xfrm>
          <a:prstGeom prst="rect">
            <a:avLst/>
          </a:prstGeom>
          <a:noFill/>
        </p:spPr>
        <p:txBody>
          <a:bodyPr wrap="none" rtlCol="0">
            <a:spAutoFit/>
          </a:bodyPr>
          <a:lstStyle/>
          <a:p>
            <a:r>
              <a:rPr lang="en-US" dirty="0" smtClean="0"/>
              <a:t>0</a:t>
            </a:r>
            <a:endParaRPr lang="en-US" dirty="0"/>
          </a:p>
        </p:txBody>
      </p:sp>
      <p:sp>
        <p:nvSpPr>
          <p:cNvPr id="13" name="TextBox 12"/>
          <p:cNvSpPr txBox="1"/>
          <p:nvPr/>
        </p:nvSpPr>
        <p:spPr>
          <a:xfrm>
            <a:off x="795525" y="5028011"/>
            <a:ext cx="418704" cy="369332"/>
          </a:xfrm>
          <a:prstGeom prst="rect">
            <a:avLst/>
          </a:prstGeom>
          <a:noFill/>
        </p:spPr>
        <p:txBody>
          <a:bodyPr wrap="none" rtlCol="0">
            <a:spAutoFit/>
          </a:bodyPr>
          <a:lstStyle/>
          <a:p>
            <a:r>
              <a:rPr lang="en-US" dirty="0" smtClean="0"/>
              <a:t>20</a:t>
            </a:r>
            <a:endParaRPr lang="en-US" dirty="0"/>
          </a:p>
        </p:txBody>
      </p:sp>
      <p:sp>
        <p:nvSpPr>
          <p:cNvPr id="14" name="TextBox 13"/>
          <p:cNvSpPr txBox="1"/>
          <p:nvPr/>
        </p:nvSpPr>
        <p:spPr>
          <a:xfrm>
            <a:off x="795525" y="4235334"/>
            <a:ext cx="418704" cy="369332"/>
          </a:xfrm>
          <a:prstGeom prst="rect">
            <a:avLst/>
          </a:prstGeom>
          <a:noFill/>
        </p:spPr>
        <p:txBody>
          <a:bodyPr wrap="none" rtlCol="0">
            <a:spAutoFit/>
          </a:bodyPr>
          <a:lstStyle/>
          <a:p>
            <a:r>
              <a:rPr lang="en-US" dirty="0" smtClean="0"/>
              <a:t>40</a:t>
            </a:r>
            <a:endParaRPr lang="en-US" dirty="0"/>
          </a:p>
        </p:txBody>
      </p:sp>
      <p:sp>
        <p:nvSpPr>
          <p:cNvPr id="15" name="TextBox 14"/>
          <p:cNvSpPr txBox="1"/>
          <p:nvPr/>
        </p:nvSpPr>
        <p:spPr>
          <a:xfrm>
            <a:off x="795525" y="3442657"/>
            <a:ext cx="418704" cy="369332"/>
          </a:xfrm>
          <a:prstGeom prst="rect">
            <a:avLst/>
          </a:prstGeom>
          <a:noFill/>
        </p:spPr>
        <p:txBody>
          <a:bodyPr wrap="none" rtlCol="0">
            <a:spAutoFit/>
          </a:bodyPr>
          <a:lstStyle/>
          <a:p>
            <a:r>
              <a:rPr lang="en-US" dirty="0" smtClean="0"/>
              <a:t>60</a:t>
            </a:r>
            <a:endParaRPr lang="en-US" dirty="0"/>
          </a:p>
        </p:txBody>
      </p:sp>
      <p:sp>
        <p:nvSpPr>
          <p:cNvPr id="16" name="TextBox 15"/>
          <p:cNvSpPr txBox="1"/>
          <p:nvPr/>
        </p:nvSpPr>
        <p:spPr>
          <a:xfrm>
            <a:off x="795525" y="2649980"/>
            <a:ext cx="418704" cy="369332"/>
          </a:xfrm>
          <a:prstGeom prst="rect">
            <a:avLst/>
          </a:prstGeom>
          <a:noFill/>
        </p:spPr>
        <p:txBody>
          <a:bodyPr wrap="none" rtlCol="0">
            <a:spAutoFit/>
          </a:bodyPr>
          <a:lstStyle/>
          <a:p>
            <a:r>
              <a:rPr lang="en-US" dirty="0" smtClean="0"/>
              <a:t>80</a:t>
            </a:r>
            <a:endParaRPr lang="en-US" dirty="0"/>
          </a:p>
        </p:txBody>
      </p:sp>
      <p:sp>
        <p:nvSpPr>
          <p:cNvPr id="17" name="TextBox 16"/>
          <p:cNvSpPr txBox="1"/>
          <p:nvPr/>
        </p:nvSpPr>
        <p:spPr>
          <a:xfrm>
            <a:off x="678505" y="1857303"/>
            <a:ext cx="535724" cy="369332"/>
          </a:xfrm>
          <a:prstGeom prst="rect">
            <a:avLst/>
          </a:prstGeom>
          <a:noFill/>
        </p:spPr>
        <p:txBody>
          <a:bodyPr wrap="none" rtlCol="0">
            <a:spAutoFit/>
          </a:bodyPr>
          <a:lstStyle/>
          <a:p>
            <a:r>
              <a:rPr lang="en-US" dirty="0" smtClean="0"/>
              <a:t>100</a:t>
            </a:r>
            <a:endParaRPr lang="en-US" dirty="0"/>
          </a:p>
        </p:txBody>
      </p:sp>
      <p:sp>
        <p:nvSpPr>
          <p:cNvPr id="18" name="Rectangle 17"/>
          <p:cNvSpPr/>
          <p:nvPr/>
        </p:nvSpPr>
        <p:spPr>
          <a:xfrm>
            <a:off x="1220253" y="2778583"/>
            <a:ext cx="3971249" cy="10913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19675" y="2031967"/>
            <a:ext cx="3971365" cy="3971365"/>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4" idx="2"/>
            <a:endCxn id="4" idx="0"/>
          </p:cNvCxnSpPr>
          <p:nvPr/>
        </p:nvCxnSpPr>
        <p:spPr>
          <a:xfrm flipV="1">
            <a:off x="3205358" y="2031967"/>
            <a:ext cx="0" cy="39713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8" idx="3"/>
            <a:endCxn id="18" idx="1"/>
          </p:cNvCxnSpPr>
          <p:nvPr/>
        </p:nvCxnSpPr>
        <p:spPr>
          <a:xfrm flipH="1">
            <a:off x="1220253" y="3324273"/>
            <a:ext cx="39712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3996783" y="24431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420521" y="30622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420521" y="28717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3582446" y="31432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3525296" y="29813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2787108" y="33194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2787108" y="31289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949033" y="34004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2891883" y="32385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929859" y="30241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1929859" y="28336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2091784" y="31051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2034634" y="29432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925096" y="24145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1867946" y="22526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2829971" y="24336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2772821" y="22717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2929984" y="43767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2872834" y="42148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4534946" y="31051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063458" y="34432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987259" y="42576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2429921" y="31146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1958433" y="34528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1882234" y="42672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5044533" y="28527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3139534" y="35147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3877721" y="28432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4477795"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2572796" y="26765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31098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515770" y="22479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3472908" y="3533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3634833" y="38052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3458621" y="267652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563521" y="324802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2587083" y="40338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2749008" y="43053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2572796" y="31765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3677696" y="37480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3706271" y="27813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3072858" y="32289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2715671" y="30241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758658" y="34432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3544346" y="48672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2910933" y="53149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2553746" y="51101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3596733" y="55292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330034" y="34480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3272884" y="32861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3149058" y="33766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3244309" y="31337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3187159" y="29718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3063333" y="30622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3334796" y="30384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3703096" y="31638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3526884" y="32353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345908" y="31638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3617371" y="31400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2896646" y="34496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2720434" y="35210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2539458" y="34496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2810921" y="34258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3029996" y="32051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2853784" y="32766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2672808" y="32051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944271" y="31813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3576096" y="26670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4076158" y="32194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4066633" y="30527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4820695" y="42814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4634958" y="541020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1863183" y="530542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1386933" y="46624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4830221" y="39766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4315871" y="35766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3996783" y="34147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3820571" y="34861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3639595" y="34147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3911058" y="33909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3922170" y="35163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4193633" y="34925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3053809" y="33956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2877597" y="34671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2696621" y="33956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2968084" y="33718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2979196" y="34972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3250659" y="34734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2996658" y="28622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2820446" y="29337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2639470" y="28622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2910933" y="28384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2922045" y="29638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3193508" y="29400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1906046" y="32289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1729834" y="33004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1548858" y="32289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1820321" y="32051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1831433" y="33305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2102896" y="33067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2263234" y="31623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2425159" y="32432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2082259" y="33623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2244184" y="34432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380152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263470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30633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355387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4363495"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319668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368722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252040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29490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343957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299665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288235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3372895"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19584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18441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233467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3034759" y="21859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3720559" y="259080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3838034" y="25812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1610771" y="24145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2296571" y="281940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2414046" y="28098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4206333" y="21478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4892133" y="255270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5009608" y="25431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2334672" y="37814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2048921" y="36004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p:cNvSpPr/>
          <p:nvPr/>
        </p:nvSpPr>
        <p:spPr>
          <a:xfrm>
            <a:off x="2372771" y="48815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p:cNvSpPr/>
          <p:nvPr/>
        </p:nvSpPr>
        <p:spPr>
          <a:xfrm>
            <a:off x="2568033" y="35956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p:cNvSpPr/>
          <p:nvPr/>
        </p:nvSpPr>
        <p:spPr>
          <a:xfrm>
            <a:off x="2477546" y="41719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p:cNvSpPr/>
          <p:nvPr/>
        </p:nvSpPr>
        <p:spPr>
          <a:xfrm>
            <a:off x="2420396" y="40100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p:cNvSpPr/>
          <p:nvPr/>
        </p:nvSpPr>
        <p:spPr>
          <a:xfrm>
            <a:off x="2850608" y="38877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p:cNvSpPr/>
          <p:nvPr/>
        </p:nvSpPr>
        <p:spPr>
          <a:xfrm>
            <a:off x="2398171" y="41973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p:cNvSpPr/>
          <p:nvPr/>
        </p:nvSpPr>
        <p:spPr>
          <a:xfrm>
            <a:off x="3630070" y="36242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p:cNvSpPr/>
          <p:nvPr/>
        </p:nvSpPr>
        <p:spPr>
          <a:xfrm>
            <a:off x="3539583" y="42005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3482433" y="40386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3912645" y="39163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460208" y="42259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p:cNvSpPr/>
          <p:nvPr/>
        </p:nvSpPr>
        <p:spPr>
          <a:xfrm>
            <a:off x="3158584" y="22574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p:cNvSpPr/>
          <p:nvPr/>
        </p:nvSpPr>
        <p:spPr>
          <a:xfrm>
            <a:off x="2982372" y="25193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3264947" y="26209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Oval 177"/>
          <p:cNvSpPr/>
          <p:nvPr/>
        </p:nvSpPr>
        <p:spPr>
          <a:xfrm>
            <a:off x="3355434" y="25257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p:cNvSpPr/>
          <p:nvPr/>
        </p:nvSpPr>
        <p:spPr>
          <a:xfrm>
            <a:off x="2596608" y="22193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p:cNvSpPr/>
          <p:nvPr/>
        </p:nvSpPr>
        <p:spPr>
          <a:xfrm>
            <a:off x="2420396" y="24812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p:cNvSpPr/>
          <p:nvPr/>
        </p:nvSpPr>
        <p:spPr>
          <a:xfrm>
            <a:off x="2702971" y="25828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p:cNvSpPr/>
          <p:nvPr/>
        </p:nvSpPr>
        <p:spPr>
          <a:xfrm>
            <a:off x="2793458" y="24876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p:cNvSpPr/>
          <p:nvPr/>
        </p:nvSpPr>
        <p:spPr>
          <a:xfrm>
            <a:off x="2796633" y="25527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p:cNvSpPr/>
          <p:nvPr/>
        </p:nvSpPr>
        <p:spPr>
          <a:xfrm>
            <a:off x="2620421" y="28146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p:cNvSpPr/>
          <p:nvPr/>
        </p:nvSpPr>
        <p:spPr>
          <a:xfrm>
            <a:off x="2902996" y="29162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p:cNvSpPr/>
          <p:nvPr/>
        </p:nvSpPr>
        <p:spPr>
          <a:xfrm>
            <a:off x="2993483" y="28209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Oval 186"/>
          <p:cNvSpPr/>
          <p:nvPr/>
        </p:nvSpPr>
        <p:spPr>
          <a:xfrm>
            <a:off x="4649246" y="28003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p:cNvSpPr/>
          <p:nvPr/>
        </p:nvSpPr>
        <p:spPr>
          <a:xfrm>
            <a:off x="4574633" y="290195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p:cNvSpPr/>
          <p:nvPr/>
        </p:nvSpPr>
        <p:spPr>
          <a:xfrm>
            <a:off x="4049171" y="26717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Oval 189"/>
          <p:cNvSpPr/>
          <p:nvPr/>
        </p:nvSpPr>
        <p:spPr>
          <a:xfrm>
            <a:off x="4150770" y="270192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Oval 190"/>
          <p:cNvSpPr/>
          <p:nvPr/>
        </p:nvSpPr>
        <p:spPr>
          <a:xfrm>
            <a:off x="4363496" y="30099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4288883" y="31115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Oval 192"/>
          <p:cNvSpPr/>
          <p:nvPr/>
        </p:nvSpPr>
        <p:spPr>
          <a:xfrm>
            <a:off x="3763421" y="28813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p:cNvSpPr/>
          <p:nvPr/>
        </p:nvSpPr>
        <p:spPr>
          <a:xfrm>
            <a:off x="3865020" y="29114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p:cNvSpPr/>
          <p:nvPr/>
        </p:nvSpPr>
        <p:spPr>
          <a:xfrm>
            <a:off x="3563210" y="3492418"/>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p:cNvSpPr/>
          <p:nvPr/>
        </p:nvSpPr>
        <p:spPr>
          <a:xfrm>
            <a:off x="4553319" y="3739207"/>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196"/>
          <p:cNvSpPr/>
          <p:nvPr/>
        </p:nvSpPr>
        <p:spPr>
          <a:xfrm>
            <a:off x="4110867" y="4246552"/>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197"/>
          <p:cNvSpPr/>
          <p:nvPr/>
        </p:nvSpPr>
        <p:spPr>
          <a:xfrm>
            <a:off x="3343950" y="4045975"/>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p:cNvSpPr/>
          <p:nvPr/>
        </p:nvSpPr>
        <p:spPr>
          <a:xfrm>
            <a:off x="2364658" y="3544529"/>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a:off x="2712720" y="4606413"/>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p:cNvSpPr/>
          <p:nvPr/>
        </p:nvSpPr>
        <p:spPr>
          <a:xfrm>
            <a:off x="3762805" y="4913180"/>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p:cNvSpPr/>
          <p:nvPr/>
        </p:nvSpPr>
        <p:spPr>
          <a:xfrm>
            <a:off x="1562346" y="4199358"/>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2500343" y="2789411"/>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p:cNvSpPr/>
          <p:nvPr/>
        </p:nvSpPr>
        <p:spPr>
          <a:xfrm>
            <a:off x="4169860" y="3107977"/>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Oval 207"/>
          <p:cNvSpPr/>
          <p:nvPr/>
        </p:nvSpPr>
        <p:spPr>
          <a:xfrm>
            <a:off x="3545512" y="3486519"/>
            <a:ext cx="1380450" cy="1864196"/>
          </a:xfrm>
          <a:prstGeom prst="ellipse">
            <a:avLst/>
          </a:prstGeom>
          <a:solidFill>
            <a:srgbClr val="00B050">
              <a:alpha val="3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9" name="Oval 208"/>
          <p:cNvSpPr/>
          <p:nvPr/>
        </p:nvSpPr>
        <p:spPr>
          <a:xfrm>
            <a:off x="1349969" y="3297738"/>
            <a:ext cx="1380450" cy="1327355"/>
          </a:xfrm>
          <a:prstGeom prst="ellipse">
            <a:avLst/>
          </a:prstGeom>
          <a:solidFill>
            <a:srgbClr val="DD3B3C">
              <a:alpha val="3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TextBox 209"/>
          <p:cNvSpPr txBox="1"/>
          <p:nvPr/>
        </p:nvSpPr>
        <p:spPr>
          <a:xfrm>
            <a:off x="4247536" y="4383221"/>
            <a:ext cx="370614" cy="461665"/>
          </a:xfrm>
          <a:prstGeom prst="rect">
            <a:avLst/>
          </a:prstGeom>
          <a:noFill/>
        </p:spPr>
        <p:txBody>
          <a:bodyPr wrap="none" rtlCol="0">
            <a:spAutoFit/>
          </a:bodyPr>
          <a:lstStyle/>
          <a:p>
            <a:r>
              <a:rPr lang="en-US" sz="2400" b="1" dirty="0" smtClean="0"/>
              <a:t>A</a:t>
            </a:r>
            <a:endParaRPr lang="en-US" sz="2400" b="1" dirty="0"/>
          </a:p>
        </p:txBody>
      </p:sp>
      <p:sp>
        <p:nvSpPr>
          <p:cNvPr id="211" name="TextBox 210"/>
          <p:cNvSpPr txBox="1"/>
          <p:nvPr/>
        </p:nvSpPr>
        <p:spPr>
          <a:xfrm>
            <a:off x="1827816" y="3709711"/>
            <a:ext cx="370614" cy="461665"/>
          </a:xfrm>
          <a:prstGeom prst="rect">
            <a:avLst/>
          </a:prstGeom>
          <a:noFill/>
        </p:spPr>
        <p:txBody>
          <a:bodyPr wrap="none" rtlCol="0">
            <a:spAutoFit/>
          </a:bodyPr>
          <a:lstStyle/>
          <a:p>
            <a:r>
              <a:rPr lang="en-US" sz="2400" b="1" dirty="0" smtClean="0"/>
              <a:t>B</a:t>
            </a:r>
            <a:endParaRPr lang="en-US" sz="2400" b="1" dirty="0"/>
          </a:p>
        </p:txBody>
      </p:sp>
      <p:sp>
        <p:nvSpPr>
          <p:cNvPr id="212" name="TextBox 211"/>
          <p:cNvSpPr txBox="1"/>
          <p:nvPr/>
        </p:nvSpPr>
        <p:spPr>
          <a:xfrm>
            <a:off x="5468702" y="2088368"/>
            <a:ext cx="3362631" cy="3693319"/>
          </a:xfrm>
          <a:prstGeom prst="rect">
            <a:avLst/>
          </a:prstGeom>
          <a:noFill/>
        </p:spPr>
        <p:txBody>
          <a:bodyPr wrap="square" rtlCol="0">
            <a:spAutoFit/>
          </a:bodyPr>
          <a:lstStyle/>
          <a:p>
            <a:pPr marL="800100" lvl="1" indent="-342900">
              <a:buFont typeface="Arial" pitchFamily="34" charset="0"/>
              <a:buChar char="•"/>
            </a:pPr>
            <a:r>
              <a:rPr lang="en-US" dirty="0" smtClean="0"/>
              <a:t>What strategies are schools in group A using to meet the needs of low achieving students?</a:t>
            </a:r>
          </a:p>
          <a:p>
            <a:pPr marL="800100" lvl="1" indent="-342900">
              <a:buFont typeface="Arial" pitchFamily="34" charset="0"/>
              <a:buChar char="•"/>
            </a:pPr>
            <a:endParaRPr lang="en-US" dirty="0" smtClean="0"/>
          </a:p>
          <a:p>
            <a:pPr marL="800100" lvl="1" indent="-342900">
              <a:buFont typeface="Arial" pitchFamily="34" charset="0"/>
              <a:buChar char="•"/>
            </a:pPr>
            <a:r>
              <a:rPr lang="en-US" dirty="0" smtClean="0"/>
              <a:t>Can we replicate this success in group B?</a:t>
            </a:r>
          </a:p>
          <a:p>
            <a:pPr marL="800100" lvl="1" indent="-342900">
              <a:buFont typeface="Arial" pitchFamily="34" charset="0"/>
              <a:buChar char="•"/>
            </a:pPr>
            <a:endParaRPr lang="en-US" dirty="0" smtClean="0"/>
          </a:p>
          <a:p>
            <a:pPr marL="800100" lvl="1" indent="-342900">
              <a:buFont typeface="Arial" pitchFamily="34" charset="0"/>
              <a:buChar char="•"/>
            </a:pPr>
            <a:r>
              <a:rPr lang="en-US" dirty="0" smtClean="0"/>
              <a:t>Are there strategies our district can use to facilitate this improvement?</a:t>
            </a:r>
          </a:p>
          <a:p>
            <a:endParaRPr lang="en-US" dirty="0"/>
          </a:p>
        </p:txBody>
      </p:sp>
      <p:sp>
        <p:nvSpPr>
          <p:cNvPr id="214" name="TextBox 213"/>
          <p:cNvSpPr txBox="1"/>
          <p:nvPr/>
        </p:nvSpPr>
        <p:spPr>
          <a:xfrm>
            <a:off x="5772294" y="1461650"/>
            <a:ext cx="3305970" cy="646331"/>
          </a:xfrm>
          <a:prstGeom prst="rect">
            <a:avLst/>
          </a:prstGeom>
          <a:noFill/>
        </p:spPr>
        <p:txBody>
          <a:bodyPr wrap="none" rtlCol="0">
            <a:spAutoFit/>
          </a:bodyPr>
          <a:lstStyle/>
          <a:p>
            <a:pPr algn="ctr"/>
            <a:r>
              <a:rPr lang="en-US" b="1" dirty="0" smtClean="0"/>
              <a:t>Scenario 1 </a:t>
            </a:r>
          </a:p>
          <a:p>
            <a:pPr algn="ctr"/>
            <a:r>
              <a:rPr lang="en-US" b="1" dirty="0" smtClean="0"/>
              <a:t>(relatively low-achieving district)</a:t>
            </a:r>
            <a:endParaRPr lang="en-US" b="1" dirty="0"/>
          </a:p>
        </p:txBody>
      </p:sp>
      <p:sp>
        <p:nvSpPr>
          <p:cNvPr id="206" name="Title 1"/>
          <p:cNvSpPr>
            <a:spLocks noGrp="1"/>
          </p:cNvSpPr>
          <p:nvPr>
            <p:ph type="title"/>
          </p:nvPr>
        </p:nvSpPr>
        <p:spPr>
          <a:xfrm>
            <a:off x="212377" y="121264"/>
            <a:ext cx="8695650" cy="1143000"/>
          </a:xfrm>
        </p:spPr>
        <p:txBody>
          <a:bodyPr>
            <a:normAutofit fontScale="90000"/>
          </a:bodyPr>
          <a:lstStyle/>
          <a:p>
            <a:r>
              <a:rPr lang="en-US" dirty="0" smtClean="0"/>
              <a:t>1. Are there particular schools or groups of schools that require more support?</a:t>
            </a:r>
            <a:endParaRPr lang="en-US" dirty="0"/>
          </a:p>
        </p:txBody>
      </p:sp>
      <p:sp>
        <p:nvSpPr>
          <p:cNvPr id="205" name="TextBox 204"/>
          <p:cNvSpPr txBox="1"/>
          <p:nvPr/>
        </p:nvSpPr>
        <p:spPr>
          <a:xfrm>
            <a:off x="2698725" y="1584058"/>
            <a:ext cx="1019177" cy="307777"/>
          </a:xfrm>
          <a:prstGeom prst="rect">
            <a:avLst/>
          </a:prstGeom>
          <a:solidFill>
            <a:srgbClr val="2C5A8C"/>
          </a:solidFill>
        </p:spPr>
        <p:txBody>
          <a:bodyPr wrap="square" rtlCol="0">
            <a:spAutoFit/>
          </a:bodyPr>
          <a:lstStyle/>
          <a:p>
            <a:pPr algn="ctr"/>
            <a:r>
              <a:rPr lang="en-US" sz="1400" b="1" dirty="0" smtClean="0">
                <a:solidFill>
                  <a:schemeClr val="bg1"/>
                </a:solidFill>
                <a:latin typeface="Arial" pitchFamily="34" charset="0"/>
                <a:cs typeface="Arial" pitchFamily="34" charset="0"/>
              </a:rPr>
              <a:t>READING</a:t>
            </a:r>
            <a:endParaRPr lang="en-US" sz="1400" b="1" dirty="0">
              <a:solidFill>
                <a:schemeClr val="bg1"/>
              </a:solidFill>
              <a:latin typeface="Arial" pitchFamily="34" charset="0"/>
              <a:cs typeface="Arial" pitchFamily="34" charset="0"/>
            </a:endParaRPr>
          </a:p>
        </p:txBody>
      </p:sp>
      <p:sp>
        <p:nvSpPr>
          <p:cNvPr id="207" name="TextBox 206"/>
          <p:cNvSpPr txBox="1"/>
          <p:nvPr/>
        </p:nvSpPr>
        <p:spPr>
          <a:xfrm>
            <a:off x="1368731" y="6335912"/>
            <a:ext cx="3681201" cy="369332"/>
          </a:xfrm>
          <a:prstGeom prst="rect">
            <a:avLst/>
          </a:prstGeom>
          <a:noFill/>
        </p:spPr>
        <p:txBody>
          <a:bodyPr wrap="none" rtlCol="0">
            <a:spAutoFit/>
          </a:bodyPr>
          <a:lstStyle/>
          <a:p>
            <a:r>
              <a:rPr lang="en-US" b="1" dirty="0" smtClean="0">
                <a:solidFill>
                  <a:srgbClr val="2C5A8C"/>
                </a:solidFill>
              </a:rPr>
              <a:t>READING Value-Added (2009-2010)</a:t>
            </a:r>
            <a:endParaRPr lang="en-US" b="1" dirty="0">
              <a:solidFill>
                <a:srgbClr val="2C5A8C"/>
              </a:solidFill>
            </a:endParaRPr>
          </a:p>
        </p:txBody>
      </p:sp>
      <p:sp>
        <p:nvSpPr>
          <p:cNvPr id="213" name="TextBox 212"/>
          <p:cNvSpPr txBox="1"/>
          <p:nvPr/>
        </p:nvSpPr>
        <p:spPr>
          <a:xfrm rot="16200000">
            <a:off x="-1223753" y="3839501"/>
            <a:ext cx="3480825" cy="369332"/>
          </a:xfrm>
          <a:prstGeom prst="rect">
            <a:avLst/>
          </a:prstGeom>
          <a:noFill/>
        </p:spPr>
        <p:txBody>
          <a:bodyPr wrap="none" rtlCol="0">
            <a:spAutoFit/>
          </a:bodyPr>
          <a:lstStyle/>
          <a:p>
            <a:r>
              <a:rPr lang="en-US" b="1" dirty="0" smtClean="0">
                <a:solidFill>
                  <a:srgbClr val="2C5A8C"/>
                </a:solidFill>
              </a:rPr>
              <a:t>READING Percent Prof/Adv (2009)</a:t>
            </a:r>
            <a:endParaRPr lang="en-US" b="1" dirty="0">
              <a:solidFill>
                <a:srgbClr val="2C5A8C"/>
              </a:solidFill>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12329" y="2029134"/>
            <a:ext cx="1993982" cy="39713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67854" y="6004550"/>
            <a:ext cx="301686" cy="369332"/>
          </a:xfrm>
          <a:prstGeom prst="rect">
            <a:avLst/>
          </a:prstGeom>
          <a:noFill/>
        </p:spPr>
        <p:txBody>
          <a:bodyPr wrap="none" rtlCol="0">
            <a:spAutoFit/>
          </a:bodyPr>
          <a:lstStyle/>
          <a:p>
            <a:r>
              <a:rPr lang="en-US" dirty="0" smtClean="0"/>
              <a:t>1</a:t>
            </a:r>
            <a:endParaRPr lang="en-US" dirty="0"/>
          </a:p>
        </p:txBody>
      </p:sp>
      <p:sp>
        <p:nvSpPr>
          <p:cNvPr id="7" name="TextBox 6"/>
          <p:cNvSpPr txBox="1"/>
          <p:nvPr/>
        </p:nvSpPr>
        <p:spPr>
          <a:xfrm>
            <a:off x="2061650" y="6004550"/>
            <a:ext cx="301686" cy="369332"/>
          </a:xfrm>
          <a:prstGeom prst="rect">
            <a:avLst/>
          </a:prstGeom>
          <a:noFill/>
        </p:spPr>
        <p:txBody>
          <a:bodyPr wrap="none" rtlCol="0">
            <a:spAutoFit/>
          </a:bodyPr>
          <a:lstStyle/>
          <a:p>
            <a:r>
              <a:rPr lang="en-US" dirty="0" smtClean="0"/>
              <a:t>2</a:t>
            </a:r>
            <a:endParaRPr lang="en-US" dirty="0"/>
          </a:p>
        </p:txBody>
      </p:sp>
      <p:sp>
        <p:nvSpPr>
          <p:cNvPr id="8" name="TextBox 7"/>
          <p:cNvSpPr txBox="1"/>
          <p:nvPr/>
        </p:nvSpPr>
        <p:spPr>
          <a:xfrm>
            <a:off x="3055446" y="6004550"/>
            <a:ext cx="301686" cy="369332"/>
          </a:xfrm>
          <a:prstGeom prst="rect">
            <a:avLst/>
          </a:prstGeom>
          <a:noFill/>
        </p:spPr>
        <p:txBody>
          <a:bodyPr wrap="none" rtlCol="0">
            <a:spAutoFit/>
          </a:bodyPr>
          <a:lstStyle/>
          <a:p>
            <a:r>
              <a:rPr lang="en-US" dirty="0" smtClean="0"/>
              <a:t>3</a:t>
            </a:r>
            <a:endParaRPr lang="en-US" dirty="0"/>
          </a:p>
        </p:txBody>
      </p:sp>
      <p:sp>
        <p:nvSpPr>
          <p:cNvPr id="9" name="TextBox 8"/>
          <p:cNvSpPr txBox="1"/>
          <p:nvPr/>
        </p:nvSpPr>
        <p:spPr>
          <a:xfrm>
            <a:off x="5043036" y="6004550"/>
            <a:ext cx="301686" cy="369332"/>
          </a:xfrm>
          <a:prstGeom prst="rect">
            <a:avLst/>
          </a:prstGeom>
          <a:noFill/>
        </p:spPr>
        <p:txBody>
          <a:bodyPr wrap="none" rtlCol="0">
            <a:spAutoFit/>
          </a:bodyPr>
          <a:lstStyle/>
          <a:p>
            <a:r>
              <a:rPr lang="en-US" dirty="0" smtClean="0"/>
              <a:t>5</a:t>
            </a:r>
            <a:endParaRPr lang="en-US" dirty="0"/>
          </a:p>
        </p:txBody>
      </p:sp>
      <p:sp>
        <p:nvSpPr>
          <p:cNvPr id="10" name="TextBox 9"/>
          <p:cNvSpPr txBox="1"/>
          <p:nvPr/>
        </p:nvSpPr>
        <p:spPr>
          <a:xfrm>
            <a:off x="4049242" y="6004550"/>
            <a:ext cx="301686" cy="369332"/>
          </a:xfrm>
          <a:prstGeom prst="rect">
            <a:avLst/>
          </a:prstGeom>
          <a:noFill/>
        </p:spPr>
        <p:txBody>
          <a:bodyPr wrap="none" rtlCol="0">
            <a:spAutoFit/>
          </a:bodyPr>
          <a:lstStyle/>
          <a:p>
            <a:r>
              <a:rPr lang="en-US" dirty="0" smtClean="0"/>
              <a:t>4</a:t>
            </a:r>
            <a:endParaRPr lang="en-US" dirty="0"/>
          </a:p>
        </p:txBody>
      </p:sp>
      <p:sp>
        <p:nvSpPr>
          <p:cNvPr id="12" name="TextBox 11"/>
          <p:cNvSpPr txBox="1"/>
          <p:nvPr/>
        </p:nvSpPr>
        <p:spPr>
          <a:xfrm>
            <a:off x="912543" y="5820687"/>
            <a:ext cx="301686" cy="369332"/>
          </a:xfrm>
          <a:prstGeom prst="rect">
            <a:avLst/>
          </a:prstGeom>
          <a:noFill/>
        </p:spPr>
        <p:txBody>
          <a:bodyPr wrap="none" rtlCol="0">
            <a:spAutoFit/>
          </a:bodyPr>
          <a:lstStyle/>
          <a:p>
            <a:r>
              <a:rPr lang="en-US" dirty="0" smtClean="0"/>
              <a:t>0</a:t>
            </a:r>
            <a:endParaRPr lang="en-US" dirty="0"/>
          </a:p>
        </p:txBody>
      </p:sp>
      <p:sp>
        <p:nvSpPr>
          <p:cNvPr id="13" name="TextBox 12"/>
          <p:cNvSpPr txBox="1"/>
          <p:nvPr/>
        </p:nvSpPr>
        <p:spPr>
          <a:xfrm>
            <a:off x="795525" y="5028011"/>
            <a:ext cx="418704" cy="369332"/>
          </a:xfrm>
          <a:prstGeom prst="rect">
            <a:avLst/>
          </a:prstGeom>
          <a:noFill/>
        </p:spPr>
        <p:txBody>
          <a:bodyPr wrap="none" rtlCol="0">
            <a:spAutoFit/>
          </a:bodyPr>
          <a:lstStyle/>
          <a:p>
            <a:r>
              <a:rPr lang="en-US" dirty="0" smtClean="0"/>
              <a:t>20</a:t>
            </a:r>
            <a:endParaRPr lang="en-US" dirty="0"/>
          </a:p>
        </p:txBody>
      </p:sp>
      <p:sp>
        <p:nvSpPr>
          <p:cNvPr id="14" name="TextBox 13"/>
          <p:cNvSpPr txBox="1"/>
          <p:nvPr/>
        </p:nvSpPr>
        <p:spPr>
          <a:xfrm>
            <a:off x="795525" y="4235334"/>
            <a:ext cx="418704" cy="369332"/>
          </a:xfrm>
          <a:prstGeom prst="rect">
            <a:avLst/>
          </a:prstGeom>
          <a:noFill/>
        </p:spPr>
        <p:txBody>
          <a:bodyPr wrap="none" rtlCol="0">
            <a:spAutoFit/>
          </a:bodyPr>
          <a:lstStyle/>
          <a:p>
            <a:r>
              <a:rPr lang="en-US" dirty="0" smtClean="0"/>
              <a:t>40</a:t>
            </a:r>
            <a:endParaRPr lang="en-US" dirty="0"/>
          </a:p>
        </p:txBody>
      </p:sp>
      <p:sp>
        <p:nvSpPr>
          <p:cNvPr id="15" name="TextBox 14"/>
          <p:cNvSpPr txBox="1"/>
          <p:nvPr/>
        </p:nvSpPr>
        <p:spPr>
          <a:xfrm>
            <a:off x="795525" y="3442657"/>
            <a:ext cx="418704" cy="369332"/>
          </a:xfrm>
          <a:prstGeom prst="rect">
            <a:avLst/>
          </a:prstGeom>
          <a:noFill/>
        </p:spPr>
        <p:txBody>
          <a:bodyPr wrap="none" rtlCol="0">
            <a:spAutoFit/>
          </a:bodyPr>
          <a:lstStyle/>
          <a:p>
            <a:r>
              <a:rPr lang="en-US" dirty="0" smtClean="0"/>
              <a:t>60</a:t>
            </a:r>
            <a:endParaRPr lang="en-US" dirty="0"/>
          </a:p>
        </p:txBody>
      </p:sp>
      <p:sp>
        <p:nvSpPr>
          <p:cNvPr id="16" name="TextBox 15"/>
          <p:cNvSpPr txBox="1"/>
          <p:nvPr/>
        </p:nvSpPr>
        <p:spPr>
          <a:xfrm>
            <a:off x="795525" y="2649980"/>
            <a:ext cx="418704" cy="369332"/>
          </a:xfrm>
          <a:prstGeom prst="rect">
            <a:avLst/>
          </a:prstGeom>
          <a:noFill/>
        </p:spPr>
        <p:txBody>
          <a:bodyPr wrap="none" rtlCol="0">
            <a:spAutoFit/>
          </a:bodyPr>
          <a:lstStyle/>
          <a:p>
            <a:r>
              <a:rPr lang="en-US" dirty="0" smtClean="0"/>
              <a:t>80</a:t>
            </a:r>
            <a:endParaRPr lang="en-US" dirty="0"/>
          </a:p>
        </p:txBody>
      </p:sp>
      <p:sp>
        <p:nvSpPr>
          <p:cNvPr id="17" name="TextBox 16"/>
          <p:cNvSpPr txBox="1"/>
          <p:nvPr/>
        </p:nvSpPr>
        <p:spPr>
          <a:xfrm>
            <a:off x="678505" y="1857303"/>
            <a:ext cx="535724" cy="369332"/>
          </a:xfrm>
          <a:prstGeom prst="rect">
            <a:avLst/>
          </a:prstGeom>
          <a:noFill/>
        </p:spPr>
        <p:txBody>
          <a:bodyPr wrap="none" rtlCol="0">
            <a:spAutoFit/>
          </a:bodyPr>
          <a:lstStyle/>
          <a:p>
            <a:r>
              <a:rPr lang="en-US" dirty="0" smtClean="0"/>
              <a:t>100</a:t>
            </a:r>
            <a:endParaRPr lang="en-US" dirty="0"/>
          </a:p>
        </p:txBody>
      </p:sp>
      <p:sp>
        <p:nvSpPr>
          <p:cNvPr id="18" name="Rectangle 17"/>
          <p:cNvSpPr/>
          <p:nvPr/>
        </p:nvSpPr>
        <p:spPr>
          <a:xfrm>
            <a:off x="1220253" y="2920190"/>
            <a:ext cx="3971249" cy="7905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19675" y="2031967"/>
            <a:ext cx="3971365" cy="3971365"/>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4" idx="2"/>
            <a:endCxn id="4" idx="0"/>
          </p:cNvCxnSpPr>
          <p:nvPr/>
        </p:nvCxnSpPr>
        <p:spPr>
          <a:xfrm flipV="1">
            <a:off x="3205358" y="2031967"/>
            <a:ext cx="0" cy="39713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8" idx="3"/>
            <a:endCxn id="18" idx="1"/>
          </p:cNvCxnSpPr>
          <p:nvPr/>
        </p:nvCxnSpPr>
        <p:spPr>
          <a:xfrm flipH="1">
            <a:off x="1220253" y="3315440"/>
            <a:ext cx="39712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3996783" y="24431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420521" y="30622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420521" y="28717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3582446" y="31432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3525296" y="29813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2787108" y="33194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2787108" y="31289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949033" y="34004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2891883" y="32385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929859" y="30241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1929859" y="28336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2091784" y="31051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2034634" y="29432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925096" y="24145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1867946" y="22526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2829971" y="24336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2772821" y="22717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2929984" y="43767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2872834" y="42148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4534946" y="31051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063458" y="34432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987259" y="42576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2429921" y="31146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1958433" y="34528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1882234" y="42672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5044533" y="28527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3139534" y="35147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3877721" y="28432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4477795"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2572796" y="26765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31098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515770" y="22479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3472908" y="3533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3634833" y="38052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3458621" y="267652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563521" y="324802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2587083" y="40338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2749008" y="43053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2572796" y="31765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3677696" y="37480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3706271" y="27813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3072858" y="32289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2715671" y="30241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758658" y="34432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3544346" y="48672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2910933" y="53149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2553746" y="51101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3596733" y="55292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330034" y="34480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3272884" y="32861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3149058" y="33766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3244309" y="31337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3187159" y="29718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3063333" y="30622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3334796" y="30384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3703096" y="31638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3526884" y="32353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345908" y="31638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3617371" y="31400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2896646" y="34496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2720434" y="35210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2539458" y="34496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2810921" y="34258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3029996" y="32051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2853784" y="32766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2672808" y="32051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944271" y="31813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3576096" y="26670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4076158" y="32194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4066633" y="30527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4820695" y="42814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4634958" y="541020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1863183" y="530542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1386933" y="46624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4830221" y="39766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4315871" y="35766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3996783" y="34147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3820571" y="34861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3639595" y="34147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3911058" y="33909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3922170" y="35163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4193633" y="34925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3053809" y="33956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2877597" y="34671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2696621" y="33956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2968084" y="33718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2979196" y="34972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3250659" y="34734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2996658" y="28622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2820446" y="29337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2639470" y="28622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2910933" y="28384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2922045" y="29638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3193508" y="29400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1906046" y="32289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1729834" y="33004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1548858" y="32289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1820321" y="32051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1831433" y="33305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2102896" y="33067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2263234" y="31623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2425159" y="32432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2082259" y="33623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2244184" y="34432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380152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263470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30633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355387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4363495"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319668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368722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252040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29490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343957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299665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288235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3372895"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19584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18441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233467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3034759" y="21859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3720559" y="259080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3838034" y="25812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1610771" y="24145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2296571" y="281940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2414046" y="28098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4206333" y="21478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4892133" y="255270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5009608" y="25431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2334672" y="37814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2048921" y="36004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p:cNvSpPr/>
          <p:nvPr/>
        </p:nvSpPr>
        <p:spPr>
          <a:xfrm>
            <a:off x="2372771" y="48815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p:cNvSpPr/>
          <p:nvPr/>
        </p:nvSpPr>
        <p:spPr>
          <a:xfrm>
            <a:off x="2568033" y="35956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p:cNvSpPr/>
          <p:nvPr/>
        </p:nvSpPr>
        <p:spPr>
          <a:xfrm>
            <a:off x="2477546" y="41719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p:cNvSpPr/>
          <p:nvPr/>
        </p:nvSpPr>
        <p:spPr>
          <a:xfrm>
            <a:off x="2420396" y="40100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p:cNvSpPr/>
          <p:nvPr/>
        </p:nvSpPr>
        <p:spPr>
          <a:xfrm>
            <a:off x="2850608" y="38877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p:cNvSpPr/>
          <p:nvPr/>
        </p:nvSpPr>
        <p:spPr>
          <a:xfrm>
            <a:off x="2398171" y="41973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p:cNvSpPr/>
          <p:nvPr/>
        </p:nvSpPr>
        <p:spPr>
          <a:xfrm>
            <a:off x="3630070" y="36242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p:cNvSpPr/>
          <p:nvPr/>
        </p:nvSpPr>
        <p:spPr>
          <a:xfrm>
            <a:off x="3539583" y="42005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3482433" y="40386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3912645" y="39163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460208" y="42259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p:cNvSpPr/>
          <p:nvPr/>
        </p:nvSpPr>
        <p:spPr>
          <a:xfrm>
            <a:off x="3158584" y="22574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p:cNvSpPr/>
          <p:nvPr/>
        </p:nvSpPr>
        <p:spPr>
          <a:xfrm>
            <a:off x="2982372" y="25193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3264947" y="26209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Oval 177"/>
          <p:cNvSpPr/>
          <p:nvPr/>
        </p:nvSpPr>
        <p:spPr>
          <a:xfrm>
            <a:off x="3355434" y="25257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p:cNvSpPr/>
          <p:nvPr/>
        </p:nvSpPr>
        <p:spPr>
          <a:xfrm>
            <a:off x="2596608" y="22193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p:cNvSpPr/>
          <p:nvPr/>
        </p:nvSpPr>
        <p:spPr>
          <a:xfrm>
            <a:off x="2420396" y="24812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p:cNvSpPr/>
          <p:nvPr/>
        </p:nvSpPr>
        <p:spPr>
          <a:xfrm>
            <a:off x="2702971" y="25828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p:cNvSpPr/>
          <p:nvPr/>
        </p:nvSpPr>
        <p:spPr>
          <a:xfrm>
            <a:off x="2793458" y="24876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p:cNvSpPr/>
          <p:nvPr/>
        </p:nvSpPr>
        <p:spPr>
          <a:xfrm>
            <a:off x="2796633" y="25527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p:cNvSpPr/>
          <p:nvPr/>
        </p:nvSpPr>
        <p:spPr>
          <a:xfrm>
            <a:off x="2620421" y="28146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p:cNvSpPr/>
          <p:nvPr/>
        </p:nvSpPr>
        <p:spPr>
          <a:xfrm>
            <a:off x="2902996" y="29162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p:cNvSpPr/>
          <p:nvPr/>
        </p:nvSpPr>
        <p:spPr>
          <a:xfrm>
            <a:off x="2993483" y="28209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Oval 186"/>
          <p:cNvSpPr/>
          <p:nvPr/>
        </p:nvSpPr>
        <p:spPr>
          <a:xfrm>
            <a:off x="4649246" y="28003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p:cNvSpPr/>
          <p:nvPr/>
        </p:nvSpPr>
        <p:spPr>
          <a:xfrm>
            <a:off x="4574633" y="290195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p:cNvSpPr/>
          <p:nvPr/>
        </p:nvSpPr>
        <p:spPr>
          <a:xfrm>
            <a:off x="4049171" y="26717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Oval 189"/>
          <p:cNvSpPr/>
          <p:nvPr/>
        </p:nvSpPr>
        <p:spPr>
          <a:xfrm>
            <a:off x="4150770" y="270192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Oval 190"/>
          <p:cNvSpPr/>
          <p:nvPr/>
        </p:nvSpPr>
        <p:spPr>
          <a:xfrm>
            <a:off x="4363496" y="30099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4288883" y="31115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Oval 192"/>
          <p:cNvSpPr/>
          <p:nvPr/>
        </p:nvSpPr>
        <p:spPr>
          <a:xfrm>
            <a:off x="3763421" y="28813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p:cNvSpPr/>
          <p:nvPr/>
        </p:nvSpPr>
        <p:spPr>
          <a:xfrm>
            <a:off x="3865020" y="29114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p:cNvSpPr/>
          <p:nvPr/>
        </p:nvSpPr>
        <p:spPr>
          <a:xfrm>
            <a:off x="2837589" y="1955144"/>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p:cNvSpPr/>
          <p:nvPr/>
        </p:nvSpPr>
        <p:spPr>
          <a:xfrm>
            <a:off x="3456039" y="2187677"/>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196"/>
          <p:cNvSpPr/>
          <p:nvPr/>
        </p:nvSpPr>
        <p:spPr>
          <a:xfrm>
            <a:off x="3692013" y="2559336"/>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197"/>
          <p:cNvSpPr/>
          <p:nvPr/>
        </p:nvSpPr>
        <p:spPr>
          <a:xfrm>
            <a:off x="3851296" y="2223074"/>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p:cNvSpPr/>
          <p:nvPr/>
        </p:nvSpPr>
        <p:spPr>
          <a:xfrm>
            <a:off x="2116885" y="1955144"/>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p:cNvSpPr/>
          <p:nvPr/>
        </p:nvSpPr>
        <p:spPr>
          <a:xfrm>
            <a:off x="3273158" y="2771714"/>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p:cNvSpPr/>
          <p:nvPr/>
        </p:nvSpPr>
        <p:spPr>
          <a:xfrm>
            <a:off x="2565236" y="2559337"/>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1609540" y="2169979"/>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p:cNvSpPr/>
          <p:nvPr/>
        </p:nvSpPr>
        <p:spPr>
          <a:xfrm>
            <a:off x="4458928" y="1955144"/>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TextBox 206"/>
          <p:cNvSpPr txBox="1"/>
          <p:nvPr/>
        </p:nvSpPr>
        <p:spPr>
          <a:xfrm>
            <a:off x="2483628" y="1563138"/>
            <a:ext cx="1439444" cy="307777"/>
          </a:xfrm>
          <a:prstGeom prst="rect">
            <a:avLst/>
          </a:prstGeom>
          <a:solidFill>
            <a:srgbClr val="BD723B"/>
          </a:solidFill>
        </p:spPr>
        <p:txBody>
          <a:bodyPr wrap="square" rtlCol="0">
            <a:spAutoFit/>
          </a:bodyPr>
          <a:lstStyle/>
          <a:p>
            <a:pPr algn="ctr"/>
            <a:r>
              <a:rPr lang="en-US" sz="1400" b="1" dirty="0" smtClean="0">
                <a:solidFill>
                  <a:schemeClr val="bg1"/>
                </a:solidFill>
                <a:latin typeface="Arial" pitchFamily="34" charset="0"/>
                <a:cs typeface="Arial" pitchFamily="34" charset="0"/>
              </a:rPr>
              <a:t>MATH Grade 4</a:t>
            </a:r>
            <a:endParaRPr lang="en-US" sz="1400" b="1" dirty="0">
              <a:solidFill>
                <a:schemeClr val="bg1"/>
              </a:solidFill>
              <a:latin typeface="Arial" pitchFamily="34" charset="0"/>
              <a:cs typeface="Arial" pitchFamily="34" charset="0"/>
            </a:endParaRPr>
          </a:p>
        </p:txBody>
      </p:sp>
      <p:sp>
        <p:nvSpPr>
          <p:cNvPr id="211" name="TextBox 210"/>
          <p:cNvSpPr txBox="1"/>
          <p:nvPr/>
        </p:nvSpPr>
        <p:spPr>
          <a:xfrm>
            <a:off x="5741614" y="1461650"/>
            <a:ext cx="3367332" cy="646331"/>
          </a:xfrm>
          <a:prstGeom prst="rect">
            <a:avLst/>
          </a:prstGeom>
          <a:noFill/>
        </p:spPr>
        <p:txBody>
          <a:bodyPr wrap="none" rtlCol="0">
            <a:spAutoFit/>
          </a:bodyPr>
          <a:lstStyle/>
          <a:p>
            <a:pPr algn="ctr"/>
            <a:r>
              <a:rPr lang="en-US" b="1" dirty="0" smtClean="0"/>
              <a:t>Scenario 2 </a:t>
            </a:r>
          </a:p>
          <a:p>
            <a:pPr algn="ctr"/>
            <a:r>
              <a:rPr lang="en-US" b="1" dirty="0" smtClean="0"/>
              <a:t>(relatively high-achieving district)</a:t>
            </a:r>
            <a:endParaRPr lang="en-US" b="1" dirty="0"/>
          </a:p>
        </p:txBody>
      </p:sp>
      <p:sp>
        <p:nvSpPr>
          <p:cNvPr id="200" name="Oval 199"/>
          <p:cNvSpPr/>
          <p:nvPr/>
        </p:nvSpPr>
        <p:spPr>
          <a:xfrm>
            <a:off x="6326686" y="585623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204"/>
          <p:cNvSpPr/>
          <p:nvPr/>
        </p:nvSpPr>
        <p:spPr>
          <a:xfrm>
            <a:off x="6280842" y="5563588"/>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TextBox 205"/>
          <p:cNvSpPr txBox="1"/>
          <p:nvPr/>
        </p:nvSpPr>
        <p:spPr>
          <a:xfrm>
            <a:off x="6501085" y="5486392"/>
            <a:ext cx="1831655" cy="307777"/>
          </a:xfrm>
          <a:prstGeom prst="rect">
            <a:avLst/>
          </a:prstGeom>
          <a:noFill/>
        </p:spPr>
        <p:txBody>
          <a:bodyPr wrap="none" rtlCol="0">
            <a:spAutoFit/>
          </a:bodyPr>
          <a:lstStyle/>
          <a:p>
            <a:r>
              <a:rPr lang="en-US" sz="1400" dirty="0" smtClean="0"/>
              <a:t>Schools in your district</a:t>
            </a:r>
            <a:endParaRPr lang="en-US" sz="1400" dirty="0"/>
          </a:p>
        </p:txBody>
      </p:sp>
      <p:sp>
        <p:nvSpPr>
          <p:cNvPr id="208" name="TextBox 207"/>
          <p:cNvSpPr txBox="1"/>
          <p:nvPr/>
        </p:nvSpPr>
        <p:spPr>
          <a:xfrm>
            <a:off x="6501085" y="5733191"/>
            <a:ext cx="1600375" cy="307777"/>
          </a:xfrm>
          <a:prstGeom prst="rect">
            <a:avLst/>
          </a:prstGeom>
          <a:noFill/>
        </p:spPr>
        <p:txBody>
          <a:bodyPr wrap="none" rtlCol="0">
            <a:spAutoFit/>
          </a:bodyPr>
          <a:lstStyle/>
          <a:p>
            <a:r>
              <a:rPr lang="en-US" sz="1400" dirty="0" smtClean="0"/>
              <a:t>Schools in the state</a:t>
            </a:r>
            <a:endParaRPr lang="en-US" sz="1400" dirty="0"/>
          </a:p>
        </p:txBody>
      </p:sp>
      <p:sp>
        <p:nvSpPr>
          <p:cNvPr id="209" name="Rectangle 208"/>
          <p:cNvSpPr/>
          <p:nvPr/>
        </p:nvSpPr>
        <p:spPr>
          <a:xfrm>
            <a:off x="6206117" y="5462804"/>
            <a:ext cx="2100170" cy="58993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Title 1"/>
          <p:cNvSpPr>
            <a:spLocks noGrp="1"/>
          </p:cNvSpPr>
          <p:nvPr>
            <p:ph type="title"/>
          </p:nvPr>
        </p:nvSpPr>
        <p:spPr>
          <a:xfrm>
            <a:off x="212377" y="121264"/>
            <a:ext cx="8695650" cy="1143000"/>
          </a:xfrm>
        </p:spPr>
        <p:txBody>
          <a:bodyPr>
            <a:normAutofit fontScale="90000"/>
          </a:bodyPr>
          <a:lstStyle/>
          <a:p>
            <a:r>
              <a:rPr lang="en-US" dirty="0" smtClean="0"/>
              <a:t>1. Are there particular schools or groups of schools that require more support?</a:t>
            </a:r>
            <a:endParaRPr lang="en-US" dirty="0"/>
          </a:p>
        </p:txBody>
      </p:sp>
      <p:sp>
        <p:nvSpPr>
          <p:cNvPr id="210" name="TextBox 209"/>
          <p:cNvSpPr txBox="1"/>
          <p:nvPr/>
        </p:nvSpPr>
        <p:spPr>
          <a:xfrm rot="16200000">
            <a:off x="-1046428" y="3721521"/>
            <a:ext cx="3126177" cy="369332"/>
          </a:xfrm>
          <a:prstGeom prst="rect">
            <a:avLst/>
          </a:prstGeom>
          <a:noFill/>
        </p:spPr>
        <p:txBody>
          <a:bodyPr wrap="none" rtlCol="0">
            <a:spAutoFit/>
          </a:bodyPr>
          <a:lstStyle/>
          <a:p>
            <a:r>
              <a:rPr lang="en-US" b="1" dirty="0" smtClean="0">
                <a:solidFill>
                  <a:srgbClr val="BD723B"/>
                </a:solidFill>
              </a:rPr>
              <a:t>MATH Percent Prof/Adv (2009)</a:t>
            </a:r>
            <a:endParaRPr lang="en-US" b="1" dirty="0">
              <a:solidFill>
                <a:srgbClr val="BD723B"/>
              </a:solidFill>
            </a:endParaRPr>
          </a:p>
        </p:txBody>
      </p:sp>
      <p:sp>
        <p:nvSpPr>
          <p:cNvPr id="213" name="TextBox 212"/>
          <p:cNvSpPr txBox="1"/>
          <p:nvPr/>
        </p:nvSpPr>
        <p:spPr>
          <a:xfrm>
            <a:off x="1533903" y="6365407"/>
            <a:ext cx="3338735" cy="369332"/>
          </a:xfrm>
          <a:prstGeom prst="rect">
            <a:avLst/>
          </a:prstGeom>
          <a:noFill/>
        </p:spPr>
        <p:txBody>
          <a:bodyPr wrap="none" rtlCol="0">
            <a:spAutoFit/>
          </a:bodyPr>
          <a:lstStyle/>
          <a:p>
            <a:r>
              <a:rPr lang="en-US" b="1" dirty="0" smtClean="0">
                <a:solidFill>
                  <a:srgbClr val="BD723B"/>
                </a:solidFill>
              </a:rPr>
              <a:t>MATH Value-Added (2009-2010)</a:t>
            </a:r>
            <a:endParaRPr lang="en-US" b="1" dirty="0">
              <a:solidFill>
                <a:srgbClr val="BD723B"/>
              </a:solidFill>
            </a:endParaRP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TextBox 206"/>
          <p:cNvSpPr txBox="1"/>
          <p:nvPr/>
        </p:nvSpPr>
        <p:spPr>
          <a:xfrm>
            <a:off x="2483628" y="1563138"/>
            <a:ext cx="1439444" cy="307777"/>
          </a:xfrm>
          <a:prstGeom prst="rect">
            <a:avLst/>
          </a:prstGeom>
          <a:solidFill>
            <a:srgbClr val="BD723B"/>
          </a:solidFill>
        </p:spPr>
        <p:txBody>
          <a:bodyPr wrap="square" rtlCol="0">
            <a:spAutoFit/>
          </a:bodyPr>
          <a:lstStyle/>
          <a:p>
            <a:pPr algn="ctr"/>
            <a:r>
              <a:rPr lang="en-US" sz="1400" b="1" dirty="0" smtClean="0">
                <a:solidFill>
                  <a:schemeClr val="bg1"/>
                </a:solidFill>
                <a:latin typeface="Arial" pitchFamily="34" charset="0"/>
                <a:cs typeface="Arial" pitchFamily="34" charset="0"/>
              </a:rPr>
              <a:t>MATH Grade 4</a:t>
            </a:r>
            <a:endParaRPr lang="en-US" sz="1400" b="1" dirty="0">
              <a:solidFill>
                <a:schemeClr val="bg1"/>
              </a:solidFill>
              <a:latin typeface="Arial" pitchFamily="34" charset="0"/>
              <a:cs typeface="Arial" pitchFamily="34" charset="0"/>
            </a:endParaRPr>
          </a:p>
        </p:txBody>
      </p:sp>
      <p:sp>
        <p:nvSpPr>
          <p:cNvPr id="5" name="Rectangle 4"/>
          <p:cNvSpPr/>
          <p:nvPr/>
        </p:nvSpPr>
        <p:spPr>
          <a:xfrm>
            <a:off x="2212329" y="2029134"/>
            <a:ext cx="1993982" cy="39713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67854" y="6004550"/>
            <a:ext cx="301686" cy="369332"/>
          </a:xfrm>
          <a:prstGeom prst="rect">
            <a:avLst/>
          </a:prstGeom>
          <a:noFill/>
        </p:spPr>
        <p:txBody>
          <a:bodyPr wrap="none" rtlCol="0">
            <a:spAutoFit/>
          </a:bodyPr>
          <a:lstStyle/>
          <a:p>
            <a:r>
              <a:rPr lang="en-US" dirty="0" smtClean="0"/>
              <a:t>1</a:t>
            </a:r>
            <a:endParaRPr lang="en-US" dirty="0"/>
          </a:p>
        </p:txBody>
      </p:sp>
      <p:sp>
        <p:nvSpPr>
          <p:cNvPr id="7" name="TextBox 6"/>
          <p:cNvSpPr txBox="1"/>
          <p:nvPr/>
        </p:nvSpPr>
        <p:spPr>
          <a:xfrm>
            <a:off x="2061650" y="6004550"/>
            <a:ext cx="301686" cy="369332"/>
          </a:xfrm>
          <a:prstGeom prst="rect">
            <a:avLst/>
          </a:prstGeom>
          <a:noFill/>
        </p:spPr>
        <p:txBody>
          <a:bodyPr wrap="none" rtlCol="0">
            <a:spAutoFit/>
          </a:bodyPr>
          <a:lstStyle/>
          <a:p>
            <a:r>
              <a:rPr lang="en-US" dirty="0" smtClean="0"/>
              <a:t>2</a:t>
            </a:r>
            <a:endParaRPr lang="en-US" dirty="0"/>
          </a:p>
        </p:txBody>
      </p:sp>
      <p:sp>
        <p:nvSpPr>
          <p:cNvPr id="8" name="TextBox 7"/>
          <p:cNvSpPr txBox="1"/>
          <p:nvPr/>
        </p:nvSpPr>
        <p:spPr>
          <a:xfrm>
            <a:off x="3055446" y="6004550"/>
            <a:ext cx="301686" cy="369332"/>
          </a:xfrm>
          <a:prstGeom prst="rect">
            <a:avLst/>
          </a:prstGeom>
          <a:noFill/>
        </p:spPr>
        <p:txBody>
          <a:bodyPr wrap="none" rtlCol="0">
            <a:spAutoFit/>
          </a:bodyPr>
          <a:lstStyle/>
          <a:p>
            <a:r>
              <a:rPr lang="en-US" dirty="0" smtClean="0"/>
              <a:t>3</a:t>
            </a:r>
            <a:endParaRPr lang="en-US" dirty="0"/>
          </a:p>
        </p:txBody>
      </p:sp>
      <p:sp>
        <p:nvSpPr>
          <p:cNvPr id="9" name="TextBox 8"/>
          <p:cNvSpPr txBox="1"/>
          <p:nvPr/>
        </p:nvSpPr>
        <p:spPr>
          <a:xfrm>
            <a:off x="5043036" y="6004550"/>
            <a:ext cx="301686" cy="369332"/>
          </a:xfrm>
          <a:prstGeom prst="rect">
            <a:avLst/>
          </a:prstGeom>
          <a:noFill/>
        </p:spPr>
        <p:txBody>
          <a:bodyPr wrap="none" rtlCol="0">
            <a:spAutoFit/>
          </a:bodyPr>
          <a:lstStyle/>
          <a:p>
            <a:r>
              <a:rPr lang="en-US" dirty="0" smtClean="0"/>
              <a:t>5</a:t>
            </a:r>
            <a:endParaRPr lang="en-US" dirty="0"/>
          </a:p>
        </p:txBody>
      </p:sp>
      <p:sp>
        <p:nvSpPr>
          <p:cNvPr id="10" name="TextBox 9"/>
          <p:cNvSpPr txBox="1"/>
          <p:nvPr/>
        </p:nvSpPr>
        <p:spPr>
          <a:xfrm>
            <a:off x="4049242" y="6004550"/>
            <a:ext cx="301686" cy="369332"/>
          </a:xfrm>
          <a:prstGeom prst="rect">
            <a:avLst/>
          </a:prstGeom>
          <a:noFill/>
        </p:spPr>
        <p:txBody>
          <a:bodyPr wrap="none" rtlCol="0">
            <a:spAutoFit/>
          </a:bodyPr>
          <a:lstStyle/>
          <a:p>
            <a:r>
              <a:rPr lang="en-US" dirty="0" smtClean="0"/>
              <a:t>4</a:t>
            </a:r>
            <a:endParaRPr lang="en-US" dirty="0"/>
          </a:p>
        </p:txBody>
      </p:sp>
      <p:sp>
        <p:nvSpPr>
          <p:cNvPr id="12" name="TextBox 11"/>
          <p:cNvSpPr txBox="1"/>
          <p:nvPr/>
        </p:nvSpPr>
        <p:spPr>
          <a:xfrm>
            <a:off x="912543" y="5820687"/>
            <a:ext cx="301686" cy="369332"/>
          </a:xfrm>
          <a:prstGeom prst="rect">
            <a:avLst/>
          </a:prstGeom>
          <a:noFill/>
        </p:spPr>
        <p:txBody>
          <a:bodyPr wrap="none" rtlCol="0">
            <a:spAutoFit/>
          </a:bodyPr>
          <a:lstStyle/>
          <a:p>
            <a:r>
              <a:rPr lang="en-US" dirty="0" smtClean="0"/>
              <a:t>0</a:t>
            </a:r>
            <a:endParaRPr lang="en-US" dirty="0"/>
          </a:p>
        </p:txBody>
      </p:sp>
      <p:sp>
        <p:nvSpPr>
          <p:cNvPr id="13" name="TextBox 12"/>
          <p:cNvSpPr txBox="1"/>
          <p:nvPr/>
        </p:nvSpPr>
        <p:spPr>
          <a:xfrm>
            <a:off x="795525" y="5028011"/>
            <a:ext cx="418704" cy="369332"/>
          </a:xfrm>
          <a:prstGeom prst="rect">
            <a:avLst/>
          </a:prstGeom>
          <a:noFill/>
        </p:spPr>
        <p:txBody>
          <a:bodyPr wrap="none" rtlCol="0">
            <a:spAutoFit/>
          </a:bodyPr>
          <a:lstStyle/>
          <a:p>
            <a:r>
              <a:rPr lang="en-US" dirty="0" smtClean="0"/>
              <a:t>20</a:t>
            </a:r>
            <a:endParaRPr lang="en-US" dirty="0"/>
          </a:p>
        </p:txBody>
      </p:sp>
      <p:sp>
        <p:nvSpPr>
          <p:cNvPr id="14" name="TextBox 13"/>
          <p:cNvSpPr txBox="1"/>
          <p:nvPr/>
        </p:nvSpPr>
        <p:spPr>
          <a:xfrm>
            <a:off x="795525" y="4235334"/>
            <a:ext cx="418704" cy="369332"/>
          </a:xfrm>
          <a:prstGeom prst="rect">
            <a:avLst/>
          </a:prstGeom>
          <a:noFill/>
        </p:spPr>
        <p:txBody>
          <a:bodyPr wrap="none" rtlCol="0">
            <a:spAutoFit/>
          </a:bodyPr>
          <a:lstStyle/>
          <a:p>
            <a:r>
              <a:rPr lang="en-US" dirty="0" smtClean="0"/>
              <a:t>40</a:t>
            </a:r>
            <a:endParaRPr lang="en-US" dirty="0"/>
          </a:p>
        </p:txBody>
      </p:sp>
      <p:sp>
        <p:nvSpPr>
          <p:cNvPr id="15" name="TextBox 14"/>
          <p:cNvSpPr txBox="1"/>
          <p:nvPr/>
        </p:nvSpPr>
        <p:spPr>
          <a:xfrm>
            <a:off x="795525" y="3442657"/>
            <a:ext cx="418704" cy="369332"/>
          </a:xfrm>
          <a:prstGeom prst="rect">
            <a:avLst/>
          </a:prstGeom>
          <a:noFill/>
        </p:spPr>
        <p:txBody>
          <a:bodyPr wrap="none" rtlCol="0">
            <a:spAutoFit/>
          </a:bodyPr>
          <a:lstStyle/>
          <a:p>
            <a:r>
              <a:rPr lang="en-US" dirty="0" smtClean="0"/>
              <a:t>60</a:t>
            </a:r>
            <a:endParaRPr lang="en-US" dirty="0"/>
          </a:p>
        </p:txBody>
      </p:sp>
      <p:sp>
        <p:nvSpPr>
          <p:cNvPr id="16" name="TextBox 15"/>
          <p:cNvSpPr txBox="1"/>
          <p:nvPr/>
        </p:nvSpPr>
        <p:spPr>
          <a:xfrm>
            <a:off x="795525" y="2649980"/>
            <a:ext cx="418704" cy="369332"/>
          </a:xfrm>
          <a:prstGeom prst="rect">
            <a:avLst/>
          </a:prstGeom>
          <a:noFill/>
        </p:spPr>
        <p:txBody>
          <a:bodyPr wrap="none" rtlCol="0">
            <a:spAutoFit/>
          </a:bodyPr>
          <a:lstStyle/>
          <a:p>
            <a:r>
              <a:rPr lang="en-US" dirty="0" smtClean="0"/>
              <a:t>80</a:t>
            </a:r>
            <a:endParaRPr lang="en-US" dirty="0"/>
          </a:p>
        </p:txBody>
      </p:sp>
      <p:sp>
        <p:nvSpPr>
          <p:cNvPr id="17" name="TextBox 16"/>
          <p:cNvSpPr txBox="1"/>
          <p:nvPr/>
        </p:nvSpPr>
        <p:spPr>
          <a:xfrm>
            <a:off x="678505" y="1857303"/>
            <a:ext cx="535724" cy="369332"/>
          </a:xfrm>
          <a:prstGeom prst="rect">
            <a:avLst/>
          </a:prstGeom>
          <a:noFill/>
        </p:spPr>
        <p:txBody>
          <a:bodyPr wrap="none" rtlCol="0">
            <a:spAutoFit/>
          </a:bodyPr>
          <a:lstStyle/>
          <a:p>
            <a:r>
              <a:rPr lang="en-US" dirty="0" smtClean="0"/>
              <a:t>100</a:t>
            </a:r>
            <a:endParaRPr lang="en-US" dirty="0"/>
          </a:p>
        </p:txBody>
      </p:sp>
      <p:sp>
        <p:nvSpPr>
          <p:cNvPr id="18" name="Rectangle 17"/>
          <p:cNvSpPr/>
          <p:nvPr/>
        </p:nvSpPr>
        <p:spPr>
          <a:xfrm>
            <a:off x="1220253" y="2920190"/>
            <a:ext cx="3971249" cy="7905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19675" y="2031967"/>
            <a:ext cx="3971365" cy="3971365"/>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4" idx="2"/>
            <a:endCxn id="4" idx="0"/>
          </p:cNvCxnSpPr>
          <p:nvPr/>
        </p:nvCxnSpPr>
        <p:spPr>
          <a:xfrm flipV="1">
            <a:off x="3205358" y="2031967"/>
            <a:ext cx="0" cy="39713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8" idx="3"/>
            <a:endCxn id="18" idx="1"/>
          </p:cNvCxnSpPr>
          <p:nvPr/>
        </p:nvCxnSpPr>
        <p:spPr>
          <a:xfrm flipH="1">
            <a:off x="1220253" y="3315440"/>
            <a:ext cx="39712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rot="16200000">
            <a:off x="-1046428" y="3721521"/>
            <a:ext cx="3126177" cy="369332"/>
          </a:xfrm>
          <a:prstGeom prst="rect">
            <a:avLst/>
          </a:prstGeom>
          <a:noFill/>
        </p:spPr>
        <p:txBody>
          <a:bodyPr wrap="none" rtlCol="0">
            <a:spAutoFit/>
          </a:bodyPr>
          <a:lstStyle/>
          <a:p>
            <a:r>
              <a:rPr lang="en-US" b="1" dirty="0" smtClean="0">
                <a:solidFill>
                  <a:srgbClr val="BD723B"/>
                </a:solidFill>
              </a:rPr>
              <a:t>MATH Percent Prof/Adv (2009)</a:t>
            </a:r>
            <a:endParaRPr lang="en-US" b="1" dirty="0">
              <a:solidFill>
                <a:srgbClr val="BD723B"/>
              </a:solidFill>
            </a:endParaRPr>
          </a:p>
        </p:txBody>
      </p:sp>
      <p:sp>
        <p:nvSpPr>
          <p:cNvPr id="27" name="Oval 26"/>
          <p:cNvSpPr/>
          <p:nvPr/>
        </p:nvSpPr>
        <p:spPr>
          <a:xfrm>
            <a:off x="3996783" y="24431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420521" y="30622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420521" y="28717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3582446" y="31432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3525296" y="29813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2787108" y="33194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2787108" y="31289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949033" y="34004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2891883" y="32385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929859" y="30241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1929859" y="28336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2091784" y="31051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2034634" y="29432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925096" y="24145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1867946" y="22526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2829971" y="24336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2772821" y="22717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2929984" y="43767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2872834" y="42148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4534946" y="31051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063458" y="34432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987259" y="42576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2429921" y="31146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1958433" y="34528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1882234" y="42672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5044533" y="28527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3139534" y="35147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3877721" y="28432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4477795"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2572796" y="26765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31098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515770" y="22479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3472908" y="3533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3634833" y="38052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3458621" y="267652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563521" y="324802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2587083" y="40338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2749008" y="43053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2572796" y="31765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3677696" y="37480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3706271" y="27813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3072858" y="32289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2715671" y="30241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758658" y="34432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3544346" y="48672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2910933" y="53149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2553746" y="51101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3596733" y="55292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330034" y="34480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3272884" y="32861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3149058" y="33766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3244309" y="31337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3187159" y="29718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3063333" y="30622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3334796" y="30384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3703096" y="31638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3526884" y="32353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345908" y="31638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3617371" y="31400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2896646" y="34496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2720434" y="35210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2539458" y="34496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2810921" y="34258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3029996" y="32051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2853784" y="32766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2672808" y="32051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944271" y="31813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3576096" y="26670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4076158" y="32194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4066633" y="30527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4820695" y="42814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4634958" y="541020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1863183" y="530542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1386933" y="46624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4830221" y="39766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4315871" y="35766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3996783" y="34147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3820571" y="34861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3639595" y="34147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3911058" y="33909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3922170" y="35163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4193633" y="34925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3053809" y="33956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2877597" y="34671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2696621" y="33956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2968084" y="33718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2979196" y="34972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3250659" y="34734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2996658" y="28622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2820446" y="29337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2639470" y="28622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2910933" y="28384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2922045" y="29638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3193508" y="29400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1906046" y="32289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1729834" y="33004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1548858" y="32289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1820321" y="32051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1831433" y="33305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2102896" y="33067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2263234" y="31623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2425159" y="32432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2082259" y="33623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2244184" y="34432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380152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263470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30633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355387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4363495"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319668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368722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252040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29490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343957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299665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288235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3372895"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19584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18441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233467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3034759" y="21859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3720559" y="259080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3838034" y="25812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1610771" y="24145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2296571" y="281940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2414046" y="28098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4206333" y="21478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4892133" y="255270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5009608" y="25431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2334672" y="37814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2048921" y="36004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p:cNvSpPr/>
          <p:nvPr/>
        </p:nvSpPr>
        <p:spPr>
          <a:xfrm>
            <a:off x="2372771" y="48815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p:cNvSpPr/>
          <p:nvPr/>
        </p:nvSpPr>
        <p:spPr>
          <a:xfrm>
            <a:off x="2568033" y="35956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p:cNvSpPr/>
          <p:nvPr/>
        </p:nvSpPr>
        <p:spPr>
          <a:xfrm>
            <a:off x="2477546" y="41719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p:cNvSpPr/>
          <p:nvPr/>
        </p:nvSpPr>
        <p:spPr>
          <a:xfrm>
            <a:off x="2420396" y="40100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p:cNvSpPr/>
          <p:nvPr/>
        </p:nvSpPr>
        <p:spPr>
          <a:xfrm>
            <a:off x="2850608" y="38877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p:cNvSpPr/>
          <p:nvPr/>
        </p:nvSpPr>
        <p:spPr>
          <a:xfrm>
            <a:off x="2398171" y="41973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p:cNvSpPr/>
          <p:nvPr/>
        </p:nvSpPr>
        <p:spPr>
          <a:xfrm>
            <a:off x="3630070" y="36242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p:cNvSpPr/>
          <p:nvPr/>
        </p:nvSpPr>
        <p:spPr>
          <a:xfrm>
            <a:off x="3539583" y="42005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3482433" y="40386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3912645" y="39163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460208" y="42259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p:cNvSpPr/>
          <p:nvPr/>
        </p:nvSpPr>
        <p:spPr>
          <a:xfrm>
            <a:off x="3158584" y="22574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p:cNvSpPr/>
          <p:nvPr/>
        </p:nvSpPr>
        <p:spPr>
          <a:xfrm>
            <a:off x="2982372" y="25193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3264947" y="26209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Oval 177"/>
          <p:cNvSpPr/>
          <p:nvPr/>
        </p:nvSpPr>
        <p:spPr>
          <a:xfrm>
            <a:off x="3355434" y="25257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p:cNvSpPr/>
          <p:nvPr/>
        </p:nvSpPr>
        <p:spPr>
          <a:xfrm>
            <a:off x="2596608" y="22193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p:cNvSpPr/>
          <p:nvPr/>
        </p:nvSpPr>
        <p:spPr>
          <a:xfrm>
            <a:off x="2420396" y="24812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p:cNvSpPr/>
          <p:nvPr/>
        </p:nvSpPr>
        <p:spPr>
          <a:xfrm>
            <a:off x="2702971" y="25828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p:cNvSpPr/>
          <p:nvPr/>
        </p:nvSpPr>
        <p:spPr>
          <a:xfrm>
            <a:off x="2793458" y="24876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p:cNvSpPr/>
          <p:nvPr/>
        </p:nvSpPr>
        <p:spPr>
          <a:xfrm>
            <a:off x="2796633" y="25527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p:cNvSpPr/>
          <p:nvPr/>
        </p:nvSpPr>
        <p:spPr>
          <a:xfrm>
            <a:off x="2620421" y="28146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p:cNvSpPr/>
          <p:nvPr/>
        </p:nvSpPr>
        <p:spPr>
          <a:xfrm>
            <a:off x="2902996" y="29162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p:cNvSpPr/>
          <p:nvPr/>
        </p:nvSpPr>
        <p:spPr>
          <a:xfrm>
            <a:off x="2993483" y="28209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Oval 186"/>
          <p:cNvSpPr/>
          <p:nvPr/>
        </p:nvSpPr>
        <p:spPr>
          <a:xfrm>
            <a:off x="4649246" y="28003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p:cNvSpPr/>
          <p:nvPr/>
        </p:nvSpPr>
        <p:spPr>
          <a:xfrm>
            <a:off x="4574633" y="290195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p:cNvSpPr/>
          <p:nvPr/>
        </p:nvSpPr>
        <p:spPr>
          <a:xfrm>
            <a:off x="4049171" y="26717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Oval 189"/>
          <p:cNvSpPr/>
          <p:nvPr/>
        </p:nvSpPr>
        <p:spPr>
          <a:xfrm>
            <a:off x="4150770" y="270192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Oval 190"/>
          <p:cNvSpPr/>
          <p:nvPr/>
        </p:nvSpPr>
        <p:spPr>
          <a:xfrm>
            <a:off x="4363496" y="30099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4288883" y="31115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Oval 192"/>
          <p:cNvSpPr/>
          <p:nvPr/>
        </p:nvSpPr>
        <p:spPr>
          <a:xfrm>
            <a:off x="3763421" y="28813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p:cNvSpPr/>
          <p:nvPr/>
        </p:nvSpPr>
        <p:spPr>
          <a:xfrm>
            <a:off x="3865020" y="29114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p:cNvSpPr/>
          <p:nvPr/>
        </p:nvSpPr>
        <p:spPr>
          <a:xfrm>
            <a:off x="2837589" y="1955144"/>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p:cNvSpPr/>
          <p:nvPr/>
        </p:nvSpPr>
        <p:spPr>
          <a:xfrm>
            <a:off x="3456039" y="2187677"/>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196"/>
          <p:cNvSpPr/>
          <p:nvPr/>
        </p:nvSpPr>
        <p:spPr>
          <a:xfrm>
            <a:off x="3692013" y="2559336"/>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197"/>
          <p:cNvSpPr/>
          <p:nvPr/>
        </p:nvSpPr>
        <p:spPr>
          <a:xfrm>
            <a:off x="3851296" y="2223074"/>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p:cNvSpPr/>
          <p:nvPr/>
        </p:nvSpPr>
        <p:spPr>
          <a:xfrm>
            <a:off x="2116885" y="1955144"/>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p:cNvSpPr/>
          <p:nvPr/>
        </p:nvSpPr>
        <p:spPr>
          <a:xfrm>
            <a:off x="3273158" y="2771714"/>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p:cNvSpPr/>
          <p:nvPr/>
        </p:nvSpPr>
        <p:spPr>
          <a:xfrm>
            <a:off x="2565236" y="2559337"/>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1609540" y="2169979"/>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p:cNvSpPr/>
          <p:nvPr/>
        </p:nvSpPr>
        <p:spPr>
          <a:xfrm>
            <a:off x="4458928" y="1955144"/>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TextBox 204"/>
          <p:cNvSpPr txBox="1"/>
          <p:nvPr/>
        </p:nvSpPr>
        <p:spPr>
          <a:xfrm>
            <a:off x="5468702" y="2088368"/>
            <a:ext cx="3362631" cy="4524315"/>
          </a:xfrm>
          <a:prstGeom prst="rect">
            <a:avLst/>
          </a:prstGeom>
          <a:noFill/>
        </p:spPr>
        <p:txBody>
          <a:bodyPr wrap="square" rtlCol="0">
            <a:spAutoFit/>
          </a:bodyPr>
          <a:lstStyle/>
          <a:p>
            <a:pPr marL="800100" lvl="1" indent="-342900">
              <a:buFont typeface="Arial" pitchFamily="34" charset="0"/>
              <a:buChar char="•"/>
            </a:pPr>
            <a:r>
              <a:rPr lang="en-US" dirty="0" smtClean="0"/>
              <a:t>What would you tell a principal in group C who said their Value-Added was low because their students had no room to grow on the test?</a:t>
            </a:r>
          </a:p>
          <a:p>
            <a:pPr marL="800100" lvl="1" indent="-342900">
              <a:buFont typeface="Arial" pitchFamily="34" charset="0"/>
              <a:buChar char="•"/>
            </a:pPr>
            <a:endParaRPr lang="en-US" dirty="0" smtClean="0"/>
          </a:p>
          <a:p>
            <a:pPr marL="800100" lvl="1" indent="-342900">
              <a:buFont typeface="Arial" pitchFamily="34" charset="0"/>
              <a:buChar char="•"/>
            </a:pPr>
            <a:r>
              <a:rPr lang="en-US" dirty="0" smtClean="0"/>
              <a:t>How can we learn from the success of group D and bring that knowledge to group C?</a:t>
            </a:r>
          </a:p>
          <a:p>
            <a:pPr marL="800100" lvl="1" indent="-342900">
              <a:buFont typeface="Arial" pitchFamily="34" charset="0"/>
              <a:buChar char="•"/>
            </a:pPr>
            <a:endParaRPr lang="en-US" dirty="0" smtClean="0"/>
          </a:p>
          <a:p>
            <a:pPr marL="800100" lvl="1" indent="-342900">
              <a:buFont typeface="Arial" pitchFamily="34" charset="0"/>
              <a:buChar char="•"/>
            </a:pPr>
            <a:r>
              <a:rPr lang="en-US" dirty="0" smtClean="0"/>
              <a:t>Are there programs or resources that group D is receiving that we could also provide to group C?</a:t>
            </a:r>
          </a:p>
        </p:txBody>
      </p:sp>
      <p:sp>
        <p:nvSpPr>
          <p:cNvPr id="200" name="Oval 199"/>
          <p:cNvSpPr/>
          <p:nvPr/>
        </p:nvSpPr>
        <p:spPr>
          <a:xfrm>
            <a:off x="1427644" y="1699014"/>
            <a:ext cx="1060902" cy="1020587"/>
          </a:xfrm>
          <a:prstGeom prst="ellipse">
            <a:avLst/>
          </a:prstGeom>
          <a:solidFill>
            <a:srgbClr val="DD3B3C">
              <a:alpha val="3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TextBox 207"/>
          <p:cNvSpPr txBox="1"/>
          <p:nvPr/>
        </p:nvSpPr>
        <p:spPr>
          <a:xfrm>
            <a:off x="1762923" y="1945804"/>
            <a:ext cx="348172" cy="461665"/>
          </a:xfrm>
          <a:prstGeom prst="rect">
            <a:avLst/>
          </a:prstGeom>
          <a:noFill/>
        </p:spPr>
        <p:txBody>
          <a:bodyPr wrap="none" rtlCol="0">
            <a:spAutoFit/>
          </a:bodyPr>
          <a:lstStyle/>
          <a:p>
            <a:r>
              <a:rPr lang="en-US" sz="2400" b="1" dirty="0" smtClean="0"/>
              <a:t>C</a:t>
            </a:r>
            <a:endParaRPr lang="en-US" sz="2400" b="1" dirty="0"/>
          </a:p>
        </p:txBody>
      </p:sp>
      <p:sp>
        <p:nvSpPr>
          <p:cNvPr id="209" name="Oval 208"/>
          <p:cNvSpPr/>
          <p:nvPr/>
        </p:nvSpPr>
        <p:spPr>
          <a:xfrm>
            <a:off x="3616305" y="1716712"/>
            <a:ext cx="1166106" cy="1274261"/>
          </a:xfrm>
          <a:prstGeom prst="ellipse">
            <a:avLst/>
          </a:prstGeom>
          <a:solidFill>
            <a:srgbClr val="00B050">
              <a:alpha val="3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TextBox 209"/>
          <p:cNvSpPr txBox="1"/>
          <p:nvPr/>
        </p:nvSpPr>
        <p:spPr>
          <a:xfrm>
            <a:off x="4039090" y="2157196"/>
            <a:ext cx="378630" cy="461665"/>
          </a:xfrm>
          <a:prstGeom prst="rect">
            <a:avLst/>
          </a:prstGeom>
          <a:noFill/>
        </p:spPr>
        <p:txBody>
          <a:bodyPr wrap="none" rtlCol="0">
            <a:spAutoFit/>
          </a:bodyPr>
          <a:lstStyle/>
          <a:p>
            <a:r>
              <a:rPr lang="en-US" sz="2400" b="1" dirty="0" smtClean="0"/>
              <a:t>D</a:t>
            </a:r>
            <a:endParaRPr lang="en-US" sz="2400" b="1" dirty="0"/>
          </a:p>
        </p:txBody>
      </p:sp>
      <p:sp>
        <p:nvSpPr>
          <p:cNvPr id="211" name="TextBox 210"/>
          <p:cNvSpPr txBox="1"/>
          <p:nvPr/>
        </p:nvSpPr>
        <p:spPr>
          <a:xfrm>
            <a:off x="5741614" y="1461650"/>
            <a:ext cx="3367332" cy="646331"/>
          </a:xfrm>
          <a:prstGeom prst="rect">
            <a:avLst/>
          </a:prstGeom>
          <a:noFill/>
        </p:spPr>
        <p:txBody>
          <a:bodyPr wrap="none" rtlCol="0">
            <a:spAutoFit/>
          </a:bodyPr>
          <a:lstStyle/>
          <a:p>
            <a:pPr algn="ctr"/>
            <a:r>
              <a:rPr lang="en-US" b="1" dirty="0" smtClean="0"/>
              <a:t>Scenario 2 </a:t>
            </a:r>
          </a:p>
          <a:p>
            <a:pPr algn="ctr"/>
            <a:r>
              <a:rPr lang="en-US" b="1" dirty="0" smtClean="0"/>
              <a:t>(relatively high-achieving district)</a:t>
            </a:r>
            <a:endParaRPr lang="en-US" b="1" dirty="0"/>
          </a:p>
        </p:txBody>
      </p:sp>
      <p:sp>
        <p:nvSpPr>
          <p:cNvPr id="206" name="TextBox 205"/>
          <p:cNvSpPr txBox="1"/>
          <p:nvPr/>
        </p:nvSpPr>
        <p:spPr>
          <a:xfrm>
            <a:off x="1533903" y="6365407"/>
            <a:ext cx="3338735" cy="369332"/>
          </a:xfrm>
          <a:prstGeom prst="rect">
            <a:avLst/>
          </a:prstGeom>
          <a:noFill/>
        </p:spPr>
        <p:txBody>
          <a:bodyPr wrap="none" rtlCol="0">
            <a:spAutoFit/>
          </a:bodyPr>
          <a:lstStyle/>
          <a:p>
            <a:r>
              <a:rPr lang="en-US" b="1" dirty="0" smtClean="0">
                <a:solidFill>
                  <a:srgbClr val="BD723B"/>
                </a:solidFill>
              </a:rPr>
              <a:t>MATH Value-Added (2009-2010)</a:t>
            </a:r>
            <a:endParaRPr lang="en-US" b="1" dirty="0">
              <a:solidFill>
                <a:srgbClr val="BD723B"/>
              </a:solidFill>
            </a:endParaRPr>
          </a:p>
        </p:txBody>
      </p:sp>
      <p:sp>
        <p:nvSpPr>
          <p:cNvPr id="212" name="Title 1"/>
          <p:cNvSpPr>
            <a:spLocks noGrp="1"/>
          </p:cNvSpPr>
          <p:nvPr>
            <p:ph type="title"/>
          </p:nvPr>
        </p:nvSpPr>
        <p:spPr>
          <a:xfrm>
            <a:off x="212377" y="121264"/>
            <a:ext cx="8695650" cy="1143000"/>
          </a:xfrm>
        </p:spPr>
        <p:txBody>
          <a:bodyPr>
            <a:normAutofit fontScale="90000"/>
          </a:bodyPr>
          <a:lstStyle/>
          <a:p>
            <a:r>
              <a:rPr lang="en-US" dirty="0" smtClean="0"/>
              <a:t>1. Are there particular schools or groups of schools that require more support?</a:t>
            </a:r>
            <a:endParaRPr lang="en-US" dirty="0"/>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262" y="109466"/>
            <a:ext cx="8807737" cy="1143000"/>
          </a:xfrm>
        </p:spPr>
        <p:txBody>
          <a:bodyPr>
            <a:normAutofit fontScale="90000"/>
          </a:bodyPr>
          <a:lstStyle/>
          <a:p>
            <a:r>
              <a:rPr lang="en-US" dirty="0" smtClean="0"/>
              <a:t>2. Is there an overall weakness or strength in our teachers for a particular subjects?</a:t>
            </a:r>
            <a:endParaRPr lang="en-US" dirty="0"/>
          </a:p>
        </p:txBody>
      </p:sp>
      <p:sp>
        <p:nvSpPr>
          <p:cNvPr id="5" name="Rectangle 4"/>
          <p:cNvSpPr/>
          <p:nvPr/>
        </p:nvSpPr>
        <p:spPr>
          <a:xfrm>
            <a:off x="2212329" y="2029134"/>
            <a:ext cx="1993982" cy="39713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67854" y="6004550"/>
            <a:ext cx="301686" cy="369332"/>
          </a:xfrm>
          <a:prstGeom prst="rect">
            <a:avLst/>
          </a:prstGeom>
          <a:noFill/>
        </p:spPr>
        <p:txBody>
          <a:bodyPr wrap="none" rtlCol="0">
            <a:spAutoFit/>
          </a:bodyPr>
          <a:lstStyle/>
          <a:p>
            <a:r>
              <a:rPr lang="en-US" dirty="0" smtClean="0"/>
              <a:t>1</a:t>
            </a:r>
            <a:endParaRPr lang="en-US" dirty="0"/>
          </a:p>
        </p:txBody>
      </p:sp>
      <p:sp>
        <p:nvSpPr>
          <p:cNvPr id="7" name="TextBox 6"/>
          <p:cNvSpPr txBox="1"/>
          <p:nvPr/>
        </p:nvSpPr>
        <p:spPr>
          <a:xfrm>
            <a:off x="2061650" y="6004550"/>
            <a:ext cx="301686" cy="369332"/>
          </a:xfrm>
          <a:prstGeom prst="rect">
            <a:avLst/>
          </a:prstGeom>
          <a:noFill/>
        </p:spPr>
        <p:txBody>
          <a:bodyPr wrap="none" rtlCol="0">
            <a:spAutoFit/>
          </a:bodyPr>
          <a:lstStyle/>
          <a:p>
            <a:r>
              <a:rPr lang="en-US" dirty="0" smtClean="0"/>
              <a:t>2</a:t>
            </a:r>
            <a:endParaRPr lang="en-US" dirty="0"/>
          </a:p>
        </p:txBody>
      </p:sp>
      <p:sp>
        <p:nvSpPr>
          <p:cNvPr id="8" name="TextBox 7"/>
          <p:cNvSpPr txBox="1"/>
          <p:nvPr/>
        </p:nvSpPr>
        <p:spPr>
          <a:xfrm>
            <a:off x="3055446" y="6004550"/>
            <a:ext cx="301686" cy="369332"/>
          </a:xfrm>
          <a:prstGeom prst="rect">
            <a:avLst/>
          </a:prstGeom>
          <a:noFill/>
        </p:spPr>
        <p:txBody>
          <a:bodyPr wrap="none" rtlCol="0">
            <a:spAutoFit/>
          </a:bodyPr>
          <a:lstStyle/>
          <a:p>
            <a:r>
              <a:rPr lang="en-US" dirty="0" smtClean="0"/>
              <a:t>3</a:t>
            </a:r>
            <a:endParaRPr lang="en-US" dirty="0"/>
          </a:p>
        </p:txBody>
      </p:sp>
      <p:sp>
        <p:nvSpPr>
          <p:cNvPr id="9" name="TextBox 8"/>
          <p:cNvSpPr txBox="1"/>
          <p:nvPr/>
        </p:nvSpPr>
        <p:spPr>
          <a:xfrm>
            <a:off x="5043036" y="6004550"/>
            <a:ext cx="301686" cy="369332"/>
          </a:xfrm>
          <a:prstGeom prst="rect">
            <a:avLst/>
          </a:prstGeom>
          <a:noFill/>
        </p:spPr>
        <p:txBody>
          <a:bodyPr wrap="none" rtlCol="0">
            <a:spAutoFit/>
          </a:bodyPr>
          <a:lstStyle/>
          <a:p>
            <a:r>
              <a:rPr lang="en-US" dirty="0" smtClean="0"/>
              <a:t>5</a:t>
            </a:r>
            <a:endParaRPr lang="en-US" dirty="0"/>
          </a:p>
        </p:txBody>
      </p:sp>
      <p:sp>
        <p:nvSpPr>
          <p:cNvPr id="10" name="TextBox 9"/>
          <p:cNvSpPr txBox="1"/>
          <p:nvPr/>
        </p:nvSpPr>
        <p:spPr>
          <a:xfrm>
            <a:off x="4049242" y="6004550"/>
            <a:ext cx="301686" cy="369332"/>
          </a:xfrm>
          <a:prstGeom prst="rect">
            <a:avLst/>
          </a:prstGeom>
          <a:noFill/>
        </p:spPr>
        <p:txBody>
          <a:bodyPr wrap="none" rtlCol="0">
            <a:spAutoFit/>
          </a:bodyPr>
          <a:lstStyle/>
          <a:p>
            <a:r>
              <a:rPr lang="en-US" dirty="0" smtClean="0"/>
              <a:t>4</a:t>
            </a:r>
            <a:endParaRPr lang="en-US" dirty="0"/>
          </a:p>
        </p:txBody>
      </p:sp>
      <p:sp>
        <p:nvSpPr>
          <p:cNvPr id="12" name="TextBox 11"/>
          <p:cNvSpPr txBox="1"/>
          <p:nvPr/>
        </p:nvSpPr>
        <p:spPr>
          <a:xfrm>
            <a:off x="912543" y="5820687"/>
            <a:ext cx="301686" cy="369332"/>
          </a:xfrm>
          <a:prstGeom prst="rect">
            <a:avLst/>
          </a:prstGeom>
          <a:noFill/>
        </p:spPr>
        <p:txBody>
          <a:bodyPr wrap="none" rtlCol="0">
            <a:spAutoFit/>
          </a:bodyPr>
          <a:lstStyle/>
          <a:p>
            <a:r>
              <a:rPr lang="en-US" dirty="0" smtClean="0"/>
              <a:t>0</a:t>
            </a:r>
            <a:endParaRPr lang="en-US" dirty="0"/>
          </a:p>
        </p:txBody>
      </p:sp>
      <p:sp>
        <p:nvSpPr>
          <p:cNvPr id="13" name="TextBox 12"/>
          <p:cNvSpPr txBox="1"/>
          <p:nvPr/>
        </p:nvSpPr>
        <p:spPr>
          <a:xfrm>
            <a:off x="795525" y="5028011"/>
            <a:ext cx="418704" cy="369332"/>
          </a:xfrm>
          <a:prstGeom prst="rect">
            <a:avLst/>
          </a:prstGeom>
          <a:noFill/>
        </p:spPr>
        <p:txBody>
          <a:bodyPr wrap="none" rtlCol="0">
            <a:spAutoFit/>
          </a:bodyPr>
          <a:lstStyle/>
          <a:p>
            <a:r>
              <a:rPr lang="en-US" dirty="0" smtClean="0"/>
              <a:t>20</a:t>
            </a:r>
            <a:endParaRPr lang="en-US" dirty="0"/>
          </a:p>
        </p:txBody>
      </p:sp>
      <p:sp>
        <p:nvSpPr>
          <p:cNvPr id="14" name="TextBox 13"/>
          <p:cNvSpPr txBox="1"/>
          <p:nvPr/>
        </p:nvSpPr>
        <p:spPr>
          <a:xfrm>
            <a:off x="795525" y="4235334"/>
            <a:ext cx="418704" cy="369332"/>
          </a:xfrm>
          <a:prstGeom prst="rect">
            <a:avLst/>
          </a:prstGeom>
          <a:noFill/>
        </p:spPr>
        <p:txBody>
          <a:bodyPr wrap="none" rtlCol="0">
            <a:spAutoFit/>
          </a:bodyPr>
          <a:lstStyle/>
          <a:p>
            <a:r>
              <a:rPr lang="en-US" dirty="0" smtClean="0"/>
              <a:t>40</a:t>
            </a:r>
            <a:endParaRPr lang="en-US" dirty="0"/>
          </a:p>
        </p:txBody>
      </p:sp>
      <p:sp>
        <p:nvSpPr>
          <p:cNvPr id="15" name="TextBox 14"/>
          <p:cNvSpPr txBox="1"/>
          <p:nvPr/>
        </p:nvSpPr>
        <p:spPr>
          <a:xfrm>
            <a:off x="795525" y="3442657"/>
            <a:ext cx="418704" cy="369332"/>
          </a:xfrm>
          <a:prstGeom prst="rect">
            <a:avLst/>
          </a:prstGeom>
          <a:noFill/>
        </p:spPr>
        <p:txBody>
          <a:bodyPr wrap="none" rtlCol="0">
            <a:spAutoFit/>
          </a:bodyPr>
          <a:lstStyle/>
          <a:p>
            <a:r>
              <a:rPr lang="en-US" dirty="0" smtClean="0"/>
              <a:t>60</a:t>
            </a:r>
            <a:endParaRPr lang="en-US" dirty="0"/>
          </a:p>
        </p:txBody>
      </p:sp>
      <p:sp>
        <p:nvSpPr>
          <p:cNvPr id="16" name="TextBox 15"/>
          <p:cNvSpPr txBox="1"/>
          <p:nvPr/>
        </p:nvSpPr>
        <p:spPr>
          <a:xfrm>
            <a:off x="795525" y="2649980"/>
            <a:ext cx="418704" cy="369332"/>
          </a:xfrm>
          <a:prstGeom prst="rect">
            <a:avLst/>
          </a:prstGeom>
          <a:noFill/>
        </p:spPr>
        <p:txBody>
          <a:bodyPr wrap="none" rtlCol="0">
            <a:spAutoFit/>
          </a:bodyPr>
          <a:lstStyle/>
          <a:p>
            <a:r>
              <a:rPr lang="en-US" dirty="0" smtClean="0"/>
              <a:t>80</a:t>
            </a:r>
            <a:endParaRPr lang="en-US" dirty="0"/>
          </a:p>
        </p:txBody>
      </p:sp>
      <p:sp>
        <p:nvSpPr>
          <p:cNvPr id="17" name="TextBox 16"/>
          <p:cNvSpPr txBox="1"/>
          <p:nvPr/>
        </p:nvSpPr>
        <p:spPr>
          <a:xfrm>
            <a:off x="678505" y="1857303"/>
            <a:ext cx="535724" cy="369332"/>
          </a:xfrm>
          <a:prstGeom prst="rect">
            <a:avLst/>
          </a:prstGeom>
          <a:noFill/>
        </p:spPr>
        <p:txBody>
          <a:bodyPr wrap="none" rtlCol="0">
            <a:spAutoFit/>
          </a:bodyPr>
          <a:lstStyle/>
          <a:p>
            <a:r>
              <a:rPr lang="en-US" dirty="0" smtClean="0"/>
              <a:t>100</a:t>
            </a:r>
            <a:endParaRPr lang="en-US" dirty="0"/>
          </a:p>
        </p:txBody>
      </p:sp>
      <p:sp>
        <p:nvSpPr>
          <p:cNvPr id="18" name="Rectangle 17"/>
          <p:cNvSpPr/>
          <p:nvPr/>
        </p:nvSpPr>
        <p:spPr>
          <a:xfrm>
            <a:off x="1220253" y="2477734"/>
            <a:ext cx="3971249" cy="10913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19675" y="2031967"/>
            <a:ext cx="3971365" cy="3971365"/>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4" idx="2"/>
            <a:endCxn id="4" idx="0"/>
          </p:cNvCxnSpPr>
          <p:nvPr/>
        </p:nvCxnSpPr>
        <p:spPr>
          <a:xfrm flipV="1">
            <a:off x="3205358" y="2031967"/>
            <a:ext cx="0" cy="39713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8" idx="3"/>
            <a:endCxn id="18" idx="1"/>
          </p:cNvCxnSpPr>
          <p:nvPr/>
        </p:nvCxnSpPr>
        <p:spPr>
          <a:xfrm flipH="1">
            <a:off x="1220253" y="3023424"/>
            <a:ext cx="39712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229956" y="1584058"/>
            <a:ext cx="1958585" cy="307777"/>
          </a:xfrm>
          <a:prstGeom prst="rect">
            <a:avLst/>
          </a:prstGeom>
          <a:solidFill>
            <a:srgbClr val="2C5A8C"/>
          </a:solidFill>
        </p:spPr>
        <p:txBody>
          <a:bodyPr wrap="square" rtlCol="0">
            <a:spAutoFit/>
          </a:bodyPr>
          <a:lstStyle/>
          <a:p>
            <a:pPr algn="ctr"/>
            <a:r>
              <a:rPr lang="en-US" sz="1400" b="1" dirty="0" smtClean="0">
                <a:solidFill>
                  <a:schemeClr val="bg1"/>
                </a:solidFill>
                <a:latin typeface="Arial" pitchFamily="34" charset="0"/>
                <a:cs typeface="Arial" pitchFamily="34" charset="0"/>
              </a:rPr>
              <a:t>READING Grade 5</a:t>
            </a:r>
            <a:endParaRPr lang="en-US" sz="1400" b="1" dirty="0">
              <a:solidFill>
                <a:schemeClr val="bg1"/>
              </a:solidFill>
              <a:latin typeface="Arial" pitchFamily="34" charset="0"/>
              <a:cs typeface="Arial" pitchFamily="34" charset="0"/>
            </a:endParaRPr>
          </a:p>
        </p:txBody>
      </p:sp>
      <p:sp>
        <p:nvSpPr>
          <p:cNvPr id="27" name="Oval 26"/>
          <p:cNvSpPr/>
          <p:nvPr/>
        </p:nvSpPr>
        <p:spPr>
          <a:xfrm>
            <a:off x="3996783" y="24431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420521" y="276144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420521" y="257094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3582446" y="28424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3525296" y="26804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2787108" y="301861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2787108" y="282811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949033" y="30995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2891883" y="29376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929859" y="272334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1929859" y="253284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2091784" y="28043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2034634" y="26423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925096" y="24145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1867946" y="22526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2829971" y="24336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2772821" y="22717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2929984" y="43767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2872834" y="42148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4534946" y="28043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063458" y="31424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987259" y="42576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2429921" y="28138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1958433" y="31519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1882234" y="42672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5044533" y="255189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3139534" y="32138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3877721" y="25423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4477795"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2572796" y="26765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31098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515770" y="22479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3472908" y="32329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3634833" y="35043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3458621" y="267652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563521" y="29471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2587083" y="40338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2749008" y="43053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2572796" y="28757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3677696" y="34472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3706271" y="248045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3072858" y="292812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2715671" y="272334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758658" y="314244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3544346" y="48672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2910933" y="53149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2553746" y="51101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3596733" y="55292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330034" y="31472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3272884" y="29852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3149058" y="30757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3244309" y="28328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3187159" y="26709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3063333" y="27614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3334796" y="27376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3703096" y="286304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3526884" y="29344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345908" y="28630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3617371" y="28392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2896646" y="314879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2720434" y="32202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2539458" y="31487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2810921" y="31249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3029996" y="290431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2853784" y="29757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2672808" y="29043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944271" y="28805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3576096" y="26670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4076158" y="291860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4066633" y="27519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4820695" y="42814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4634958" y="541020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1863183" y="530542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1386933" y="46624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4830221" y="39766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4315871" y="32757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3996783" y="311386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3820571" y="31853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3639595" y="31138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3911058" y="30900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3922170" y="32154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4193633" y="31916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3053809" y="309481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2877597" y="31662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2696621" y="30948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2968084" y="30710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2979196" y="31964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3250659" y="31726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2996658" y="256141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2820446" y="26328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2639470" y="25614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2910933" y="25376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2922045" y="26630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3193508" y="26392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1906046" y="292812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1729834" y="299956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1548858" y="29281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1820321" y="290431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1831433" y="30297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2102896" y="300591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2263234" y="286145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2425159" y="294241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2082259" y="30614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2244184" y="31424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380152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263470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30633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355387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4363495"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319668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368722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252040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29490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343957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299665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288235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3372895"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19584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18441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233467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3034759" y="21859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3720559" y="259080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3838034" y="25812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1610771" y="24145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2296571" y="25185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2414046" y="25090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4206333" y="21478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4892133" y="255270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5009608" y="25431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2334672" y="34805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2048921" y="32996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p:cNvSpPr/>
          <p:nvPr/>
        </p:nvSpPr>
        <p:spPr>
          <a:xfrm>
            <a:off x="2372771" y="48815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p:cNvSpPr/>
          <p:nvPr/>
        </p:nvSpPr>
        <p:spPr>
          <a:xfrm>
            <a:off x="2568033" y="329484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p:cNvSpPr/>
          <p:nvPr/>
        </p:nvSpPr>
        <p:spPr>
          <a:xfrm>
            <a:off x="2477546" y="41719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p:cNvSpPr/>
          <p:nvPr/>
        </p:nvSpPr>
        <p:spPr>
          <a:xfrm>
            <a:off x="2420396" y="40100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p:cNvSpPr/>
          <p:nvPr/>
        </p:nvSpPr>
        <p:spPr>
          <a:xfrm>
            <a:off x="2850608" y="38877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p:cNvSpPr/>
          <p:nvPr/>
        </p:nvSpPr>
        <p:spPr>
          <a:xfrm>
            <a:off x="2398171" y="41973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p:cNvSpPr/>
          <p:nvPr/>
        </p:nvSpPr>
        <p:spPr>
          <a:xfrm>
            <a:off x="3630070" y="332341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p:cNvSpPr/>
          <p:nvPr/>
        </p:nvSpPr>
        <p:spPr>
          <a:xfrm>
            <a:off x="3539583" y="42005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3482433" y="40386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3912645" y="39163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460208" y="42259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p:cNvSpPr/>
          <p:nvPr/>
        </p:nvSpPr>
        <p:spPr>
          <a:xfrm>
            <a:off x="3158584" y="22574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p:cNvSpPr/>
          <p:nvPr/>
        </p:nvSpPr>
        <p:spPr>
          <a:xfrm>
            <a:off x="2982372" y="25193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3264947" y="26209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Oval 177"/>
          <p:cNvSpPr/>
          <p:nvPr/>
        </p:nvSpPr>
        <p:spPr>
          <a:xfrm>
            <a:off x="3355434" y="25257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p:cNvSpPr/>
          <p:nvPr/>
        </p:nvSpPr>
        <p:spPr>
          <a:xfrm>
            <a:off x="2596608" y="22193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p:cNvSpPr/>
          <p:nvPr/>
        </p:nvSpPr>
        <p:spPr>
          <a:xfrm>
            <a:off x="2420396" y="24812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p:cNvSpPr/>
          <p:nvPr/>
        </p:nvSpPr>
        <p:spPr>
          <a:xfrm>
            <a:off x="2702971" y="25828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p:cNvSpPr/>
          <p:nvPr/>
        </p:nvSpPr>
        <p:spPr>
          <a:xfrm>
            <a:off x="2793458" y="24876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p:cNvSpPr/>
          <p:nvPr/>
        </p:nvSpPr>
        <p:spPr>
          <a:xfrm>
            <a:off x="2796633" y="25527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p:cNvSpPr/>
          <p:nvPr/>
        </p:nvSpPr>
        <p:spPr>
          <a:xfrm>
            <a:off x="2620421" y="25137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p:cNvSpPr/>
          <p:nvPr/>
        </p:nvSpPr>
        <p:spPr>
          <a:xfrm>
            <a:off x="2902996" y="26153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p:cNvSpPr/>
          <p:nvPr/>
        </p:nvSpPr>
        <p:spPr>
          <a:xfrm>
            <a:off x="2993483" y="25201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Oval 186"/>
          <p:cNvSpPr/>
          <p:nvPr/>
        </p:nvSpPr>
        <p:spPr>
          <a:xfrm>
            <a:off x="4649246" y="24995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p:cNvSpPr/>
          <p:nvPr/>
        </p:nvSpPr>
        <p:spPr>
          <a:xfrm>
            <a:off x="4574633" y="26011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p:cNvSpPr/>
          <p:nvPr/>
        </p:nvSpPr>
        <p:spPr>
          <a:xfrm>
            <a:off x="4049171" y="26717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Oval 189"/>
          <p:cNvSpPr/>
          <p:nvPr/>
        </p:nvSpPr>
        <p:spPr>
          <a:xfrm>
            <a:off x="4150770" y="270192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Oval 190"/>
          <p:cNvSpPr/>
          <p:nvPr/>
        </p:nvSpPr>
        <p:spPr>
          <a:xfrm>
            <a:off x="4363496" y="270905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4288883" y="28106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Oval 192"/>
          <p:cNvSpPr/>
          <p:nvPr/>
        </p:nvSpPr>
        <p:spPr>
          <a:xfrm>
            <a:off x="3763421" y="258046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p:cNvSpPr/>
          <p:nvPr/>
        </p:nvSpPr>
        <p:spPr>
          <a:xfrm>
            <a:off x="3865020" y="26106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p:cNvSpPr/>
          <p:nvPr/>
        </p:nvSpPr>
        <p:spPr>
          <a:xfrm>
            <a:off x="2707803" y="2672426"/>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p:cNvSpPr/>
          <p:nvPr/>
        </p:nvSpPr>
        <p:spPr>
          <a:xfrm>
            <a:off x="3420643" y="3267276"/>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196"/>
          <p:cNvSpPr/>
          <p:nvPr/>
        </p:nvSpPr>
        <p:spPr>
          <a:xfrm>
            <a:off x="2771713" y="4258351"/>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197"/>
          <p:cNvSpPr/>
          <p:nvPr/>
        </p:nvSpPr>
        <p:spPr>
          <a:xfrm>
            <a:off x="1302773" y="3680215"/>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p:cNvSpPr/>
          <p:nvPr/>
        </p:nvSpPr>
        <p:spPr>
          <a:xfrm>
            <a:off x="1745225" y="2754034"/>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a:off x="1774723" y="4647709"/>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p:cNvSpPr/>
          <p:nvPr/>
        </p:nvSpPr>
        <p:spPr>
          <a:xfrm>
            <a:off x="2004798" y="4022377"/>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1473854" y="2370557"/>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p:cNvSpPr/>
          <p:nvPr/>
        </p:nvSpPr>
        <p:spPr>
          <a:xfrm>
            <a:off x="2388255" y="3196485"/>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TextBox 204"/>
          <p:cNvSpPr txBox="1"/>
          <p:nvPr/>
        </p:nvSpPr>
        <p:spPr>
          <a:xfrm>
            <a:off x="5492299" y="2088368"/>
            <a:ext cx="3362631" cy="2862322"/>
          </a:xfrm>
          <a:prstGeom prst="rect">
            <a:avLst/>
          </a:prstGeom>
          <a:noFill/>
        </p:spPr>
        <p:txBody>
          <a:bodyPr wrap="square" rtlCol="0">
            <a:spAutoFit/>
          </a:bodyPr>
          <a:lstStyle/>
          <a:p>
            <a:pPr marL="800100" lvl="1" indent="-342900">
              <a:buFont typeface="Arial" pitchFamily="34" charset="0"/>
              <a:buChar char="•"/>
            </a:pPr>
            <a:r>
              <a:rPr lang="en-US" dirty="0" smtClean="0"/>
              <a:t>How can we respond as a District?</a:t>
            </a:r>
          </a:p>
          <a:p>
            <a:pPr marL="800100" lvl="1" indent="-342900">
              <a:buFont typeface="Arial" pitchFamily="34" charset="0"/>
              <a:buChar char="•"/>
            </a:pPr>
            <a:endParaRPr lang="en-US" dirty="0" smtClean="0"/>
          </a:p>
          <a:p>
            <a:pPr marL="800100" lvl="1" indent="-342900">
              <a:buFont typeface="Arial" pitchFamily="34" charset="0"/>
              <a:buChar char="•"/>
            </a:pPr>
            <a:r>
              <a:rPr lang="en-US" dirty="0" smtClean="0"/>
              <a:t>If we know many teachers at this district came from our IHE’s teacher education program, how can we respond as an IHE?</a:t>
            </a:r>
          </a:p>
          <a:p>
            <a:endParaRPr lang="en-US" dirty="0"/>
          </a:p>
        </p:txBody>
      </p:sp>
      <p:sp>
        <p:nvSpPr>
          <p:cNvPr id="206" name="TextBox 205"/>
          <p:cNvSpPr txBox="1"/>
          <p:nvPr/>
        </p:nvSpPr>
        <p:spPr>
          <a:xfrm>
            <a:off x="5849884" y="1461650"/>
            <a:ext cx="3150799" cy="646331"/>
          </a:xfrm>
          <a:prstGeom prst="rect">
            <a:avLst/>
          </a:prstGeom>
          <a:noFill/>
        </p:spPr>
        <p:txBody>
          <a:bodyPr wrap="none" rtlCol="0">
            <a:spAutoFit/>
          </a:bodyPr>
          <a:lstStyle/>
          <a:p>
            <a:pPr algn="ctr"/>
            <a:r>
              <a:rPr lang="en-US" b="1" dirty="0" smtClean="0"/>
              <a:t>Scenario 3 </a:t>
            </a:r>
          </a:p>
          <a:p>
            <a:pPr algn="ctr"/>
            <a:r>
              <a:rPr lang="en-US" b="1" dirty="0" smtClean="0"/>
              <a:t>(Consistently low Value-Added)</a:t>
            </a:r>
            <a:endParaRPr lang="en-US" b="1" dirty="0"/>
          </a:p>
        </p:txBody>
      </p:sp>
      <p:sp>
        <p:nvSpPr>
          <p:cNvPr id="217" name="Oval 216"/>
          <p:cNvSpPr/>
          <p:nvPr/>
        </p:nvSpPr>
        <p:spPr>
          <a:xfrm>
            <a:off x="3087299" y="346866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Oval 217"/>
          <p:cNvSpPr/>
          <p:nvPr/>
        </p:nvSpPr>
        <p:spPr>
          <a:xfrm>
            <a:off x="1863337" y="329721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Oval 218"/>
          <p:cNvSpPr/>
          <p:nvPr/>
        </p:nvSpPr>
        <p:spPr>
          <a:xfrm>
            <a:off x="2968237" y="356786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Oval 219"/>
          <p:cNvSpPr/>
          <p:nvPr/>
        </p:nvSpPr>
        <p:spPr>
          <a:xfrm>
            <a:off x="2796787" y="350595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Oval 220"/>
          <p:cNvSpPr/>
          <p:nvPr/>
        </p:nvSpPr>
        <p:spPr>
          <a:xfrm>
            <a:off x="2666612" y="369250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Oval 221"/>
          <p:cNvSpPr/>
          <p:nvPr/>
        </p:nvSpPr>
        <p:spPr>
          <a:xfrm>
            <a:off x="1910962" y="365835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Oval 222"/>
          <p:cNvSpPr/>
          <p:nvPr/>
        </p:nvSpPr>
        <p:spPr>
          <a:xfrm>
            <a:off x="2445950" y="355121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Oval 223"/>
          <p:cNvSpPr/>
          <p:nvPr/>
        </p:nvSpPr>
        <p:spPr>
          <a:xfrm>
            <a:off x="1883974" y="351311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Oval 224"/>
          <p:cNvSpPr/>
          <p:nvPr/>
        </p:nvSpPr>
        <p:spPr>
          <a:xfrm>
            <a:off x="1710937" y="353929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Oval 225"/>
          <p:cNvSpPr/>
          <p:nvPr/>
        </p:nvSpPr>
        <p:spPr>
          <a:xfrm>
            <a:off x="4609332" y="36161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Oval 226"/>
          <p:cNvSpPr/>
          <p:nvPr/>
        </p:nvSpPr>
        <p:spPr>
          <a:xfrm>
            <a:off x="3385370" y="34447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Oval 227"/>
          <p:cNvSpPr/>
          <p:nvPr/>
        </p:nvSpPr>
        <p:spPr>
          <a:xfrm>
            <a:off x="4490270" y="37153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Oval 228"/>
          <p:cNvSpPr/>
          <p:nvPr/>
        </p:nvSpPr>
        <p:spPr>
          <a:xfrm>
            <a:off x="4318820" y="365344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Oval 229"/>
          <p:cNvSpPr/>
          <p:nvPr/>
        </p:nvSpPr>
        <p:spPr>
          <a:xfrm>
            <a:off x="4188645" y="38399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Oval 230"/>
          <p:cNvSpPr/>
          <p:nvPr/>
        </p:nvSpPr>
        <p:spPr>
          <a:xfrm>
            <a:off x="3432995" y="380584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Oval 231"/>
          <p:cNvSpPr/>
          <p:nvPr/>
        </p:nvSpPr>
        <p:spPr>
          <a:xfrm>
            <a:off x="3967983" y="36987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Oval 232"/>
          <p:cNvSpPr/>
          <p:nvPr/>
        </p:nvSpPr>
        <p:spPr>
          <a:xfrm>
            <a:off x="3406007" y="36606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Oval 233"/>
          <p:cNvSpPr/>
          <p:nvPr/>
        </p:nvSpPr>
        <p:spPr>
          <a:xfrm>
            <a:off x="3232970" y="36867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Rectangle 234"/>
          <p:cNvSpPr/>
          <p:nvPr/>
        </p:nvSpPr>
        <p:spPr>
          <a:xfrm>
            <a:off x="3396061" y="4410751"/>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Oval 213"/>
          <p:cNvSpPr/>
          <p:nvPr/>
        </p:nvSpPr>
        <p:spPr>
          <a:xfrm>
            <a:off x="6326686" y="585623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ectangle 214"/>
          <p:cNvSpPr/>
          <p:nvPr/>
        </p:nvSpPr>
        <p:spPr>
          <a:xfrm>
            <a:off x="6280842" y="5563588"/>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TextBox 215"/>
          <p:cNvSpPr txBox="1"/>
          <p:nvPr/>
        </p:nvSpPr>
        <p:spPr>
          <a:xfrm>
            <a:off x="6501085" y="5486392"/>
            <a:ext cx="1831655" cy="307777"/>
          </a:xfrm>
          <a:prstGeom prst="rect">
            <a:avLst/>
          </a:prstGeom>
          <a:noFill/>
        </p:spPr>
        <p:txBody>
          <a:bodyPr wrap="none" rtlCol="0">
            <a:spAutoFit/>
          </a:bodyPr>
          <a:lstStyle/>
          <a:p>
            <a:r>
              <a:rPr lang="en-US" sz="1400" dirty="0" smtClean="0"/>
              <a:t>Schools in your district</a:t>
            </a:r>
            <a:endParaRPr lang="en-US" sz="1400" dirty="0"/>
          </a:p>
        </p:txBody>
      </p:sp>
      <p:sp>
        <p:nvSpPr>
          <p:cNvPr id="236" name="TextBox 235"/>
          <p:cNvSpPr txBox="1"/>
          <p:nvPr/>
        </p:nvSpPr>
        <p:spPr>
          <a:xfrm>
            <a:off x="6501085" y="5733191"/>
            <a:ext cx="1600375" cy="307777"/>
          </a:xfrm>
          <a:prstGeom prst="rect">
            <a:avLst/>
          </a:prstGeom>
          <a:noFill/>
        </p:spPr>
        <p:txBody>
          <a:bodyPr wrap="none" rtlCol="0">
            <a:spAutoFit/>
          </a:bodyPr>
          <a:lstStyle/>
          <a:p>
            <a:r>
              <a:rPr lang="en-US" sz="1400" dirty="0" smtClean="0"/>
              <a:t>Schools in the state</a:t>
            </a:r>
            <a:endParaRPr lang="en-US" sz="1400" dirty="0"/>
          </a:p>
        </p:txBody>
      </p:sp>
      <p:sp>
        <p:nvSpPr>
          <p:cNvPr id="237" name="Rectangle 236"/>
          <p:cNvSpPr/>
          <p:nvPr/>
        </p:nvSpPr>
        <p:spPr>
          <a:xfrm>
            <a:off x="6206117" y="5462804"/>
            <a:ext cx="2100170" cy="58993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TextBox 237"/>
          <p:cNvSpPr txBox="1"/>
          <p:nvPr/>
        </p:nvSpPr>
        <p:spPr>
          <a:xfrm>
            <a:off x="1368731" y="6335912"/>
            <a:ext cx="3681201" cy="369332"/>
          </a:xfrm>
          <a:prstGeom prst="rect">
            <a:avLst/>
          </a:prstGeom>
          <a:noFill/>
        </p:spPr>
        <p:txBody>
          <a:bodyPr wrap="none" rtlCol="0">
            <a:spAutoFit/>
          </a:bodyPr>
          <a:lstStyle/>
          <a:p>
            <a:r>
              <a:rPr lang="en-US" b="1" dirty="0" smtClean="0">
                <a:solidFill>
                  <a:srgbClr val="2C5A8C"/>
                </a:solidFill>
              </a:rPr>
              <a:t>READING Value-Added (2009-2010)</a:t>
            </a:r>
            <a:endParaRPr lang="en-US" b="1" dirty="0">
              <a:solidFill>
                <a:srgbClr val="2C5A8C"/>
              </a:solidFill>
            </a:endParaRPr>
          </a:p>
        </p:txBody>
      </p:sp>
      <p:sp>
        <p:nvSpPr>
          <p:cNvPr id="239" name="TextBox 238"/>
          <p:cNvSpPr txBox="1"/>
          <p:nvPr/>
        </p:nvSpPr>
        <p:spPr>
          <a:xfrm rot="16200000">
            <a:off x="-1223753" y="3839501"/>
            <a:ext cx="3480825" cy="369332"/>
          </a:xfrm>
          <a:prstGeom prst="rect">
            <a:avLst/>
          </a:prstGeom>
          <a:noFill/>
        </p:spPr>
        <p:txBody>
          <a:bodyPr wrap="none" rtlCol="0">
            <a:spAutoFit/>
          </a:bodyPr>
          <a:lstStyle/>
          <a:p>
            <a:r>
              <a:rPr lang="en-US" b="1" dirty="0" smtClean="0">
                <a:solidFill>
                  <a:srgbClr val="2C5A8C"/>
                </a:solidFill>
              </a:rPr>
              <a:t>READING Percent Prof/Adv (2009)</a:t>
            </a:r>
            <a:endParaRPr lang="en-US" b="1" dirty="0">
              <a:solidFill>
                <a:srgbClr val="2C5A8C"/>
              </a:solidFill>
            </a:endParaRP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12329" y="2029134"/>
            <a:ext cx="1993982" cy="39713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067854" y="6004550"/>
            <a:ext cx="301686" cy="369332"/>
          </a:xfrm>
          <a:prstGeom prst="rect">
            <a:avLst/>
          </a:prstGeom>
          <a:noFill/>
        </p:spPr>
        <p:txBody>
          <a:bodyPr wrap="none" rtlCol="0">
            <a:spAutoFit/>
          </a:bodyPr>
          <a:lstStyle/>
          <a:p>
            <a:r>
              <a:rPr lang="en-US" dirty="0" smtClean="0"/>
              <a:t>1</a:t>
            </a:r>
            <a:endParaRPr lang="en-US" dirty="0"/>
          </a:p>
        </p:txBody>
      </p:sp>
      <p:sp>
        <p:nvSpPr>
          <p:cNvPr id="7" name="TextBox 6"/>
          <p:cNvSpPr txBox="1"/>
          <p:nvPr/>
        </p:nvSpPr>
        <p:spPr>
          <a:xfrm>
            <a:off x="2061650" y="6004550"/>
            <a:ext cx="301686" cy="369332"/>
          </a:xfrm>
          <a:prstGeom prst="rect">
            <a:avLst/>
          </a:prstGeom>
          <a:noFill/>
        </p:spPr>
        <p:txBody>
          <a:bodyPr wrap="none" rtlCol="0">
            <a:spAutoFit/>
          </a:bodyPr>
          <a:lstStyle/>
          <a:p>
            <a:r>
              <a:rPr lang="en-US" dirty="0" smtClean="0"/>
              <a:t>2</a:t>
            </a:r>
            <a:endParaRPr lang="en-US" dirty="0"/>
          </a:p>
        </p:txBody>
      </p:sp>
      <p:sp>
        <p:nvSpPr>
          <p:cNvPr id="8" name="TextBox 7"/>
          <p:cNvSpPr txBox="1"/>
          <p:nvPr/>
        </p:nvSpPr>
        <p:spPr>
          <a:xfrm>
            <a:off x="3055446" y="6004550"/>
            <a:ext cx="301686" cy="369332"/>
          </a:xfrm>
          <a:prstGeom prst="rect">
            <a:avLst/>
          </a:prstGeom>
          <a:noFill/>
        </p:spPr>
        <p:txBody>
          <a:bodyPr wrap="none" rtlCol="0">
            <a:spAutoFit/>
          </a:bodyPr>
          <a:lstStyle/>
          <a:p>
            <a:r>
              <a:rPr lang="en-US" dirty="0" smtClean="0"/>
              <a:t>3</a:t>
            </a:r>
            <a:endParaRPr lang="en-US" dirty="0"/>
          </a:p>
        </p:txBody>
      </p:sp>
      <p:sp>
        <p:nvSpPr>
          <p:cNvPr id="9" name="TextBox 8"/>
          <p:cNvSpPr txBox="1"/>
          <p:nvPr/>
        </p:nvSpPr>
        <p:spPr>
          <a:xfrm>
            <a:off x="5043036" y="6004550"/>
            <a:ext cx="301686" cy="369332"/>
          </a:xfrm>
          <a:prstGeom prst="rect">
            <a:avLst/>
          </a:prstGeom>
          <a:noFill/>
        </p:spPr>
        <p:txBody>
          <a:bodyPr wrap="none" rtlCol="0">
            <a:spAutoFit/>
          </a:bodyPr>
          <a:lstStyle/>
          <a:p>
            <a:r>
              <a:rPr lang="en-US" dirty="0" smtClean="0"/>
              <a:t>5</a:t>
            </a:r>
            <a:endParaRPr lang="en-US" dirty="0"/>
          </a:p>
        </p:txBody>
      </p:sp>
      <p:sp>
        <p:nvSpPr>
          <p:cNvPr id="10" name="TextBox 9"/>
          <p:cNvSpPr txBox="1"/>
          <p:nvPr/>
        </p:nvSpPr>
        <p:spPr>
          <a:xfrm>
            <a:off x="4049242" y="6004550"/>
            <a:ext cx="301686" cy="369332"/>
          </a:xfrm>
          <a:prstGeom prst="rect">
            <a:avLst/>
          </a:prstGeom>
          <a:noFill/>
        </p:spPr>
        <p:txBody>
          <a:bodyPr wrap="none" rtlCol="0">
            <a:spAutoFit/>
          </a:bodyPr>
          <a:lstStyle/>
          <a:p>
            <a:r>
              <a:rPr lang="en-US" dirty="0" smtClean="0"/>
              <a:t>4</a:t>
            </a:r>
            <a:endParaRPr lang="en-US" dirty="0"/>
          </a:p>
        </p:txBody>
      </p:sp>
      <p:sp>
        <p:nvSpPr>
          <p:cNvPr id="12" name="TextBox 11"/>
          <p:cNvSpPr txBox="1"/>
          <p:nvPr/>
        </p:nvSpPr>
        <p:spPr>
          <a:xfrm>
            <a:off x="912543" y="5820687"/>
            <a:ext cx="301686" cy="369332"/>
          </a:xfrm>
          <a:prstGeom prst="rect">
            <a:avLst/>
          </a:prstGeom>
          <a:noFill/>
        </p:spPr>
        <p:txBody>
          <a:bodyPr wrap="none" rtlCol="0">
            <a:spAutoFit/>
          </a:bodyPr>
          <a:lstStyle/>
          <a:p>
            <a:r>
              <a:rPr lang="en-US" dirty="0" smtClean="0"/>
              <a:t>0</a:t>
            </a:r>
            <a:endParaRPr lang="en-US" dirty="0"/>
          </a:p>
        </p:txBody>
      </p:sp>
      <p:sp>
        <p:nvSpPr>
          <p:cNvPr id="13" name="TextBox 12"/>
          <p:cNvSpPr txBox="1"/>
          <p:nvPr/>
        </p:nvSpPr>
        <p:spPr>
          <a:xfrm>
            <a:off x="795525" y="5028011"/>
            <a:ext cx="418704" cy="369332"/>
          </a:xfrm>
          <a:prstGeom prst="rect">
            <a:avLst/>
          </a:prstGeom>
          <a:noFill/>
        </p:spPr>
        <p:txBody>
          <a:bodyPr wrap="none" rtlCol="0">
            <a:spAutoFit/>
          </a:bodyPr>
          <a:lstStyle/>
          <a:p>
            <a:r>
              <a:rPr lang="en-US" dirty="0" smtClean="0"/>
              <a:t>20</a:t>
            </a:r>
            <a:endParaRPr lang="en-US" dirty="0"/>
          </a:p>
        </p:txBody>
      </p:sp>
      <p:sp>
        <p:nvSpPr>
          <p:cNvPr id="14" name="TextBox 13"/>
          <p:cNvSpPr txBox="1"/>
          <p:nvPr/>
        </p:nvSpPr>
        <p:spPr>
          <a:xfrm>
            <a:off x="795525" y="4235334"/>
            <a:ext cx="418704" cy="369332"/>
          </a:xfrm>
          <a:prstGeom prst="rect">
            <a:avLst/>
          </a:prstGeom>
          <a:noFill/>
        </p:spPr>
        <p:txBody>
          <a:bodyPr wrap="none" rtlCol="0">
            <a:spAutoFit/>
          </a:bodyPr>
          <a:lstStyle/>
          <a:p>
            <a:r>
              <a:rPr lang="en-US" dirty="0" smtClean="0"/>
              <a:t>40</a:t>
            </a:r>
            <a:endParaRPr lang="en-US" dirty="0"/>
          </a:p>
        </p:txBody>
      </p:sp>
      <p:sp>
        <p:nvSpPr>
          <p:cNvPr id="15" name="TextBox 14"/>
          <p:cNvSpPr txBox="1"/>
          <p:nvPr/>
        </p:nvSpPr>
        <p:spPr>
          <a:xfrm>
            <a:off x="795525" y="3442657"/>
            <a:ext cx="418704" cy="369332"/>
          </a:xfrm>
          <a:prstGeom prst="rect">
            <a:avLst/>
          </a:prstGeom>
          <a:noFill/>
        </p:spPr>
        <p:txBody>
          <a:bodyPr wrap="none" rtlCol="0">
            <a:spAutoFit/>
          </a:bodyPr>
          <a:lstStyle/>
          <a:p>
            <a:r>
              <a:rPr lang="en-US" dirty="0" smtClean="0"/>
              <a:t>60</a:t>
            </a:r>
            <a:endParaRPr lang="en-US" dirty="0"/>
          </a:p>
        </p:txBody>
      </p:sp>
      <p:sp>
        <p:nvSpPr>
          <p:cNvPr id="16" name="TextBox 15"/>
          <p:cNvSpPr txBox="1"/>
          <p:nvPr/>
        </p:nvSpPr>
        <p:spPr>
          <a:xfrm>
            <a:off x="795525" y="2649980"/>
            <a:ext cx="418704" cy="369332"/>
          </a:xfrm>
          <a:prstGeom prst="rect">
            <a:avLst/>
          </a:prstGeom>
          <a:noFill/>
        </p:spPr>
        <p:txBody>
          <a:bodyPr wrap="none" rtlCol="0">
            <a:spAutoFit/>
          </a:bodyPr>
          <a:lstStyle/>
          <a:p>
            <a:r>
              <a:rPr lang="en-US" dirty="0" smtClean="0"/>
              <a:t>80</a:t>
            </a:r>
            <a:endParaRPr lang="en-US" dirty="0"/>
          </a:p>
        </p:txBody>
      </p:sp>
      <p:sp>
        <p:nvSpPr>
          <p:cNvPr id="17" name="TextBox 16"/>
          <p:cNvSpPr txBox="1"/>
          <p:nvPr/>
        </p:nvSpPr>
        <p:spPr>
          <a:xfrm>
            <a:off x="678505" y="1857303"/>
            <a:ext cx="535724" cy="369332"/>
          </a:xfrm>
          <a:prstGeom prst="rect">
            <a:avLst/>
          </a:prstGeom>
          <a:noFill/>
        </p:spPr>
        <p:txBody>
          <a:bodyPr wrap="none" rtlCol="0">
            <a:spAutoFit/>
          </a:bodyPr>
          <a:lstStyle/>
          <a:p>
            <a:r>
              <a:rPr lang="en-US" dirty="0" smtClean="0"/>
              <a:t>100</a:t>
            </a:r>
            <a:endParaRPr lang="en-US" dirty="0"/>
          </a:p>
        </p:txBody>
      </p:sp>
      <p:sp>
        <p:nvSpPr>
          <p:cNvPr id="18" name="Rectangle 17"/>
          <p:cNvSpPr/>
          <p:nvPr/>
        </p:nvSpPr>
        <p:spPr>
          <a:xfrm>
            <a:off x="1220253" y="2477734"/>
            <a:ext cx="3971249" cy="10913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219675" y="2031967"/>
            <a:ext cx="3971365" cy="3971365"/>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4" idx="2"/>
            <a:endCxn id="4" idx="0"/>
          </p:cNvCxnSpPr>
          <p:nvPr/>
        </p:nvCxnSpPr>
        <p:spPr>
          <a:xfrm flipV="1">
            <a:off x="3205358" y="2031967"/>
            <a:ext cx="0" cy="39713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8" idx="3"/>
            <a:endCxn id="18" idx="1"/>
          </p:cNvCxnSpPr>
          <p:nvPr/>
        </p:nvCxnSpPr>
        <p:spPr>
          <a:xfrm flipH="1">
            <a:off x="1220253" y="3023424"/>
            <a:ext cx="39712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368731" y="6335912"/>
            <a:ext cx="3681201" cy="369332"/>
          </a:xfrm>
          <a:prstGeom prst="rect">
            <a:avLst/>
          </a:prstGeom>
          <a:noFill/>
        </p:spPr>
        <p:txBody>
          <a:bodyPr wrap="none" rtlCol="0">
            <a:spAutoFit/>
          </a:bodyPr>
          <a:lstStyle/>
          <a:p>
            <a:r>
              <a:rPr lang="en-US" b="1" dirty="0" smtClean="0">
                <a:solidFill>
                  <a:srgbClr val="2C5A8C"/>
                </a:solidFill>
              </a:rPr>
              <a:t>READING Value-Added (2009-2010)</a:t>
            </a:r>
            <a:endParaRPr lang="en-US" b="1" dirty="0">
              <a:solidFill>
                <a:srgbClr val="2C5A8C"/>
              </a:solidFill>
            </a:endParaRPr>
          </a:p>
        </p:txBody>
      </p:sp>
      <p:sp>
        <p:nvSpPr>
          <p:cNvPr id="25" name="TextBox 24"/>
          <p:cNvSpPr txBox="1"/>
          <p:nvPr/>
        </p:nvSpPr>
        <p:spPr>
          <a:xfrm rot="16200000">
            <a:off x="-1223753" y="3839501"/>
            <a:ext cx="3480825" cy="369332"/>
          </a:xfrm>
          <a:prstGeom prst="rect">
            <a:avLst/>
          </a:prstGeom>
          <a:noFill/>
        </p:spPr>
        <p:txBody>
          <a:bodyPr wrap="none" rtlCol="0">
            <a:spAutoFit/>
          </a:bodyPr>
          <a:lstStyle/>
          <a:p>
            <a:r>
              <a:rPr lang="en-US" b="1" dirty="0" smtClean="0">
                <a:solidFill>
                  <a:srgbClr val="2C5A8C"/>
                </a:solidFill>
              </a:rPr>
              <a:t>READING Percent Prof/Adv (2009)</a:t>
            </a:r>
            <a:endParaRPr lang="en-US" b="1" dirty="0">
              <a:solidFill>
                <a:srgbClr val="2C5A8C"/>
              </a:solidFill>
            </a:endParaRPr>
          </a:p>
        </p:txBody>
      </p:sp>
      <p:sp>
        <p:nvSpPr>
          <p:cNvPr id="27" name="Oval 26"/>
          <p:cNvSpPr/>
          <p:nvPr/>
        </p:nvSpPr>
        <p:spPr>
          <a:xfrm>
            <a:off x="3996783" y="24431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420521" y="276144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420521" y="257094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3582446" y="28424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3525296" y="26804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2787108" y="301861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2787108" y="282811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949033" y="30995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2891883" y="29376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929859" y="272334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1929859" y="253284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2091784" y="28043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2034634" y="26423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925096" y="24145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1867946" y="22526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2829971" y="243363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2772821" y="22717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2929984" y="43767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2872834" y="42148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4534946" y="28043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063458" y="31424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987259" y="42576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2429921" y="28138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1958433" y="31519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1882234" y="42672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5044533" y="255189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3139534" y="32138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3877721" y="25423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4477795"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2572796" y="26765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31098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515770" y="22479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3472908" y="32329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3634833" y="35043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3458621" y="267652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4563521" y="29471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2587083" y="40338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2749008" y="43053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2572796" y="28757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3677696" y="34472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3706271" y="248045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3072858" y="292812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2715671" y="272334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3758658" y="314244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3544346" y="48672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2910933" y="53149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2553746" y="51101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3596733" y="55292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330034" y="31472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3272884" y="29852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3149058" y="30757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3244309" y="28328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3187159" y="26709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3063333" y="27614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3334796" y="27376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3703096" y="286304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3526884" y="29344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3345908" y="28630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3617371" y="28392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2896646" y="314879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2720434" y="32202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2539458" y="31487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2810921" y="31249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3029996" y="290431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2853784" y="29757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2672808" y="29043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944271" y="28805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3576096" y="26670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4076158" y="291860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4066633" y="27519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4820695" y="42814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4634958" y="541020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1863183" y="530542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1386933" y="46624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4830221" y="39766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4315871" y="32757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3996783" y="311386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3820571" y="31853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3639595" y="31138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3911058" y="30900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3922170" y="32154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4193633" y="31916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3053809" y="309481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2877597" y="31662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2696621" y="30948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2968084" y="30710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2979196" y="31964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3250659" y="31726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2996658" y="256141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2820446" y="26328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2639470" y="25614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2910933" y="25376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2922045" y="26630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3193508" y="26392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1906046" y="292812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1729834" y="299956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1548858" y="29281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1820321" y="290431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1831433" y="30297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2102896" y="300591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2263234" y="286145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2425159" y="294241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2082259" y="30614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2244184" y="31424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380152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263470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30633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355387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4363495"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319668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368722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252040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29490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343957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299665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2882358"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3372895"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19584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1844133"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2334670" y="20097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3034759" y="21859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3720559" y="259080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3838034" y="25812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1610771" y="24145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2296571" y="25185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2414046" y="25090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4206333" y="214788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4892133" y="255270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5009608" y="254317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2334672" y="34805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2048921" y="32996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p:cNvSpPr/>
          <p:nvPr/>
        </p:nvSpPr>
        <p:spPr>
          <a:xfrm>
            <a:off x="2372771" y="48815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p:cNvSpPr/>
          <p:nvPr/>
        </p:nvSpPr>
        <p:spPr>
          <a:xfrm>
            <a:off x="2568033" y="329484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p:cNvSpPr/>
          <p:nvPr/>
        </p:nvSpPr>
        <p:spPr>
          <a:xfrm>
            <a:off x="2477546" y="41719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Oval 166"/>
          <p:cNvSpPr/>
          <p:nvPr/>
        </p:nvSpPr>
        <p:spPr>
          <a:xfrm>
            <a:off x="2420396" y="40100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p:cNvSpPr/>
          <p:nvPr/>
        </p:nvSpPr>
        <p:spPr>
          <a:xfrm>
            <a:off x="2850608" y="38877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p:cNvSpPr/>
          <p:nvPr/>
        </p:nvSpPr>
        <p:spPr>
          <a:xfrm>
            <a:off x="2398171" y="419735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p:cNvSpPr/>
          <p:nvPr/>
        </p:nvSpPr>
        <p:spPr>
          <a:xfrm>
            <a:off x="3630070" y="332341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p:cNvSpPr/>
          <p:nvPr/>
        </p:nvSpPr>
        <p:spPr>
          <a:xfrm>
            <a:off x="3539583" y="42005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3482433" y="40386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3912645" y="39163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3460208" y="42259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p:cNvSpPr/>
          <p:nvPr/>
        </p:nvSpPr>
        <p:spPr>
          <a:xfrm>
            <a:off x="3158584" y="22574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p:cNvSpPr/>
          <p:nvPr/>
        </p:nvSpPr>
        <p:spPr>
          <a:xfrm>
            <a:off x="2982372" y="25193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3264947" y="262096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Oval 177"/>
          <p:cNvSpPr/>
          <p:nvPr/>
        </p:nvSpPr>
        <p:spPr>
          <a:xfrm>
            <a:off x="3355434" y="2525714"/>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p:cNvSpPr/>
          <p:nvPr/>
        </p:nvSpPr>
        <p:spPr>
          <a:xfrm>
            <a:off x="2596608" y="221932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p:cNvSpPr/>
          <p:nvPr/>
        </p:nvSpPr>
        <p:spPr>
          <a:xfrm>
            <a:off x="2420396" y="24812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p:cNvSpPr/>
          <p:nvPr/>
        </p:nvSpPr>
        <p:spPr>
          <a:xfrm>
            <a:off x="2702971" y="25828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p:cNvSpPr/>
          <p:nvPr/>
        </p:nvSpPr>
        <p:spPr>
          <a:xfrm>
            <a:off x="2793458" y="248761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p:cNvSpPr/>
          <p:nvPr/>
        </p:nvSpPr>
        <p:spPr>
          <a:xfrm>
            <a:off x="2796633" y="25527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p:cNvSpPr/>
          <p:nvPr/>
        </p:nvSpPr>
        <p:spPr>
          <a:xfrm>
            <a:off x="2620421" y="25137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p:cNvSpPr/>
          <p:nvPr/>
        </p:nvSpPr>
        <p:spPr>
          <a:xfrm>
            <a:off x="2902996" y="26153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p:cNvSpPr/>
          <p:nvPr/>
        </p:nvSpPr>
        <p:spPr>
          <a:xfrm>
            <a:off x="2993483" y="252013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Oval 186"/>
          <p:cNvSpPr/>
          <p:nvPr/>
        </p:nvSpPr>
        <p:spPr>
          <a:xfrm>
            <a:off x="4649246" y="24995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p:cNvSpPr/>
          <p:nvPr/>
        </p:nvSpPr>
        <p:spPr>
          <a:xfrm>
            <a:off x="4574633" y="26011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p:cNvSpPr/>
          <p:nvPr/>
        </p:nvSpPr>
        <p:spPr>
          <a:xfrm>
            <a:off x="4049171" y="267176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Oval 189"/>
          <p:cNvSpPr/>
          <p:nvPr/>
        </p:nvSpPr>
        <p:spPr>
          <a:xfrm>
            <a:off x="4150770" y="270192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Oval 190"/>
          <p:cNvSpPr/>
          <p:nvPr/>
        </p:nvSpPr>
        <p:spPr>
          <a:xfrm>
            <a:off x="4363496" y="270905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4288883" y="28106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Oval 192"/>
          <p:cNvSpPr/>
          <p:nvPr/>
        </p:nvSpPr>
        <p:spPr>
          <a:xfrm>
            <a:off x="3763421" y="258046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p:cNvSpPr/>
          <p:nvPr/>
        </p:nvSpPr>
        <p:spPr>
          <a:xfrm>
            <a:off x="3865020" y="261062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p:cNvSpPr/>
          <p:nvPr/>
        </p:nvSpPr>
        <p:spPr>
          <a:xfrm>
            <a:off x="2707803" y="2672426"/>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p:cNvSpPr/>
          <p:nvPr/>
        </p:nvSpPr>
        <p:spPr>
          <a:xfrm>
            <a:off x="3420643" y="3267276"/>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196"/>
          <p:cNvSpPr/>
          <p:nvPr/>
        </p:nvSpPr>
        <p:spPr>
          <a:xfrm>
            <a:off x="2771713" y="4258351"/>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197"/>
          <p:cNvSpPr/>
          <p:nvPr/>
        </p:nvSpPr>
        <p:spPr>
          <a:xfrm>
            <a:off x="1302773" y="3680215"/>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p:cNvSpPr/>
          <p:nvPr/>
        </p:nvSpPr>
        <p:spPr>
          <a:xfrm>
            <a:off x="1745225" y="2754034"/>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a:off x="1774723" y="4647709"/>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p:cNvSpPr/>
          <p:nvPr/>
        </p:nvSpPr>
        <p:spPr>
          <a:xfrm>
            <a:off x="2004798" y="4022377"/>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1473854" y="2370557"/>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p:cNvSpPr/>
          <p:nvPr/>
        </p:nvSpPr>
        <p:spPr>
          <a:xfrm>
            <a:off x="2388255" y="3196485"/>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TextBox 204"/>
          <p:cNvSpPr txBox="1"/>
          <p:nvPr/>
        </p:nvSpPr>
        <p:spPr>
          <a:xfrm>
            <a:off x="5492299" y="2088368"/>
            <a:ext cx="3362631" cy="3970318"/>
          </a:xfrm>
          <a:prstGeom prst="rect">
            <a:avLst/>
          </a:prstGeom>
          <a:noFill/>
        </p:spPr>
        <p:txBody>
          <a:bodyPr wrap="square" rtlCol="0">
            <a:spAutoFit/>
          </a:bodyPr>
          <a:lstStyle/>
          <a:p>
            <a:pPr marL="800100" lvl="1" indent="-342900">
              <a:buFont typeface="Arial" pitchFamily="34" charset="0"/>
              <a:buChar char="•"/>
            </a:pPr>
            <a:r>
              <a:rPr lang="en-US" dirty="0" smtClean="0"/>
              <a:t>Can we connect to other districts across the state to collaborate?</a:t>
            </a:r>
          </a:p>
          <a:p>
            <a:pPr marL="800100" lvl="1" indent="-342900">
              <a:buFont typeface="Arial" pitchFamily="34" charset="0"/>
              <a:buChar char="•"/>
            </a:pPr>
            <a:endParaRPr lang="en-US" dirty="0" smtClean="0"/>
          </a:p>
          <a:p>
            <a:pPr marL="800100" lvl="1" indent="-342900">
              <a:buFont typeface="Arial" pitchFamily="34" charset="0"/>
              <a:buChar char="•"/>
            </a:pPr>
            <a:r>
              <a:rPr lang="en-US" dirty="0" smtClean="0"/>
              <a:t>Are some of our IHE’s graduates teaching in high Value-Added districts? Are other IHEs having greater success with their graduates in this grade/subject? How can we learn from their success? </a:t>
            </a:r>
          </a:p>
          <a:p>
            <a:endParaRPr lang="en-US" dirty="0"/>
          </a:p>
        </p:txBody>
      </p:sp>
      <p:sp>
        <p:nvSpPr>
          <p:cNvPr id="206" name="TextBox 205"/>
          <p:cNvSpPr txBox="1"/>
          <p:nvPr/>
        </p:nvSpPr>
        <p:spPr>
          <a:xfrm>
            <a:off x="5849884" y="1461650"/>
            <a:ext cx="3150799" cy="646331"/>
          </a:xfrm>
          <a:prstGeom prst="rect">
            <a:avLst/>
          </a:prstGeom>
          <a:noFill/>
        </p:spPr>
        <p:txBody>
          <a:bodyPr wrap="none" rtlCol="0">
            <a:spAutoFit/>
          </a:bodyPr>
          <a:lstStyle/>
          <a:p>
            <a:pPr algn="ctr"/>
            <a:r>
              <a:rPr lang="en-US" b="1" dirty="0" smtClean="0"/>
              <a:t>Scenario 3 </a:t>
            </a:r>
          </a:p>
          <a:p>
            <a:pPr algn="ctr"/>
            <a:r>
              <a:rPr lang="en-US" b="1" dirty="0" smtClean="0"/>
              <a:t>(Consistently low Value-Added)</a:t>
            </a:r>
            <a:endParaRPr lang="en-US" b="1" dirty="0"/>
          </a:p>
        </p:txBody>
      </p:sp>
      <p:sp>
        <p:nvSpPr>
          <p:cNvPr id="217" name="Oval 216"/>
          <p:cNvSpPr/>
          <p:nvPr/>
        </p:nvSpPr>
        <p:spPr>
          <a:xfrm>
            <a:off x="3087299" y="346866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Oval 217"/>
          <p:cNvSpPr/>
          <p:nvPr/>
        </p:nvSpPr>
        <p:spPr>
          <a:xfrm>
            <a:off x="1863337" y="329721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Oval 218"/>
          <p:cNvSpPr/>
          <p:nvPr/>
        </p:nvSpPr>
        <p:spPr>
          <a:xfrm>
            <a:off x="2968237" y="356786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Oval 219"/>
          <p:cNvSpPr/>
          <p:nvPr/>
        </p:nvSpPr>
        <p:spPr>
          <a:xfrm>
            <a:off x="2796787" y="350595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Oval 220"/>
          <p:cNvSpPr/>
          <p:nvPr/>
        </p:nvSpPr>
        <p:spPr>
          <a:xfrm>
            <a:off x="2666612" y="3692505"/>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Oval 221"/>
          <p:cNvSpPr/>
          <p:nvPr/>
        </p:nvSpPr>
        <p:spPr>
          <a:xfrm>
            <a:off x="1910962" y="3658356"/>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Oval 222"/>
          <p:cNvSpPr/>
          <p:nvPr/>
        </p:nvSpPr>
        <p:spPr>
          <a:xfrm>
            <a:off x="2445950" y="3551218"/>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Oval 223"/>
          <p:cNvSpPr/>
          <p:nvPr/>
        </p:nvSpPr>
        <p:spPr>
          <a:xfrm>
            <a:off x="1883974" y="351311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Oval 224"/>
          <p:cNvSpPr/>
          <p:nvPr/>
        </p:nvSpPr>
        <p:spPr>
          <a:xfrm>
            <a:off x="1710937" y="3539293"/>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Oval 225"/>
          <p:cNvSpPr/>
          <p:nvPr/>
        </p:nvSpPr>
        <p:spPr>
          <a:xfrm>
            <a:off x="4609332" y="36161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Oval 226"/>
          <p:cNvSpPr/>
          <p:nvPr/>
        </p:nvSpPr>
        <p:spPr>
          <a:xfrm>
            <a:off x="3385370" y="34447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Oval 227"/>
          <p:cNvSpPr/>
          <p:nvPr/>
        </p:nvSpPr>
        <p:spPr>
          <a:xfrm>
            <a:off x="4490270" y="371535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Oval 228"/>
          <p:cNvSpPr/>
          <p:nvPr/>
        </p:nvSpPr>
        <p:spPr>
          <a:xfrm>
            <a:off x="4318820" y="365344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Oval 229"/>
          <p:cNvSpPr/>
          <p:nvPr/>
        </p:nvSpPr>
        <p:spPr>
          <a:xfrm>
            <a:off x="4188645" y="3839989"/>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Oval 230"/>
          <p:cNvSpPr/>
          <p:nvPr/>
        </p:nvSpPr>
        <p:spPr>
          <a:xfrm>
            <a:off x="3432995" y="3805840"/>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Oval 231"/>
          <p:cNvSpPr/>
          <p:nvPr/>
        </p:nvSpPr>
        <p:spPr>
          <a:xfrm>
            <a:off x="3967983" y="3698702"/>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Oval 232"/>
          <p:cNvSpPr/>
          <p:nvPr/>
        </p:nvSpPr>
        <p:spPr>
          <a:xfrm>
            <a:off x="3406007" y="3660601"/>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Oval 233"/>
          <p:cNvSpPr/>
          <p:nvPr/>
        </p:nvSpPr>
        <p:spPr>
          <a:xfrm>
            <a:off x="3232970" y="3686777"/>
            <a:ext cx="61696" cy="61696"/>
          </a:xfrm>
          <a:prstGeom prst="ellipse">
            <a:avLst/>
          </a:prstGeom>
          <a:solidFill>
            <a:srgbClr val="8F9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Rectangle 234"/>
          <p:cNvSpPr/>
          <p:nvPr/>
        </p:nvSpPr>
        <p:spPr>
          <a:xfrm>
            <a:off x="3396061" y="4410751"/>
            <a:ext cx="153384" cy="153384"/>
          </a:xfrm>
          <a:prstGeom prst="rect">
            <a:avLst/>
          </a:prstGeom>
          <a:solidFill>
            <a:srgbClr val="CEB94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Oval 213"/>
          <p:cNvSpPr/>
          <p:nvPr/>
        </p:nvSpPr>
        <p:spPr>
          <a:xfrm>
            <a:off x="3828681" y="1793404"/>
            <a:ext cx="1520068" cy="4058756"/>
          </a:xfrm>
          <a:prstGeom prst="ellipse">
            <a:avLst/>
          </a:prstGeom>
          <a:solidFill>
            <a:srgbClr val="00B050">
              <a:alpha val="35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TextBox 214"/>
          <p:cNvSpPr txBox="1"/>
          <p:nvPr/>
        </p:nvSpPr>
        <p:spPr>
          <a:xfrm>
            <a:off x="4416649" y="3573041"/>
            <a:ext cx="335348" cy="461665"/>
          </a:xfrm>
          <a:prstGeom prst="rect">
            <a:avLst/>
          </a:prstGeom>
          <a:noFill/>
        </p:spPr>
        <p:txBody>
          <a:bodyPr wrap="none" rtlCol="0">
            <a:spAutoFit/>
          </a:bodyPr>
          <a:lstStyle/>
          <a:p>
            <a:r>
              <a:rPr lang="en-US" sz="2400" b="1" dirty="0" smtClean="0"/>
              <a:t>E</a:t>
            </a:r>
            <a:endParaRPr lang="en-US" sz="2400" b="1" dirty="0"/>
          </a:p>
        </p:txBody>
      </p:sp>
      <p:sp>
        <p:nvSpPr>
          <p:cNvPr id="236" name="Title 1"/>
          <p:cNvSpPr>
            <a:spLocks noGrp="1"/>
          </p:cNvSpPr>
          <p:nvPr>
            <p:ph type="title"/>
          </p:nvPr>
        </p:nvSpPr>
        <p:spPr>
          <a:xfrm>
            <a:off x="336262" y="109466"/>
            <a:ext cx="8807737" cy="1143000"/>
          </a:xfrm>
        </p:spPr>
        <p:txBody>
          <a:bodyPr>
            <a:normAutofit fontScale="90000"/>
          </a:bodyPr>
          <a:lstStyle/>
          <a:p>
            <a:r>
              <a:rPr lang="en-US" dirty="0" smtClean="0"/>
              <a:t>2. Is there an overall weakness or strength in our teachers for a particular subjects?</a:t>
            </a:r>
            <a:endParaRPr lang="en-US" dirty="0"/>
          </a:p>
        </p:txBody>
      </p:sp>
      <p:sp>
        <p:nvSpPr>
          <p:cNvPr id="216" name="TextBox 215"/>
          <p:cNvSpPr txBox="1"/>
          <p:nvPr/>
        </p:nvSpPr>
        <p:spPr>
          <a:xfrm>
            <a:off x="2229956" y="1584058"/>
            <a:ext cx="1958585" cy="307777"/>
          </a:xfrm>
          <a:prstGeom prst="rect">
            <a:avLst/>
          </a:prstGeom>
          <a:solidFill>
            <a:srgbClr val="2C5A8C"/>
          </a:solidFill>
        </p:spPr>
        <p:txBody>
          <a:bodyPr wrap="square" rtlCol="0">
            <a:spAutoFit/>
          </a:bodyPr>
          <a:lstStyle/>
          <a:p>
            <a:pPr algn="ctr"/>
            <a:r>
              <a:rPr lang="en-US" sz="1400" b="1" dirty="0" smtClean="0">
                <a:solidFill>
                  <a:schemeClr val="bg1"/>
                </a:solidFill>
                <a:latin typeface="Arial" pitchFamily="34" charset="0"/>
                <a:cs typeface="Arial" pitchFamily="34" charset="0"/>
              </a:rPr>
              <a:t>READING Grade 5</a:t>
            </a:r>
            <a:endParaRPr lang="en-US" sz="1400" b="1" dirty="0">
              <a:solidFill>
                <a:schemeClr val="bg1"/>
              </a:solidFill>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Value-Added Color Coding</a:t>
            </a:r>
            <a:endParaRPr lang="en-US" dirty="0"/>
          </a:p>
        </p:txBody>
      </p:sp>
      <p:grpSp>
        <p:nvGrpSpPr>
          <p:cNvPr id="3" name="Group 61"/>
          <p:cNvGrpSpPr/>
          <p:nvPr/>
        </p:nvGrpSpPr>
        <p:grpSpPr>
          <a:xfrm>
            <a:off x="600075" y="1835734"/>
            <a:ext cx="7870180" cy="3952849"/>
            <a:chOff x="600075" y="1835734"/>
            <a:chExt cx="7870180" cy="3952849"/>
          </a:xfrm>
        </p:grpSpPr>
        <p:sp>
          <p:nvSpPr>
            <p:cNvPr id="63" name="Rectangle 62"/>
            <p:cNvSpPr/>
            <p:nvPr/>
          </p:nvSpPr>
          <p:spPr>
            <a:xfrm>
              <a:off x="600075" y="3443288"/>
              <a:ext cx="7831931" cy="7572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600075" y="4955381"/>
              <a:ext cx="7831931" cy="7572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600796" y="1835734"/>
              <a:ext cx="7831362" cy="73384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610391" y="2669623"/>
              <a:ext cx="2318003" cy="646331"/>
            </a:xfrm>
            <a:prstGeom prst="rect">
              <a:avLst/>
            </a:prstGeom>
            <a:solidFill>
              <a:srgbClr val="2C5A8C"/>
            </a:solidFill>
          </p:spPr>
          <p:txBody>
            <a:bodyPr wrap="square" rtlCol="0">
              <a:spAutoFit/>
            </a:bodyPr>
            <a:lstStyle/>
            <a:p>
              <a:pPr algn="ctr"/>
              <a:r>
                <a:rPr lang="en-US" sz="3600" b="1" dirty="0" smtClean="0">
                  <a:solidFill>
                    <a:schemeClr val="bg1"/>
                  </a:solidFill>
                  <a:latin typeface="Arial" pitchFamily="34" charset="0"/>
                  <a:cs typeface="Arial" pitchFamily="34" charset="0"/>
                </a:rPr>
                <a:t>READING</a:t>
              </a:r>
              <a:endParaRPr lang="en-US" sz="3600" b="1" dirty="0">
                <a:solidFill>
                  <a:schemeClr val="bg1"/>
                </a:solidFill>
                <a:latin typeface="Arial" pitchFamily="34" charset="0"/>
                <a:cs typeface="Arial" pitchFamily="34" charset="0"/>
              </a:endParaRPr>
            </a:p>
          </p:txBody>
        </p:sp>
        <p:sp>
          <p:nvSpPr>
            <p:cNvPr id="67" name="TextBox 66"/>
            <p:cNvSpPr txBox="1"/>
            <p:nvPr/>
          </p:nvSpPr>
          <p:spPr>
            <a:xfrm>
              <a:off x="2591960" y="1871478"/>
              <a:ext cx="1117615" cy="646331"/>
            </a:xfrm>
            <a:prstGeom prst="rect">
              <a:avLst/>
            </a:prstGeom>
            <a:noFill/>
          </p:spPr>
          <p:txBody>
            <a:bodyPr wrap="none" rtlCol="0">
              <a:spAutoFit/>
            </a:bodyPr>
            <a:lstStyle/>
            <a:p>
              <a:pPr algn="ctr"/>
              <a:r>
                <a:rPr lang="en-US" sz="1200" b="1" dirty="0" smtClean="0">
                  <a:solidFill>
                    <a:schemeClr val="bg1"/>
                  </a:solidFill>
                </a:rPr>
                <a:t>NUMBER OF</a:t>
              </a:r>
            </a:p>
            <a:p>
              <a:pPr algn="ctr"/>
              <a:r>
                <a:rPr lang="en-US" sz="1200" b="1" dirty="0" smtClean="0">
                  <a:solidFill>
                    <a:schemeClr val="bg1"/>
                  </a:solidFill>
                </a:rPr>
                <a:t>STUDENTS</a:t>
              </a:r>
            </a:p>
            <a:p>
              <a:pPr algn="ctr"/>
              <a:r>
                <a:rPr lang="en-US" sz="1200" b="1" dirty="0" smtClean="0">
                  <a:solidFill>
                    <a:schemeClr val="bg1"/>
                  </a:solidFill>
                </a:rPr>
                <a:t>(WEIGHTED)</a:t>
              </a:r>
              <a:endParaRPr lang="en-US" sz="1200" b="1" dirty="0">
                <a:solidFill>
                  <a:schemeClr val="bg1"/>
                </a:solidFill>
              </a:endParaRPr>
            </a:p>
          </p:txBody>
        </p:sp>
        <p:sp>
          <p:nvSpPr>
            <p:cNvPr id="68" name="TextBox 67"/>
            <p:cNvSpPr txBox="1"/>
            <p:nvPr/>
          </p:nvSpPr>
          <p:spPr>
            <a:xfrm>
              <a:off x="4976710" y="1885780"/>
              <a:ext cx="2204066" cy="276999"/>
            </a:xfrm>
            <a:prstGeom prst="rect">
              <a:avLst/>
            </a:prstGeom>
            <a:noFill/>
          </p:spPr>
          <p:txBody>
            <a:bodyPr wrap="none" rtlCol="0">
              <a:spAutoFit/>
            </a:bodyPr>
            <a:lstStyle/>
            <a:p>
              <a:pPr algn="ctr"/>
              <a:r>
                <a:rPr lang="en-US" sz="1200" b="1" dirty="0" smtClean="0">
                  <a:solidFill>
                    <a:schemeClr val="bg1"/>
                  </a:solidFill>
                </a:rPr>
                <a:t>VALUE-ADDED ESTIMATES</a:t>
              </a:r>
              <a:endParaRPr lang="en-US" sz="1200" b="1" dirty="0">
                <a:solidFill>
                  <a:schemeClr val="bg1"/>
                </a:solidFill>
              </a:endParaRPr>
            </a:p>
          </p:txBody>
        </p:sp>
        <p:sp>
          <p:nvSpPr>
            <p:cNvPr id="69" name="TextBox 68"/>
            <p:cNvSpPr txBox="1"/>
            <p:nvPr/>
          </p:nvSpPr>
          <p:spPr>
            <a:xfrm>
              <a:off x="3675384" y="2180103"/>
              <a:ext cx="306494" cy="353943"/>
            </a:xfrm>
            <a:prstGeom prst="rect">
              <a:avLst/>
            </a:prstGeom>
            <a:noFill/>
          </p:spPr>
          <p:txBody>
            <a:bodyPr wrap="none" rtlCol="0">
              <a:spAutoFit/>
            </a:bodyPr>
            <a:lstStyle/>
            <a:p>
              <a:pPr algn="ctr"/>
              <a:r>
                <a:rPr lang="en-US" sz="1700" dirty="0" smtClean="0">
                  <a:solidFill>
                    <a:schemeClr val="bg1"/>
                  </a:solidFill>
                </a:rPr>
                <a:t>1</a:t>
              </a:r>
              <a:endParaRPr lang="en-US" sz="1700" dirty="0">
                <a:solidFill>
                  <a:schemeClr val="bg1"/>
                </a:solidFill>
              </a:endParaRPr>
            </a:p>
          </p:txBody>
        </p:sp>
        <p:sp>
          <p:nvSpPr>
            <p:cNvPr id="70" name="TextBox 69"/>
            <p:cNvSpPr txBox="1"/>
            <p:nvPr/>
          </p:nvSpPr>
          <p:spPr>
            <a:xfrm>
              <a:off x="4797478" y="2180103"/>
              <a:ext cx="306494" cy="353943"/>
            </a:xfrm>
            <a:prstGeom prst="rect">
              <a:avLst/>
            </a:prstGeom>
            <a:noFill/>
          </p:spPr>
          <p:txBody>
            <a:bodyPr wrap="none" rtlCol="0">
              <a:spAutoFit/>
            </a:bodyPr>
            <a:lstStyle/>
            <a:p>
              <a:pPr algn="ctr"/>
              <a:r>
                <a:rPr lang="en-US" sz="1700" dirty="0" smtClean="0">
                  <a:solidFill>
                    <a:schemeClr val="bg1"/>
                  </a:solidFill>
                </a:rPr>
                <a:t>2</a:t>
              </a:r>
              <a:endParaRPr lang="en-US" sz="1700" dirty="0">
                <a:solidFill>
                  <a:schemeClr val="bg1"/>
                </a:solidFill>
              </a:endParaRPr>
            </a:p>
          </p:txBody>
        </p:sp>
        <p:sp>
          <p:nvSpPr>
            <p:cNvPr id="71" name="TextBox 70"/>
            <p:cNvSpPr txBox="1"/>
            <p:nvPr/>
          </p:nvSpPr>
          <p:spPr>
            <a:xfrm>
              <a:off x="5919572" y="2189628"/>
              <a:ext cx="306494" cy="353943"/>
            </a:xfrm>
            <a:prstGeom prst="rect">
              <a:avLst/>
            </a:prstGeom>
            <a:noFill/>
          </p:spPr>
          <p:txBody>
            <a:bodyPr wrap="none" rtlCol="0">
              <a:spAutoFit/>
            </a:bodyPr>
            <a:lstStyle/>
            <a:p>
              <a:pPr algn="ctr"/>
              <a:r>
                <a:rPr lang="en-US" sz="1700" dirty="0" smtClean="0">
                  <a:solidFill>
                    <a:schemeClr val="bg1"/>
                  </a:solidFill>
                </a:rPr>
                <a:t>3</a:t>
              </a:r>
              <a:endParaRPr lang="en-US" sz="1700" dirty="0">
                <a:solidFill>
                  <a:schemeClr val="bg1"/>
                </a:solidFill>
              </a:endParaRPr>
            </a:p>
          </p:txBody>
        </p:sp>
        <p:sp>
          <p:nvSpPr>
            <p:cNvPr id="72" name="TextBox 71"/>
            <p:cNvSpPr txBox="1"/>
            <p:nvPr/>
          </p:nvSpPr>
          <p:spPr>
            <a:xfrm>
              <a:off x="7041666" y="2177722"/>
              <a:ext cx="306494" cy="353943"/>
            </a:xfrm>
            <a:prstGeom prst="rect">
              <a:avLst/>
            </a:prstGeom>
            <a:noFill/>
          </p:spPr>
          <p:txBody>
            <a:bodyPr wrap="none" rtlCol="0">
              <a:spAutoFit/>
            </a:bodyPr>
            <a:lstStyle/>
            <a:p>
              <a:pPr algn="ctr"/>
              <a:r>
                <a:rPr lang="en-US" sz="1700" dirty="0" smtClean="0">
                  <a:solidFill>
                    <a:schemeClr val="bg1"/>
                  </a:solidFill>
                </a:rPr>
                <a:t>4</a:t>
              </a:r>
              <a:endParaRPr lang="en-US" sz="1700" dirty="0">
                <a:solidFill>
                  <a:schemeClr val="bg1"/>
                </a:solidFill>
              </a:endParaRPr>
            </a:p>
          </p:txBody>
        </p:sp>
        <p:sp>
          <p:nvSpPr>
            <p:cNvPr id="73" name="TextBox 72"/>
            <p:cNvSpPr txBox="1"/>
            <p:nvPr/>
          </p:nvSpPr>
          <p:spPr>
            <a:xfrm>
              <a:off x="8163761" y="2175340"/>
              <a:ext cx="306494" cy="353943"/>
            </a:xfrm>
            <a:prstGeom prst="rect">
              <a:avLst/>
            </a:prstGeom>
            <a:noFill/>
          </p:spPr>
          <p:txBody>
            <a:bodyPr wrap="none" rtlCol="0">
              <a:spAutoFit/>
            </a:bodyPr>
            <a:lstStyle/>
            <a:p>
              <a:pPr algn="ctr"/>
              <a:r>
                <a:rPr lang="en-US" sz="1700" dirty="0" smtClean="0">
                  <a:solidFill>
                    <a:schemeClr val="bg1"/>
                  </a:solidFill>
                </a:rPr>
                <a:t>5</a:t>
              </a:r>
              <a:endParaRPr lang="en-US" sz="1700" dirty="0">
                <a:solidFill>
                  <a:schemeClr val="bg1"/>
                </a:solidFill>
              </a:endParaRPr>
            </a:p>
          </p:txBody>
        </p:sp>
        <p:sp>
          <p:nvSpPr>
            <p:cNvPr id="74" name="Rectangle 73"/>
            <p:cNvSpPr/>
            <p:nvPr/>
          </p:nvSpPr>
          <p:spPr>
            <a:xfrm flipH="1">
              <a:off x="3826404"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H="1">
              <a:off x="4948766"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H="1">
              <a:off x="6071128"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flipH="1">
              <a:off x="7193490"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flipH="1">
              <a:off x="8315854"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Straight Connector 78"/>
            <p:cNvCxnSpPr/>
            <p:nvPr/>
          </p:nvCxnSpPr>
          <p:spPr>
            <a:xfrm>
              <a:off x="2625731" y="3440112"/>
              <a:ext cx="0" cy="2270126"/>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3668723" y="3449637"/>
              <a:ext cx="0" cy="2270126"/>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flipH="1">
              <a:off x="3824021"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flipH="1">
              <a:off x="4946383"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flipH="1">
              <a:off x="6068745"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flipH="1">
              <a:off x="7191107"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flipH="1">
              <a:off x="8313471"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flipH="1">
              <a:off x="3824021"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flipH="1">
              <a:off x="4946383"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flipH="1">
              <a:off x="6068745"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flipH="1">
              <a:off x="7191107"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flipH="1">
              <a:off x="8313471"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flipH="1">
              <a:off x="3826401"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flipH="1">
              <a:off x="4948763"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flipH="1">
              <a:off x="6071125"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flipH="1">
              <a:off x="7193487"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flipH="1">
              <a:off x="8315851"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6" name="TextBox 95"/>
          <p:cNvSpPr txBox="1"/>
          <p:nvPr/>
        </p:nvSpPr>
        <p:spPr>
          <a:xfrm>
            <a:off x="2737860" y="3583370"/>
            <a:ext cx="792419" cy="461665"/>
          </a:xfrm>
          <a:prstGeom prst="rect">
            <a:avLst/>
          </a:prstGeom>
          <a:noFill/>
        </p:spPr>
        <p:txBody>
          <a:bodyPr wrap="square" rtlCol="0">
            <a:spAutoFit/>
          </a:bodyPr>
          <a:lstStyle/>
          <a:p>
            <a:r>
              <a:rPr lang="en-US" sz="2400" dirty="0" smtClean="0">
                <a:latin typeface="Arial" pitchFamily="34" charset="0"/>
                <a:cs typeface="Arial" pitchFamily="34" charset="0"/>
              </a:rPr>
              <a:t>47.5</a:t>
            </a:r>
            <a:endParaRPr lang="en-US" sz="2400" dirty="0">
              <a:latin typeface="Arial" pitchFamily="34" charset="0"/>
              <a:cs typeface="Arial" pitchFamily="34" charset="0"/>
            </a:endParaRPr>
          </a:p>
        </p:txBody>
      </p:sp>
      <p:sp>
        <p:nvSpPr>
          <p:cNvPr id="97" name="TextBox 96"/>
          <p:cNvSpPr txBox="1"/>
          <p:nvPr/>
        </p:nvSpPr>
        <p:spPr>
          <a:xfrm>
            <a:off x="2726286" y="4345912"/>
            <a:ext cx="792419" cy="461665"/>
          </a:xfrm>
          <a:prstGeom prst="rect">
            <a:avLst/>
          </a:prstGeom>
          <a:noFill/>
        </p:spPr>
        <p:txBody>
          <a:bodyPr wrap="square" rtlCol="0">
            <a:spAutoFit/>
          </a:bodyPr>
          <a:lstStyle/>
          <a:p>
            <a:r>
              <a:rPr lang="en-US" sz="2400" dirty="0" smtClean="0">
                <a:latin typeface="Arial" pitchFamily="34" charset="0"/>
                <a:cs typeface="Arial" pitchFamily="34" charset="0"/>
              </a:rPr>
              <a:t>44.0</a:t>
            </a:r>
            <a:endParaRPr lang="en-US" sz="2400" dirty="0">
              <a:latin typeface="Arial" pitchFamily="34" charset="0"/>
              <a:cs typeface="Arial" pitchFamily="34" charset="0"/>
            </a:endParaRPr>
          </a:p>
        </p:txBody>
      </p:sp>
      <p:sp>
        <p:nvSpPr>
          <p:cNvPr id="98" name="TextBox 97"/>
          <p:cNvSpPr txBox="1"/>
          <p:nvPr/>
        </p:nvSpPr>
        <p:spPr>
          <a:xfrm>
            <a:off x="2737860" y="5103093"/>
            <a:ext cx="792419" cy="461665"/>
          </a:xfrm>
          <a:prstGeom prst="rect">
            <a:avLst/>
          </a:prstGeom>
          <a:noFill/>
        </p:spPr>
        <p:txBody>
          <a:bodyPr wrap="square" rtlCol="0">
            <a:spAutoFit/>
          </a:bodyPr>
          <a:lstStyle/>
          <a:p>
            <a:r>
              <a:rPr lang="en-US" sz="2400" dirty="0" smtClean="0">
                <a:latin typeface="Arial" pitchFamily="34" charset="0"/>
                <a:cs typeface="Arial" pitchFamily="34" charset="0"/>
              </a:rPr>
              <a:t>21.9</a:t>
            </a:r>
            <a:endParaRPr lang="en-US" sz="2400" dirty="0">
              <a:latin typeface="Arial" pitchFamily="34" charset="0"/>
              <a:cs typeface="Arial" pitchFamily="34" charset="0"/>
            </a:endParaRPr>
          </a:p>
        </p:txBody>
      </p:sp>
      <p:sp>
        <p:nvSpPr>
          <p:cNvPr id="99" name="TextBox 98"/>
          <p:cNvSpPr txBox="1"/>
          <p:nvPr/>
        </p:nvSpPr>
        <p:spPr>
          <a:xfrm>
            <a:off x="606212" y="3588729"/>
            <a:ext cx="1879226" cy="461665"/>
          </a:xfrm>
          <a:prstGeom prst="rect">
            <a:avLst/>
          </a:prstGeom>
          <a:noFill/>
        </p:spPr>
        <p:txBody>
          <a:bodyPr wrap="square" rtlCol="0">
            <a:spAutoFit/>
          </a:bodyPr>
          <a:lstStyle/>
          <a:p>
            <a:r>
              <a:rPr lang="en-US" sz="2400" dirty="0" smtClean="0">
                <a:latin typeface="Arial" pitchFamily="34" charset="0"/>
                <a:cs typeface="Arial" pitchFamily="34" charset="0"/>
              </a:rPr>
              <a:t>Grade 3</a:t>
            </a:r>
            <a:endParaRPr lang="en-US" sz="2400" dirty="0">
              <a:latin typeface="Arial" pitchFamily="34" charset="0"/>
              <a:cs typeface="Arial" pitchFamily="34" charset="0"/>
            </a:endParaRPr>
          </a:p>
        </p:txBody>
      </p:sp>
      <p:sp>
        <p:nvSpPr>
          <p:cNvPr id="100" name="TextBox 99"/>
          <p:cNvSpPr txBox="1"/>
          <p:nvPr/>
        </p:nvSpPr>
        <p:spPr>
          <a:xfrm>
            <a:off x="611999" y="4337017"/>
            <a:ext cx="1879226" cy="461665"/>
          </a:xfrm>
          <a:prstGeom prst="rect">
            <a:avLst/>
          </a:prstGeom>
          <a:noFill/>
        </p:spPr>
        <p:txBody>
          <a:bodyPr wrap="square" rtlCol="0">
            <a:spAutoFit/>
          </a:bodyPr>
          <a:lstStyle/>
          <a:p>
            <a:r>
              <a:rPr lang="en-US" sz="2400" dirty="0" smtClean="0">
                <a:latin typeface="Arial" pitchFamily="34" charset="0"/>
                <a:cs typeface="Arial" pitchFamily="34" charset="0"/>
              </a:rPr>
              <a:t>Grade 4</a:t>
            </a:r>
            <a:endParaRPr lang="en-US" sz="2400" dirty="0">
              <a:latin typeface="Arial" pitchFamily="34" charset="0"/>
              <a:cs typeface="Arial" pitchFamily="34" charset="0"/>
            </a:endParaRPr>
          </a:p>
        </p:txBody>
      </p:sp>
      <p:sp>
        <p:nvSpPr>
          <p:cNvPr id="101" name="TextBox 100"/>
          <p:cNvSpPr txBox="1"/>
          <p:nvPr/>
        </p:nvSpPr>
        <p:spPr>
          <a:xfrm>
            <a:off x="611999" y="5103094"/>
            <a:ext cx="1879226" cy="461665"/>
          </a:xfrm>
          <a:prstGeom prst="rect">
            <a:avLst/>
          </a:prstGeom>
          <a:noFill/>
        </p:spPr>
        <p:txBody>
          <a:bodyPr wrap="square" rtlCol="0">
            <a:spAutoFit/>
          </a:bodyPr>
          <a:lstStyle/>
          <a:p>
            <a:r>
              <a:rPr lang="en-US" sz="2400" dirty="0" smtClean="0">
                <a:latin typeface="Arial" pitchFamily="34" charset="0"/>
                <a:cs typeface="Arial" pitchFamily="34" charset="0"/>
              </a:rPr>
              <a:t>Grade 5</a:t>
            </a:r>
            <a:endParaRPr lang="en-US" sz="2400" dirty="0">
              <a:latin typeface="Arial" pitchFamily="34" charset="0"/>
              <a:cs typeface="Arial" pitchFamily="34" charset="0"/>
            </a:endParaRPr>
          </a:p>
        </p:txBody>
      </p:sp>
      <p:sp>
        <p:nvSpPr>
          <p:cNvPr id="58" name="Content Placeholder 2"/>
          <p:cNvSpPr>
            <a:spLocks noGrp="1"/>
          </p:cNvSpPr>
          <p:nvPr>
            <p:ph sz="quarter" idx="1"/>
          </p:nvPr>
        </p:nvSpPr>
        <p:spPr>
          <a:xfrm>
            <a:off x="612648" y="5897300"/>
            <a:ext cx="8153400" cy="376177"/>
          </a:xfrm>
        </p:spPr>
        <p:txBody>
          <a:bodyPr>
            <a:normAutofit fontScale="77500" lnSpcReduction="20000"/>
          </a:bodyPr>
          <a:lstStyle/>
          <a:p>
            <a:r>
              <a:rPr lang="en-US" dirty="0" smtClean="0"/>
              <a:t>If the confidence interval crosses 3, the color is gray. </a:t>
            </a:r>
          </a:p>
        </p:txBody>
      </p:sp>
      <p:cxnSp>
        <p:nvCxnSpPr>
          <p:cNvPr id="60" name="Straight Connector 59"/>
          <p:cNvCxnSpPr>
            <a:stCxn id="76" idx="2"/>
          </p:cNvCxnSpPr>
          <p:nvPr/>
        </p:nvCxnSpPr>
        <p:spPr>
          <a:xfrm flipH="1">
            <a:off x="6076709" y="2666757"/>
            <a:ext cx="8135" cy="2970114"/>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4" name="Group 101"/>
          <p:cNvGrpSpPr/>
          <p:nvPr/>
        </p:nvGrpSpPr>
        <p:grpSpPr>
          <a:xfrm>
            <a:off x="5451676" y="3559075"/>
            <a:ext cx="1290146" cy="625127"/>
            <a:chOff x="3576688" y="3559075"/>
            <a:chExt cx="1290146" cy="625127"/>
          </a:xfrm>
        </p:grpSpPr>
        <p:sp>
          <p:nvSpPr>
            <p:cNvPr id="103" name="Teardrop 102"/>
            <p:cNvSpPr/>
            <p:nvPr/>
          </p:nvSpPr>
          <p:spPr>
            <a:xfrm rot="8100000">
              <a:off x="3954567" y="3559075"/>
              <a:ext cx="508769" cy="508769"/>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04" name="TextBox 103"/>
            <p:cNvSpPr txBox="1"/>
            <p:nvPr/>
          </p:nvSpPr>
          <p:spPr>
            <a:xfrm>
              <a:off x="3928694" y="3605952"/>
              <a:ext cx="550739" cy="400110"/>
            </a:xfrm>
            <a:prstGeom prst="rect">
              <a:avLst/>
            </a:prstGeom>
            <a:noFill/>
          </p:spPr>
          <p:txBody>
            <a:bodyPr wrap="square" rtlCol="0">
              <a:spAutoFit/>
            </a:bodyPr>
            <a:lstStyle/>
            <a:p>
              <a:pPr algn="ctr"/>
              <a:r>
                <a:rPr lang="en-US" sz="2000" b="1" dirty="0" smtClean="0"/>
                <a:t>3.0</a:t>
              </a:r>
              <a:endParaRPr lang="en-US" sz="2000" b="1" dirty="0"/>
            </a:p>
          </p:txBody>
        </p:sp>
        <p:cxnSp>
          <p:nvCxnSpPr>
            <p:cNvPr id="105" name="Straight Connector 104"/>
            <p:cNvCxnSpPr/>
            <p:nvPr/>
          </p:nvCxnSpPr>
          <p:spPr>
            <a:xfrm>
              <a:off x="3576688" y="4184201"/>
              <a:ext cx="1290146"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oup 105"/>
          <p:cNvGrpSpPr/>
          <p:nvPr/>
        </p:nvGrpSpPr>
        <p:grpSpPr>
          <a:xfrm>
            <a:off x="4762984" y="4302031"/>
            <a:ext cx="1464197" cy="636702"/>
            <a:chOff x="4786132" y="4302031"/>
            <a:chExt cx="1464197" cy="636702"/>
          </a:xfrm>
        </p:grpSpPr>
        <p:sp>
          <p:nvSpPr>
            <p:cNvPr id="107" name="Teardrop 106"/>
            <p:cNvSpPr/>
            <p:nvPr/>
          </p:nvSpPr>
          <p:spPr>
            <a:xfrm rot="8100000">
              <a:off x="5271681" y="4302031"/>
              <a:ext cx="508769" cy="508769"/>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08" name="TextBox 107"/>
            <p:cNvSpPr txBox="1"/>
            <p:nvPr/>
          </p:nvSpPr>
          <p:spPr>
            <a:xfrm>
              <a:off x="5257141" y="4348908"/>
              <a:ext cx="550739" cy="400110"/>
            </a:xfrm>
            <a:prstGeom prst="rect">
              <a:avLst/>
            </a:prstGeom>
            <a:noFill/>
          </p:spPr>
          <p:txBody>
            <a:bodyPr wrap="square" rtlCol="0">
              <a:spAutoFit/>
            </a:bodyPr>
            <a:lstStyle/>
            <a:p>
              <a:pPr algn="ctr"/>
              <a:r>
                <a:rPr lang="en-US" sz="2000" b="1" dirty="0" smtClean="0"/>
                <a:t>2.5</a:t>
              </a:r>
              <a:endParaRPr lang="en-US" sz="2000" b="1" dirty="0"/>
            </a:p>
          </p:txBody>
        </p:sp>
        <p:cxnSp>
          <p:nvCxnSpPr>
            <p:cNvPr id="109" name="Straight Connector 108"/>
            <p:cNvCxnSpPr/>
            <p:nvPr/>
          </p:nvCxnSpPr>
          <p:spPr>
            <a:xfrm>
              <a:off x="4786132" y="4938732"/>
              <a:ext cx="1464197"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oup 109"/>
          <p:cNvGrpSpPr/>
          <p:nvPr/>
        </p:nvGrpSpPr>
        <p:grpSpPr>
          <a:xfrm>
            <a:off x="5955173" y="5062264"/>
            <a:ext cx="2372810" cy="630915"/>
            <a:chOff x="3420467" y="5062264"/>
            <a:chExt cx="2372810" cy="630915"/>
          </a:xfrm>
        </p:grpSpPr>
        <p:sp>
          <p:nvSpPr>
            <p:cNvPr id="111" name="Teardrop 110"/>
            <p:cNvSpPr/>
            <p:nvPr/>
          </p:nvSpPr>
          <p:spPr>
            <a:xfrm rot="8100000">
              <a:off x="4560031" y="5062264"/>
              <a:ext cx="508769" cy="508769"/>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12" name="TextBox 111"/>
            <p:cNvSpPr txBox="1"/>
            <p:nvPr/>
          </p:nvSpPr>
          <p:spPr>
            <a:xfrm>
              <a:off x="4538834" y="5109141"/>
              <a:ext cx="550739" cy="400110"/>
            </a:xfrm>
            <a:prstGeom prst="rect">
              <a:avLst/>
            </a:prstGeom>
            <a:noFill/>
          </p:spPr>
          <p:txBody>
            <a:bodyPr wrap="square" rtlCol="0">
              <a:spAutoFit/>
            </a:bodyPr>
            <a:lstStyle/>
            <a:p>
              <a:pPr algn="ctr"/>
              <a:r>
                <a:rPr lang="en-US" sz="2000" b="1" dirty="0" smtClean="0"/>
                <a:t>4.1</a:t>
              </a:r>
              <a:endParaRPr lang="en-US" sz="2000" b="1" dirty="0"/>
            </a:p>
          </p:txBody>
        </p:sp>
        <p:cxnSp>
          <p:nvCxnSpPr>
            <p:cNvPr id="113" name="Straight Connector 112"/>
            <p:cNvCxnSpPr/>
            <p:nvPr/>
          </p:nvCxnSpPr>
          <p:spPr>
            <a:xfrm>
              <a:off x="3420467" y="5693179"/>
              <a:ext cx="237281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Value-Added Color Coding</a:t>
            </a:r>
            <a:endParaRPr lang="en-US" dirty="0"/>
          </a:p>
        </p:txBody>
      </p:sp>
      <p:grpSp>
        <p:nvGrpSpPr>
          <p:cNvPr id="3" name="Group 61"/>
          <p:cNvGrpSpPr/>
          <p:nvPr/>
        </p:nvGrpSpPr>
        <p:grpSpPr>
          <a:xfrm>
            <a:off x="600075" y="1835734"/>
            <a:ext cx="7870180" cy="3952849"/>
            <a:chOff x="600075" y="1835734"/>
            <a:chExt cx="7870180" cy="3952849"/>
          </a:xfrm>
        </p:grpSpPr>
        <p:sp>
          <p:nvSpPr>
            <p:cNvPr id="63" name="Rectangle 62"/>
            <p:cNvSpPr/>
            <p:nvPr/>
          </p:nvSpPr>
          <p:spPr>
            <a:xfrm>
              <a:off x="600075" y="3443288"/>
              <a:ext cx="7831931" cy="7572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600075" y="4955381"/>
              <a:ext cx="7831931" cy="7572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600796" y="1835734"/>
              <a:ext cx="7831362" cy="73384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610391" y="2669623"/>
              <a:ext cx="2318003" cy="646331"/>
            </a:xfrm>
            <a:prstGeom prst="rect">
              <a:avLst/>
            </a:prstGeom>
            <a:solidFill>
              <a:srgbClr val="2C5A8C"/>
            </a:solidFill>
          </p:spPr>
          <p:txBody>
            <a:bodyPr wrap="square" rtlCol="0">
              <a:spAutoFit/>
            </a:bodyPr>
            <a:lstStyle/>
            <a:p>
              <a:pPr algn="ctr"/>
              <a:r>
                <a:rPr lang="en-US" sz="3600" b="1" dirty="0" smtClean="0">
                  <a:solidFill>
                    <a:schemeClr val="bg1"/>
                  </a:solidFill>
                  <a:latin typeface="Arial" pitchFamily="34" charset="0"/>
                  <a:cs typeface="Arial" pitchFamily="34" charset="0"/>
                </a:rPr>
                <a:t>READING</a:t>
              </a:r>
              <a:endParaRPr lang="en-US" sz="3600" b="1" dirty="0">
                <a:solidFill>
                  <a:schemeClr val="bg1"/>
                </a:solidFill>
                <a:latin typeface="Arial" pitchFamily="34" charset="0"/>
                <a:cs typeface="Arial" pitchFamily="34" charset="0"/>
              </a:endParaRPr>
            </a:p>
          </p:txBody>
        </p:sp>
        <p:sp>
          <p:nvSpPr>
            <p:cNvPr id="67" name="TextBox 66"/>
            <p:cNvSpPr txBox="1"/>
            <p:nvPr/>
          </p:nvSpPr>
          <p:spPr>
            <a:xfrm>
              <a:off x="2591960" y="1871478"/>
              <a:ext cx="1117615" cy="646331"/>
            </a:xfrm>
            <a:prstGeom prst="rect">
              <a:avLst/>
            </a:prstGeom>
            <a:noFill/>
          </p:spPr>
          <p:txBody>
            <a:bodyPr wrap="none" rtlCol="0">
              <a:spAutoFit/>
            </a:bodyPr>
            <a:lstStyle/>
            <a:p>
              <a:pPr algn="ctr"/>
              <a:r>
                <a:rPr lang="en-US" sz="1200" b="1" dirty="0" smtClean="0">
                  <a:solidFill>
                    <a:schemeClr val="bg1"/>
                  </a:solidFill>
                </a:rPr>
                <a:t>NUMBER OF</a:t>
              </a:r>
            </a:p>
            <a:p>
              <a:pPr algn="ctr"/>
              <a:r>
                <a:rPr lang="en-US" sz="1200" b="1" dirty="0" smtClean="0">
                  <a:solidFill>
                    <a:schemeClr val="bg1"/>
                  </a:solidFill>
                </a:rPr>
                <a:t>STUDENTS</a:t>
              </a:r>
            </a:p>
            <a:p>
              <a:pPr algn="ctr"/>
              <a:r>
                <a:rPr lang="en-US" sz="1200" b="1" dirty="0" smtClean="0">
                  <a:solidFill>
                    <a:schemeClr val="bg1"/>
                  </a:solidFill>
                </a:rPr>
                <a:t>(WEIGHTED)</a:t>
              </a:r>
              <a:endParaRPr lang="en-US" sz="1200" b="1" dirty="0">
                <a:solidFill>
                  <a:schemeClr val="bg1"/>
                </a:solidFill>
              </a:endParaRPr>
            </a:p>
          </p:txBody>
        </p:sp>
        <p:sp>
          <p:nvSpPr>
            <p:cNvPr id="68" name="TextBox 67"/>
            <p:cNvSpPr txBox="1"/>
            <p:nvPr/>
          </p:nvSpPr>
          <p:spPr>
            <a:xfrm>
              <a:off x="4976710" y="1885780"/>
              <a:ext cx="2204066" cy="276999"/>
            </a:xfrm>
            <a:prstGeom prst="rect">
              <a:avLst/>
            </a:prstGeom>
            <a:noFill/>
          </p:spPr>
          <p:txBody>
            <a:bodyPr wrap="none" rtlCol="0">
              <a:spAutoFit/>
            </a:bodyPr>
            <a:lstStyle/>
            <a:p>
              <a:pPr algn="ctr"/>
              <a:r>
                <a:rPr lang="en-US" sz="1200" b="1" dirty="0" smtClean="0">
                  <a:solidFill>
                    <a:schemeClr val="bg1"/>
                  </a:solidFill>
                </a:rPr>
                <a:t>VALUE-ADDED ESTIMATES</a:t>
              </a:r>
              <a:endParaRPr lang="en-US" sz="1200" b="1" dirty="0">
                <a:solidFill>
                  <a:schemeClr val="bg1"/>
                </a:solidFill>
              </a:endParaRPr>
            </a:p>
          </p:txBody>
        </p:sp>
        <p:sp>
          <p:nvSpPr>
            <p:cNvPr id="69" name="TextBox 68"/>
            <p:cNvSpPr txBox="1"/>
            <p:nvPr/>
          </p:nvSpPr>
          <p:spPr>
            <a:xfrm>
              <a:off x="3675384" y="2180103"/>
              <a:ext cx="306494" cy="353943"/>
            </a:xfrm>
            <a:prstGeom prst="rect">
              <a:avLst/>
            </a:prstGeom>
            <a:noFill/>
          </p:spPr>
          <p:txBody>
            <a:bodyPr wrap="none" rtlCol="0">
              <a:spAutoFit/>
            </a:bodyPr>
            <a:lstStyle/>
            <a:p>
              <a:pPr algn="ctr"/>
              <a:r>
                <a:rPr lang="en-US" sz="1700" dirty="0" smtClean="0">
                  <a:solidFill>
                    <a:schemeClr val="bg1"/>
                  </a:solidFill>
                </a:rPr>
                <a:t>1</a:t>
              </a:r>
              <a:endParaRPr lang="en-US" sz="1700" dirty="0">
                <a:solidFill>
                  <a:schemeClr val="bg1"/>
                </a:solidFill>
              </a:endParaRPr>
            </a:p>
          </p:txBody>
        </p:sp>
        <p:sp>
          <p:nvSpPr>
            <p:cNvPr id="70" name="TextBox 69"/>
            <p:cNvSpPr txBox="1"/>
            <p:nvPr/>
          </p:nvSpPr>
          <p:spPr>
            <a:xfrm>
              <a:off x="4797478" y="2180103"/>
              <a:ext cx="306494" cy="353943"/>
            </a:xfrm>
            <a:prstGeom prst="rect">
              <a:avLst/>
            </a:prstGeom>
            <a:noFill/>
          </p:spPr>
          <p:txBody>
            <a:bodyPr wrap="none" rtlCol="0">
              <a:spAutoFit/>
            </a:bodyPr>
            <a:lstStyle/>
            <a:p>
              <a:pPr algn="ctr"/>
              <a:r>
                <a:rPr lang="en-US" sz="1700" dirty="0" smtClean="0">
                  <a:solidFill>
                    <a:schemeClr val="bg1"/>
                  </a:solidFill>
                </a:rPr>
                <a:t>2</a:t>
              </a:r>
              <a:endParaRPr lang="en-US" sz="1700" dirty="0">
                <a:solidFill>
                  <a:schemeClr val="bg1"/>
                </a:solidFill>
              </a:endParaRPr>
            </a:p>
          </p:txBody>
        </p:sp>
        <p:sp>
          <p:nvSpPr>
            <p:cNvPr id="71" name="TextBox 70"/>
            <p:cNvSpPr txBox="1"/>
            <p:nvPr/>
          </p:nvSpPr>
          <p:spPr>
            <a:xfrm>
              <a:off x="5919572" y="2189628"/>
              <a:ext cx="306494" cy="353943"/>
            </a:xfrm>
            <a:prstGeom prst="rect">
              <a:avLst/>
            </a:prstGeom>
            <a:noFill/>
          </p:spPr>
          <p:txBody>
            <a:bodyPr wrap="none" rtlCol="0">
              <a:spAutoFit/>
            </a:bodyPr>
            <a:lstStyle/>
            <a:p>
              <a:pPr algn="ctr"/>
              <a:r>
                <a:rPr lang="en-US" sz="1700" dirty="0" smtClean="0">
                  <a:solidFill>
                    <a:schemeClr val="bg1"/>
                  </a:solidFill>
                </a:rPr>
                <a:t>3</a:t>
              </a:r>
              <a:endParaRPr lang="en-US" sz="1700" dirty="0">
                <a:solidFill>
                  <a:schemeClr val="bg1"/>
                </a:solidFill>
              </a:endParaRPr>
            </a:p>
          </p:txBody>
        </p:sp>
        <p:sp>
          <p:nvSpPr>
            <p:cNvPr id="72" name="TextBox 71"/>
            <p:cNvSpPr txBox="1"/>
            <p:nvPr/>
          </p:nvSpPr>
          <p:spPr>
            <a:xfrm>
              <a:off x="7041666" y="2177722"/>
              <a:ext cx="306494" cy="353943"/>
            </a:xfrm>
            <a:prstGeom prst="rect">
              <a:avLst/>
            </a:prstGeom>
            <a:noFill/>
          </p:spPr>
          <p:txBody>
            <a:bodyPr wrap="none" rtlCol="0">
              <a:spAutoFit/>
            </a:bodyPr>
            <a:lstStyle/>
            <a:p>
              <a:pPr algn="ctr"/>
              <a:r>
                <a:rPr lang="en-US" sz="1700" dirty="0" smtClean="0">
                  <a:solidFill>
                    <a:schemeClr val="bg1"/>
                  </a:solidFill>
                </a:rPr>
                <a:t>4</a:t>
              </a:r>
              <a:endParaRPr lang="en-US" sz="1700" dirty="0">
                <a:solidFill>
                  <a:schemeClr val="bg1"/>
                </a:solidFill>
              </a:endParaRPr>
            </a:p>
          </p:txBody>
        </p:sp>
        <p:sp>
          <p:nvSpPr>
            <p:cNvPr id="73" name="TextBox 72"/>
            <p:cNvSpPr txBox="1"/>
            <p:nvPr/>
          </p:nvSpPr>
          <p:spPr>
            <a:xfrm>
              <a:off x="8163761" y="2175340"/>
              <a:ext cx="306494" cy="353943"/>
            </a:xfrm>
            <a:prstGeom prst="rect">
              <a:avLst/>
            </a:prstGeom>
            <a:noFill/>
          </p:spPr>
          <p:txBody>
            <a:bodyPr wrap="none" rtlCol="0">
              <a:spAutoFit/>
            </a:bodyPr>
            <a:lstStyle/>
            <a:p>
              <a:pPr algn="ctr"/>
              <a:r>
                <a:rPr lang="en-US" sz="1700" dirty="0" smtClean="0">
                  <a:solidFill>
                    <a:schemeClr val="bg1"/>
                  </a:solidFill>
                </a:rPr>
                <a:t>5</a:t>
              </a:r>
              <a:endParaRPr lang="en-US" sz="1700" dirty="0">
                <a:solidFill>
                  <a:schemeClr val="bg1"/>
                </a:solidFill>
              </a:endParaRPr>
            </a:p>
          </p:txBody>
        </p:sp>
        <p:sp>
          <p:nvSpPr>
            <p:cNvPr id="74" name="Rectangle 73"/>
            <p:cNvSpPr/>
            <p:nvPr/>
          </p:nvSpPr>
          <p:spPr>
            <a:xfrm flipH="1">
              <a:off x="3826404"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H="1">
              <a:off x="4948766"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H="1">
              <a:off x="6071128"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flipH="1">
              <a:off x="7193490"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flipH="1">
              <a:off x="8315854"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Straight Connector 78"/>
            <p:cNvCxnSpPr/>
            <p:nvPr/>
          </p:nvCxnSpPr>
          <p:spPr>
            <a:xfrm>
              <a:off x="2625731" y="3440112"/>
              <a:ext cx="0" cy="2270126"/>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3668723" y="3449637"/>
              <a:ext cx="0" cy="2270126"/>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flipH="1">
              <a:off x="3824021"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flipH="1">
              <a:off x="4946383"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flipH="1">
              <a:off x="6068745"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flipH="1">
              <a:off x="7191107"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flipH="1">
              <a:off x="8313471"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flipH="1">
              <a:off x="3824021"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flipH="1">
              <a:off x="4946383"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flipH="1">
              <a:off x="6068745"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flipH="1">
              <a:off x="7191107"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flipH="1">
              <a:off x="8313471"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flipH="1">
              <a:off x="3826401"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flipH="1">
              <a:off x="4948763"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flipH="1">
              <a:off x="6071125"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flipH="1">
              <a:off x="7193487"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flipH="1">
              <a:off x="8315851"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6" name="TextBox 95"/>
          <p:cNvSpPr txBox="1"/>
          <p:nvPr/>
        </p:nvSpPr>
        <p:spPr>
          <a:xfrm>
            <a:off x="2737860" y="3583370"/>
            <a:ext cx="792419" cy="461665"/>
          </a:xfrm>
          <a:prstGeom prst="rect">
            <a:avLst/>
          </a:prstGeom>
          <a:noFill/>
        </p:spPr>
        <p:txBody>
          <a:bodyPr wrap="square" rtlCol="0">
            <a:spAutoFit/>
          </a:bodyPr>
          <a:lstStyle/>
          <a:p>
            <a:r>
              <a:rPr lang="en-US" sz="2400" dirty="0" smtClean="0">
                <a:latin typeface="Arial" pitchFamily="34" charset="0"/>
                <a:cs typeface="Arial" pitchFamily="34" charset="0"/>
              </a:rPr>
              <a:t>45.6</a:t>
            </a:r>
            <a:endParaRPr lang="en-US" sz="2400" dirty="0">
              <a:latin typeface="Arial" pitchFamily="34" charset="0"/>
              <a:cs typeface="Arial" pitchFamily="34" charset="0"/>
            </a:endParaRPr>
          </a:p>
        </p:txBody>
      </p:sp>
      <p:sp>
        <p:nvSpPr>
          <p:cNvPr id="97" name="TextBox 96"/>
          <p:cNvSpPr txBox="1"/>
          <p:nvPr/>
        </p:nvSpPr>
        <p:spPr>
          <a:xfrm>
            <a:off x="2726286" y="4345912"/>
            <a:ext cx="792419" cy="461665"/>
          </a:xfrm>
          <a:prstGeom prst="rect">
            <a:avLst/>
          </a:prstGeom>
          <a:noFill/>
        </p:spPr>
        <p:txBody>
          <a:bodyPr wrap="square" rtlCol="0">
            <a:spAutoFit/>
          </a:bodyPr>
          <a:lstStyle/>
          <a:p>
            <a:r>
              <a:rPr lang="en-US" sz="2400" dirty="0" smtClean="0">
                <a:latin typeface="Arial" pitchFamily="34" charset="0"/>
                <a:cs typeface="Arial" pitchFamily="34" charset="0"/>
              </a:rPr>
              <a:t>48.2</a:t>
            </a:r>
            <a:endParaRPr lang="en-US" sz="2400" dirty="0">
              <a:latin typeface="Arial" pitchFamily="34" charset="0"/>
              <a:cs typeface="Arial" pitchFamily="34" charset="0"/>
            </a:endParaRPr>
          </a:p>
        </p:txBody>
      </p:sp>
      <p:sp>
        <p:nvSpPr>
          <p:cNvPr id="98" name="TextBox 97"/>
          <p:cNvSpPr txBox="1"/>
          <p:nvPr/>
        </p:nvSpPr>
        <p:spPr>
          <a:xfrm>
            <a:off x="2737860" y="5103093"/>
            <a:ext cx="792419" cy="461665"/>
          </a:xfrm>
          <a:prstGeom prst="rect">
            <a:avLst/>
          </a:prstGeom>
          <a:noFill/>
        </p:spPr>
        <p:txBody>
          <a:bodyPr wrap="square" rtlCol="0">
            <a:spAutoFit/>
          </a:bodyPr>
          <a:lstStyle/>
          <a:p>
            <a:r>
              <a:rPr lang="en-US" sz="2400" dirty="0" smtClean="0">
                <a:latin typeface="Arial" pitchFamily="34" charset="0"/>
                <a:cs typeface="Arial" pitchFamily="34" charset="0"/>
              </a:rPr>
              <a:t>33.4</a:t>
            </a:r>
            <a:endParaRPr lang="en-US" sz="2400" dirty="0">
              <a:latin typeface="Arial" pitchFamily="34" charset="0"/>
              <a:cs typeface="Arial" pitchFamily="34" charset="0"/>
            </a:endParaRPr>
          </a:p>
        </p:txBody>
      </p:sp>
      <p:sp>
        <p:nvSpPr>
          <p:cNvPr id="99" name="TextBox 98"/>
          <p:cNvSpPr txBox="1"/>
          <p:nvPr/>
        </p:nvSpPr>
        <p:spPr>
          <a:xfrm>
            <a:off x="606212" y="3588729"/>
            <a:ext cx="1879226" cy="461665"/>
          </a:xfrm>
          <a:prstGeom prst="rect">
            <a:avLst/>
          </a:prstGeom>
          <a:noFill/>
        </p:spPr>
        <p:txBody>
          <a:bodyPr wrap="square" rtlCol="0">
            <a:spAutoFit/>
          </a:bodyPr>
          <a:lstStyle/>
          <a:p>
            <a:r>
              <a:rPr lang="en-US" sz="2400" dirty="0" smtClean="0">
                <a:latin typeface="Arial" pitchFamily="34" charset="0"/>
                <a:cs typeface="Arial" pitchFamily="34" charset="0"/>
              </a:rPr>
              <a:t>Grade 3</a:t>
            </a:r>
            <a:endParaRPr lang="en-US" sz="2400" dirty="0">
              <a:latin typeface="Arial" pitchFamily="34" charset="0"/>
              <a:cs typeface="Arial" pitchFamily="34" charset="0"/>
            </a:endParaRPr>
          </a:p>
        </p:txBody>
      </p:sp>
      <p:sp>
        <p:nvSpPr>
          <p:cNvPr id="100" name="TextBox 99"/>
          <p:cNvSpPr txBox="1"/>
          <p:nvPr/>
        </p:nvSpPr>
        <p:spPr>
          <a:xfrm>
            <a:off x="611999" y="4337017"/>
            <a:ext cx="1879226" cy="461665"/>
          </a:xfrm>
          <a:prstGeom prst="rect">
            <a:avLst/>
          </a:prstGeom>
          <a:noFill/>
        </p:spPr>
        <p:txBody>
          <a:bodyPr wrap="square" rtlCol="0">
            <a:spAutoFit/>
          </a:bodyPr>
          <a:lstStyle/>
          <a:p>
            <a:r>
              <a:rPr lang="en-US" sz="2400" dirty="0" smtClean="0">
                <a:latin typeface="Arial" pitchFamily="34" charset="0"/>
                <a:cs typeface="Arial" pitchFamily="34" charset="0"/>
              </a:rPr>
              <a:t>Grade 4</a:t>
            </a:r>
            <a:endParaRPr lang="en-US" sz="2400" dirty="0">
              <a:latin typeface="Arial" pitchFamily="34" charset="0"/>
              <a:cs typeface="Arial" pitchFamily="34" charset="0"/>
            </a:endParaRPr>
          </a:p>
        </p:txBody>
      </p:sp>
      <p:sp>
        <p:nvSpPr>
          <p:cNvPr id="101" name="TextBox 100"/>
          <p:cNvSpPr txBox="1"/>
          <p:nvPr/>
        </p:nvSpPr>
        <p:spPr>
          <a:xfrm>
            <a:off x="611999" y="5103094"/>
            <a:ext cx="1879226" cy="461665"/>
          </a:xfrm>
          <a:prstGeom prst="rect">
            <a:avLst/>
          </a:prstGeom>
          <a:noFill/>
        </p:spPr>
        <p:txBody>
          <a:bodyPr wrap="square" rtlCol="0">
            <a:spAutoFit/>
          </a:bodyPr>
          <a:lstStyle/>
          <a:p>
            <a:r>
              <a:rPr lang="en-US" sz="2400" dirty="0" smtClean="0">
                <a:latin typeface="Arial" pitchFamily="34" charset="0"/>
                <a:cs typeface="Arial" pitchFamily="34" charset="0"/>
              </a:rPr>
              <a:t>Grade 5</a:t>
            </a:r>
            <a:endParaRPr lang="en-US" sz="2400" dirty="0">
              <a:latin typeface="Arial" pitchFamily="34" charset="0"/>
              <a:cs typeface="Arial" pitchFamily="34" charset="0"/>
            </a:endParaRPr>
          </a:p>
        </p:txBody>
      </p:sp>
      <p:sp>
        <p:nvSpPr>
          <p:cNvPr id="58" name="Content Placeholder 2"/>
          <p:cNvSpPr>
            <a:spLocks noGrp="1"/>
          </p:cNvSpPr>
          <p:nvPr>
            <p:ph sz="quarter" idx="1"/>
          </p:nvPr>
        </p:nvSpPr>
        <p:spPr>
          <a:xfrm>
            <a:off x="612648" y="5897300"/>
            <a:ext cx="8153400" cy="376177"/>
          </a:xfrm>
        </p:spPr>
        <p:txBody>
          <a:bodyPr>
            <a:normAutofit fontScale="77500" lnSpcReduction="20000"/>
          </a:bodyPr>
          <a:lstStyle/>
          <a:p>
            <a:r>
              <a:rPr lang="en-US" dirty="0" smtClean="0"/>
              <a:t>If the confidence interval is entirely above 3, the color is green. </a:t>
            </a:r>
          </a:p>
        </p:txBody>
      </p:sp>
      <p:cxnSp>
        <p:nvCxnSpPr>
          <p:cNvPr id="60" name="Straight Connector 59"/>
          <p:cNvCxnSpPr>
            <a:stCxn id="76" idx="2"/>
          </p:cNvCxnSpPr>
          <p:nvPr/>
        </p:nvCxnSpPr>
        <p:spPr>
          <a:xfrm flipH="1">
            <a:off x="6076709" y="2666757"/>
            <a:ext cx="8135" cy="2970114"/>
          </a:xfrm>
          <a:prstGeom prst="line">
            <a:avLst/>
          </a:prstGeom>
          <a:ln w="25400">
            <a:solidFill>
              <a:srgbClr val="708F4D"/>
            </a:solidFill>
            <a:prstDash val="dash"/>
          </a:ln>
        </p:spPr>
        <p:style>
          <a:lnRef idx="1">
            <a:schemeClr val="accent1"/>
          </a:lnRef>
          <a:fillRef idx="0">
            <a:schemeClr val="accent1"/>
          </a:fillRef>
          <a:effectRef idx="0">
            <a:schemeClr val="accent1"/>
          </a:effectRef>
          <a:fontRef idx="minor">
            <a:schemeClr val="tx1"/>
          </a:fontRef>
        </p:style>
      </p:cxnSp>
      <p:grpSp>
        <p:nvGrpSpPr>
          <p:cNvPr id="4" name="Group 101"/>
          <p:cNvGrpSpPr/>
          <p:nvPr/>
        </p:nvGrpSpPr>
        <p:grpSpPr>
          <a:xfrm>
            <a:off x="6331300" y="3559075"/>
            <a:ext cx="1290146" cy="625127"/>
            <a:chOff x="3576688" y="3559075"/>
            <a:chExt cx="1290146" cy="625127"/>
          </a:xfrm>
        </p:grpSpPr>
        <p:sp>
          <p:nvSpPr>
            <p:cNvPr id="103" name="Teardrop 102"/>
            <p:cNvSpPr/>
            <p:nvPr/>
          </p:nvSpPr>
          <p:spPr>
            <a:xfrm rot="8100000">
              <a:off x="3954567" y="3559075"/>
              <a:ext cx="508769" cy="508769"/>
            </a:xfrm>
            <a:prstGeom prst="teardrop">
              <a:avLst/>
            </a:prstGeom>
            <a:solidFill>
              <a:srgbClr val="708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04" name="TextBox 103"/>
            <p:cNvSpPr txBox="1"/>
            <p:nvPr/>
          </p:nvSpPr>
          <p:spPr>
            <a:xfrm>
              <a:off x="3928694" y="3605952"/>
              <a:ext cx="550739" cy="400110"/>
            </a:xfrm>
            <a:prstGeom prst="rect">
              <a:avLst/>
            </a:prstGeom>
            <a:noFill/>
          </p:spPr>
          <p:txBody>
            <a:bodyPr wrap="square" rtlCol="0">
              <a:spAutoFit/>
            </a:bodyPr>
            <a:lstStyle/>
            <a:p>
              <a:pPr algn="ctr"/>
              <a:r>
                <a:rPr lang="en-US" sz="2000" b="1" dirty="0" smtClean="0"/>
                <a:t>3.8</a:t>
              </a:r>
              <a:endParaRPr lang="en-US" sz="2000" b="1" dirty="0"/>
            </a:p>
          </p:txBody>
        </p:sp>
        <p:cxnSp>
          <p:nvCxnSpPr>
            <p:cNvPr id="105" name="Straight Connector 104"/>
            <p:cNvCxnSpPr/>
            <p:nvPr/>
          </p:nvCxnSpPr>
          <p:spPr>
            <a:xfrm>
              <a:off x="3576688" y="4184201"/>
              <a:ext cx="1290146"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oup 105"/>
          <p:cNvGrpSpPr/>
          <p:nvPr/>
        </p:nvGrpSpPr>
        <p:grpSpPr>
          <a:xfrm>
            <a:off x="6950470" y="4302031"/>
            <a:ext cx="1464197" cy="636702"/>
            <a:chOff x="4786132" y="4302031"/>
            <a:chExt cx="1464197" cy="636702"/>
          </a:xfrm>
        </p:grpSpPr>
        <p:sp>
          <p:nvSpPr>
            <p:cNvPr id="107" name="Teardrop 106"/>
            <p:cNvSpPr/>
            <p:nvPr/>
          </p:nvSpPr>
          <p:spPr>
            <a:xfrm rot="8100000">
              <a:off x="5271681" y="4302031"/>
              <a:ext cx="508769" cy="508769"/>
            </a:xfrm>
            <a:prstGeom prst="teardrop">
              <a:avLst/>
            </a:prstGeom>
            <a:solidFill>
              <a:srgbClr val="708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08" name="TextBox 107"/>
            <p:cNvSpPr txBox="1"/>
            <p:nvPr/>
          </p:nvSpPr>
          <p:spPr>
            <a:xfrm>
              <a:off x="5257141" y="4348908"/>
              <a:ext cx="550739" cy="400110"/>
            </a:xfrm>
            <a:prstGeom prst="rect">
              <a:avLst/>
            </a:prstGeom>
            <a:noFill/>
          </p:spPr>
          <p:txBody>
            <a:bodyPr wrap="square" rtlCol="0">
              <a:spAutoFit/>
            </a:bodyPr>
            <a:lstStyle/>
            <a:p>
              <a:pPr algn="ctr"/>
              <a:r>
                <a:rPr lang="en-US" sz="2000" b="1" dirty="0" smtClean="0"/>
                <a:t>4.4</a:t>
              </a:r>
              <a:endParaRPr lang="en-US" sz="2000" b="1" dirty="0"/>
            </a:p>
          </p:txBody>
        </p:sp>
        <p:cxnSp>
          <p:nvCxnSpPr>
            <p:cNvPr id="109" name="Straight Connector 108"/>
            <p:cNvCxnSpPr/>
            <p:nvPr/>
          </p:nvCxnSpPr>
          <p:spPr>
            <a:xfrm>
              <a:off x="4786132" y="4938732"/>
              <a:ext cx="1464197"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oup 109"/>
          <p:cNvGrpSpPr/>
          <p:nvPr/>
        </p:nvGrpSpPr>
        <p:grpSpPr>
          <a:xfrm>
            <a:off x="6869519" y="5062264"/>
            <a:ext cx="1836929" cy="630915"/>
            <a:chOff x="3252644" y="5062264"/>
            <a:chExt cx="1836929" cy="630915"/>
          </a:xfrm>
        </p:grpSpPr>
        <p:sp>
          <p:nvSpPr>
            <p:cNvPr id="111" name="Teardrop 110"/>
            <p:cNvSpPr/>
            <p:nvPr/>
          </p:nvSpPr>
          <p:spPr>
            <a:xfrm rot="8100000">
              <a:off x="4560031" y="5062264"/>
              <a:ext cx="508769" cy="508769"/>
            </a:xfrm>
            <a:prstGeom prst="teardrop">
              <a:avLst/>
            </a:prstGeom>
            <a:solidFill>
              <a:srgbClr val="708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12" name="TextBox 111"/>
            <p:cNvSpPr txBox="1"/>
            <p:nvPr/>
          </p:nvSpPr>
          <p:spPr>
            <a:xfrm>
              <a:off x="4538834" y="5109141"/>
              <a:ext cx="550739" cy="400110"/>
            </a:xfrm>
            <a:prstGeom prst="rect">
              <a:avLst/>
            </a:prstGeom>
            <a:noFill/>
          </p:spPr>
          <p:txBody>
            <a:bodyPr wrap="square" rtlCol="0">
              <a:spAutoFit/>
            </a:bodyPr>
            <a:lstStyle/>
            <a:p>
              <a:pPr algn="ctr"/>
              <a:r>
                <a:rPr lang="en-US" sz="2000" b="1" dirty="0" smtClean="0"/>
                <a:t>5.1</a:t>
              </a:r>
              <a:endParaRPr lang="en-US" sz="2000" b="1" dirty="0"/>
            </a:p>
          </p:txBody>
        </p:sp>
        <p:cxnSp>
          <p:nvCxnSpPr>
            <p:cNvPr id="113" name="Straight Connector 112"/>
            <p:cNvCxnSpPr/>
            <p:nvPr/>
          </p:nvCxnSpPr>
          <p:spPr>
            <a:xfrm>
              <a:off x="3252644" y="5693179"/>
              <a:ext cx="145267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Value-Added Color Coding</a:t>
            </a:r>
            <a:endParaRPr lang="en-US" dirty="0"/>
          </a:p>
        </p:txBody>
      </p:sp>
      <p:grpSp>
        <p:nvGrpSpPr>
          <p:cNvPr id="3" name="Group 61"/>
          <p:cNvGrpSpPr/>
          <p:nvPr/>
        </p:nvGrpSpPr>
        <p:grpSpPr>
          <a:xfrm>
            <a:off x="600075" y="1835734"/>
            <a:ext cx="7870180" cy="3952849"/>
            <a:chOff x="600075" y="1835734"/>
            <a:chExt cx="7870180" cy="3952849"/>
          </a:xfrm>
        </p:grpSpPr>
        <p:sp>
          <p:nvSpPr>
            <p:cNvPr id="63" name="Rectangle 62"/>
            <p:cNvSpPr/>
            <p:nvPr/>
          </p:nvSpPr>
          <p:spPr>
            <a:xfrm>
              <a:off x="600075" y="3443288"/>
              <a:ext cx="7831931" cy="7572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600075" y="4955381"/>
              <a:ext cx="7831931" cy="7572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600796" y="1835734"/>
              <a:ext cx="7831362" cy="73384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610391" y="2669623"/>
              <a:ext cx="2318003" cy="646331"/>
            </a:xfrm>
            <a:prstGeom prst="rect">
              <a:avLst/>
            </a:prstGeom>
            <a:solidFill>
              <a:srgbClr val="2C5A8C"/>
            </a:solidFill>
          </p:spPr>
          <p:txBody>
            <a:bodyPr wrap="square" rtlCol="0">
              <a:spAutoFit/>
            </a:bodyPr>
            <a:lstStyle/>
            <a:p>
              <a:pPr algn="ctr"/>
              <a:r>
                <a:rPr lang="en-US" sz="3600" b="1" dirty="0" smtClean="0">
                  <a:solidFill>
                    <a:schemeClr val="bg1"/>
                  </a:solidFill>
                  <a:latin typeface="Arial" pitchFamily="34" charset="0"/>
                  <a:cs typeface="Arial" pitchFamily="34" charset="0"/>
                </a:rPr>
                <a:t>READING</a:t>
              </a:r>
              <a:endParaRPr lang="en-US" sz="3600" b="1" dirty="0">
                <a:solidFill>
                  <a:schemeClr val="bg1"/>
                </a:solidFill>
                <a:latin typeface="Arial" pitchFamily="34" charset="0"/>
                <a:cs typeface="Arial" pitchFamily="34" charset="0"/>
              </a:endParaRPr>
            </a:p>
          </p:txBody>
        </p:sp>
        <p:sp>
          <p:nvSpPr>
            <p:cNvPr id="67" name="TextBox 66"/>
            <p:cNvSpPr txBox="1"/>
            <p:nvPr/>
          </p:nvSpPr>
          <p:spPr>
            <a:xfrm>
              <a:off x="2591960" y="1871478"/>
              <a:ext cx="1117615" cy="646331"/>
            </a:xfrm>
            <a:prstGeom prst="rect">
              <a:avLst/>
            </a:prstGeom>
            <a:noFill/>
          </p:spPr>
          <p:txBody>
            <a:bodyPr wrap="none" rtlCol="0">
              <a:spAutoFit/>
            </a:bodyPr>
            <a:lstStyle/>
            <a:p>
              <a:pPr algn="ctr"/>
              <a:r>
                <a:rPr lang="en-US" sz="1200" b="1" dirty="0" smtClean="0">
                  <a:solidFill>
                    <a:schemeClr val="bg1"/>
                  </a:solidFill>
                </a:rPr>
                <a:t>NUMBER OF</a:t>
              </a:r>
            </a:p>
            <a:p>
              <a:pPr algn="ctr"/>
              <a:r>
                <a:rPr lang="en-US" sz="1200" b="1" dirty="0" smtClean="0">
                  <a:solidFill>
                    <a:schemeClr val="bg1"/>
                  </a:solidFill>
                </a:rPr>
                <a:t>STUDENTS</a:t>
              </a:r>
            </a:p>
            <a:p>
              <a:pPr algn="ctr"/>
              <a:r>
                <a:rPr lang="en-US" sz="1200" b="1" dirty="0" smtClean="0">
                  <a:solidFill>
                    <a:schemeClr val="bg1"/>
                  </a:solidFill>
                </a:rPr>
                <a:t>(WEIGHTED)</a:t>
              </a:r>
              <a:endParaRPr lang="en-US" sz="1200" b="1" dirty="0">
                <a:solidFill>
                  <a:schemeClr val="bg1"/>
                </a:solidFill>
              </a:endParaRPr>
            </a:p>
          </p:txBody>
        </p:sp>
        <p:sp>
          <p:nvSpPr>
            <p:cNvPr id="68" name="TextBox 67"/>
            <p:cNvSpPr txBox="1"/>
            <p:nvPr/>
          </p:nvSpPr>
          <p:spPr>
            <a:xfrm>
              <a:off x="4976710" y="1885780"/>
              <a:ext cx="2204066" cy="276999"/>
            </a:xfrm>
            <a:prstGeom prst="rect">
              <a:avLst/>
            </a:prstGeom>
            <a:noFill/>
          </p:spPr>
          <p:txBody>
            <a:bodyPr wrap="none" rtlCol="0">
              <a:spAutoFit/>
            </a:bodyPr>
            <a:lstStyle/>
            <a:p>
              <a:pPr algn="ctr"/>
              <a:r>
                <a:rPr lang="en-US" sz="1200" b="1" dirty="0" smtClean="0">
                  <a:solidFill>
                    <a:schemeClr val="bg1"/>
                  </a:solidFill>
                </a:rPr>
                <a:t>VALUE-ADDED ESTIMATES</a:t>
              </a:r>
              <a:endParaRPr lang="en-US" sz="1200" b="1" dirty="0">
                <a:solidFill>
                  <a:schemeClr val="bg1"/>
                </a:solidFill>
              </a:endParaRPr>
            </a:p>
          </p:txBody>
        </p:sp>
        <p:sp>
          <p:nvSpPr>
            <p:cNvPr id="69" name="TextBox 68"/>
            <p:cNvSpPr txBox="1"/>
            <p:nvPr/>
          </p:nvSpPr>
          <p:spPr>
            <a:xfrm>
              <a:off x="3675384" y="2180103"/>
              <a:ext cx="306494" cy="353943"/>
            </a:xfrm>
            <a:prstGeom prst="rect">
              <a:avLst/>
            </a:prstGeom>
            <a:noFill/>
          </p:spPr>
          <p:txBody>
            <a:bodyPr wrap="none" rtlCol="0">
              <a:spAutoFit/>
            </a:bodyPr>
            <a:lstStyle/>
            <a:p>
              <a:pPr algn="ctr"/>
              <a:r>
                <a:rPr lang="en-US" sz="1700" dirty="0" smtClean="0">
                  <a:solidFill>
                    <a:schemeClr val="bg1"/>
                  </a:solidFill>
                </a:rPr>
                <a:t>1</a:t>
              </a:r>
              <a:endParaRPr lang="en-US" sz="1700" dirty="0">
                <a:solidFill>
                  <a:schemeClr val="bg1"/>
                </a:solidFill>
              </a:endParaRPr>
            </a:p>
          </p:txBody>
        </p:sp>
        <p:sp>
          <p:nvSpPr>
            <p:cNvPr id="70" name="TextBox 69"/>
            <p:cNvSpPr txBox="1"/>
            <p:nvPr/>
          </p:nvSpPr>
          <p:spPr>
            <a:xfrm>
              <a:off x="4797478" y="2180103"/>
              <a:ext cx="306494" cy="353943"/>
            </a:xfrm>
            <a:prstGeom prst="rect">
              <a:avLst/>
            </a:prstGeom>
            <a:noFill/>
          </p:spPr>
          <p:txBody>
            <a:bodyPr wrap="none" rtlCol="0">
              <a:spAutoFit/>
            </a:bodyPr>
            <a:lstStyle/>
            <a:p>
              <a:pPr algn="ctr"/>
              <a:r>
                <a:rPr lang="en-US" sz="1700" dirty="0" smtClean="0">
                  <a:solidFill>
                    <a:schemeClr val="bg1"/>
                  </a:solidFill>
                </a:rPr>
                <a:t>2</a:t>
              </a:r>
              <a:endParaRPr lang="en-US" sz="1700" dirty="0">
                <a:solidFill>
                  <a:schemeClr val="bg1"/>
                </a:solidFill>
              </a:endParaRPr>
            </a:p>
          </p:txBody>
        </p:sp>
        <p:sp>
          <p:nvSpPr>
            <p:cNvPr id="71" name="TextBox 70"/>
            <p:cNvSpPr txBox="1"/>
            <p:nvPr/>
          </p:nvSpPr>
          <p:spPr>
            <a:xfrm>
              <a:off x="5919572" y="2189628"/>
              <a:ext cx="306494" cy="353943"/>
            </a:xfrm>
            <a:prstGeom prst="rect">
              <a:avLst/>
            </a:prstGeom>
            <a:noFill/>
          </p:spPr>
          <p:txBody>
            <a:bodyPr wrap="none" rtlCol="0">
              <a:spAutoFit/>
            </a:bodyPr>
            <a:lstStyle/>
            <a:p>
              <a:pPr algn="ctr"/>
              <a:r>
                <a:rPr lang="en-US" sz="1700" dirty="0" smtClean="0">
                  <a:solidFill>
                    <a:schemeClr val="bg1"/>
                  </a:solidFill>
                </a:rPr>
                <a:t>3</a:t>
              </a:r>
              <a:endParaRPr lang="en-US" sz="1700" dirty="0">
                <a:solidFill>
                  <a:schemeClr val="bg1"/>
                </a:solidFill>
              </a:endParaRPr>
            </a:p>
          </p:txBody>
        </p:sp>
        <p:sp>
          <p:nvSpPr>
            <p:cNvPr id="72" name="TextBox 71"/>
            <p:cNvSpPr txBox="1"/>
            <p:nvPr/>
          </p:nvSpPr>
          <p:spPr>
            <a:xfrm>
              <a:off x="7041666" y="2177722"/>
              <a:ext cx="306494" cy="353943"/>
            </a:xfrm>
            <a:prstGeom prst="rect">
              <a:avLst/>
            </a:prstGeom>
            <a:noFill/>
          </p:spPr>
          <p:txBody>
            <a:bodyPr wrap="none" rtlCol="0">
              <a:spAutoFit/>
            </a:bodyPr>
            <a:lstStyle/>
            <a:p>
              <a:pPr algn="ctr"/>
              <a:r>
                <a:rPr lang="en-US" sz="1700" dirty="0" smtClean="0">
                  <a:solidFill>
                    <a:schemeClr val="bg1"/>
                  </a:solidFill>
                </a:rPr>
                <a:t>4</a:t>
              </a:r>
              <a:endParaRPr lang="en-US" sz="1700" dirty="0">
                <a:solidFill>
                  <a:schemeClr val="bg1"/>
                </a:solidFill>
              </a:endParaRPr>
            </a:p>
          </p:txBody>
        </p:sp>
        <p:sp>
          <p:nvSpPr>
            <p:cNvPr id="73" name="TextBox 72"/>
            <p:cNvSpPr txBox="1"/>
            <p:nvPr/>
          </p:nvSpPr>
          <p:spPr>
            <a:xfrm>
              <a:off x="8163761" y="2175340"/>
              <a:ext cx="306494" cy="353943"/>
            </a:xfrm>
            <a:prstGeom prst="rect">
              <a:avLst/>
            </a:prstGeom>
            <a:noFill/>
          </p:spPr>
          <p:txBody>
            <a:bodyPr wrap="none" rtlCol="0">
              <a:spAutoFit/>
            </a:bodyPr>
            <a:lstStyle/>
            <a:p>
              <a:pPr algn="ctr"/>
              <a:r>
                <a:rPr lang="en-US" sz="1700" dirty="0" smtClean="0">
                  <a:solidFill>
                    <a:schemeClr val="bg1"/>
                  </a:solidFill>
                </a:rPr>
                <a:t>5</a:t>
              </a:r>
              <a:endParaRPr lang="en-US" sz="1700" dirty="0">
                <a:solidFill>
                  <a:schemeClr val="bg1"/>
                </a:solidFill>
              </a:endParaRPr>
            </a:p>
          </p:txBody>
        </p:sp>
        <p:sp>
          <p:nvSpPr>
            <p:cNvPr id="74" name="Rectangle 73"/>
            <p:cNvSpPr/>
            <p:nvPr/>
          </p:nvSpPr>
          <p:spPr>
            <a:xfrm flipH="1">
              <a:off x="3826404"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H="1">
              <a:off x="4948766"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H="1">
              <a:off x="6071128"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flipH="1">
              <a:off x="7193490"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flipH="1">
              <a:off x="8315854"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Straight Connector 78"/>
            <p:cNvCxnSpPr/>
            <p:nvPr/>
          </p:nvCxnSpPr>
          <p:spPr>
            <a:xfrm>
              <a:off x="2625731" y="3440112"/>
              <a:ext cx="0" cy="2270126"/>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3668723" y="3449637"/>
              <a:ext cx="0" cy="2270126"/>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flipH="1">
              <a:off x="3824021"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flipH="1">
              <a:off x="4946383"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flipH="1">
              <a:off x="6068745"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flipH="1">
              <a:off x="7191107"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flipH="1">
              <a:off x="8313471"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flipH="1">
              <a:off x="3824021"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flipH="1">
              <a:off x="4946383"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flipH="1">
              <a:off x="6068745"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flipH="1">
              <a:off x="7191107"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flipH="1">
              <a:off x="8313471"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flipH="1">
              <a:off x="3826401"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flipH="1">
              <a:off x="4948763"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flipH="1">
              <a:off x="6071125"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flipH="1">
              <a:off x="7193487"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flipH="1">
              <a:off x="8315851"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6" name="TextBox 95"/>
          <p:cNvSpPr txBox="1"/>
          <p:nvPr/>
        </p:nvSpPr>
        <p:spPr>
          <a:xfrm>
            <a:off x="2737860" y="3583370"/>
            <a:ext cx="792419" cy="461665"/>
          </a:xfrm>
          <a:prstGeom prst="rect">
            <a:avLst/>
          </a:prstGeom>
          <a:noFill/>
        </p:spPr>
        <p:txBody>
          <a:bodyPr wrap="square" rtlCol="0">
            <a:spAutoFit/>
          </a:bodyPr>
          <a:lstStyle/>
          <a:p>
            <a:r>
              <a:rPr lang="en-US" sz="2400" dirty="0" smtClean="0">
                <a:latin typeface="Arial" pitchFamily="34" charset="0"/>
                <a:cs typeface="Arial" pitchFamily="34" charset="0"/>
              </a:rPr>
              <a:t>58.2</a:t>
            </a:r>
            <a:endParaRPr lang="en-US" sz="2400" dirty="0">
              <a:latin typeface="Arial" pitchFamily="34" charset="0"/>
              <a:cs typeface="Arial" pitchFamily="34" charset="0"/>
            </a:endParaRPr>
          </a:p>
        </p:txBody>
      </p:sp>
      <p:sp>
        <p:nvSpPr>
          <p:cNvPr id="97" name="TextBox 96"/>
          <p:cNvSpPr txBox="1"/>
          <p:nvPr/>
        </p:nvSpPr>
        <p:spPr>
          <a:xfrm>
            <a:off x="2726286" y="4345912"/>
            <a:ext cx="792419" cy="461665"/>
          </a:xfrm>
          <a:prstGeom prst="rect">
            <a:avLst/>
          </a:prstGeom>
          <a:noFill/>
        </p:spPr>
        <p:txBody>
          <a:bodyPr wrap="square" rtlCol="0">
            <a:spAutoFit/>
          </a:bodyPr>
          <a:lstStyle/>
          <a:p>
            <a:r>
              <a:rPr lang="en-US" sz="2400" dirty="0" smtClean="0">
                <a:latin typeface="Arial" pitchFamily="34" charset="0"/>
                <a:cs typeface="Arial" pitchFamily="34" charset="0"/>
              </a:rPr>
              <a:t>62.5</a:t>
            </a:r>
            <a:endParaRPr lang="en-US" sz="2400" dirty="0">
              <a:latin typeface="Arial" pitchFamily="34" charset="0"/>
              <a:cs typeface="Arial" pitchFamily="34" charset="0"/>
            </a:endParaRPr>
          </a:p>
        </p:txBody>
      </p:sp>
      <p:sp>
        <p:nvSpPr>
          <p:cNvPr id="98" name="TextBox 97"/>
          <p:cNvSpPr txBox="1"/>
          <p:nvPr/>
        </p:nvSpPr>
        <p:spPr>
          <a:xfrm>
            <a:off x="2737860" y="5103093"/>
            <a:ext cx="792419" cy="461665"/>
          </a:xfrm>
          <a:prstGeom prst="rect">
            <a:avLst/>
          </a:prstGeom>
          <a:noFill/>
        </p:spPr>
        <p:txBody>
          <a:bodyPr wrap="square" rtlCol="0">
            <a:spAutoFit/>
          </a:bodyPr>
          <a:lstStyle/>
          <a:p>
            <a:r>
              <a:rPr lang="en-US" sz="2400" dirty="0" smtClean="0">
                <a:latin typeface="Arial" pitchFamily="34" charset="0"/>
                <a:cs typeface="Arial" pitchFamily="34" charset="0"/>
              </a:rPr>
              <a:t>60.0</a:t>
            </a:r>
            <a:endParaRPr lang="en-US" sz="2400" dirty="0">
              <a:latin typeface="Arial" pitchFamily="34" charset="0"/>
              <a:cs typeface="Arial" pitchFamily="34" charset="0"/>
            </a:endParaRPr>
          </a:p>
        </p:txBody>
      </p:sp>
      <p:sp>
        <p:nvSpPr>
          <p:cNvPr id="99" name="TextBox 98"/>
          <p:cNvSpPr txBox="1"/>
          <p:nvPr/>
        </p:nvSpPr>
        <p:spPr>
          <a:xfrm>
            <a:off x="606212" y="3588729"/>
            <a:ext cx="1879226" cy="461665"/>
          </a:xfrm>
          <a:prstGeom prst="rect">
            <a:avLst/>
          </a:prstGeom>
          <a:noFill/>
        </p:spPr>
        <p:txBody>
          <a:bodyPr wrap="square" rtlCol="0">
            <a:spAutoFit/>
          </a:bodyPr>
          <a:lstStyle/>
          <a:p>
            <a:r>
              <a:rPr lang="en-US" sz="2400" dirty="0" smtClean="0">
                <a:latin typeface="Arial" pitchFamily="34" charset="0"/>
                <a:cs typeface="Arial" pitchFamily="34" charset="0"/>
              </a:rPr>
              <a:t>Grade 3</a:t>
            </a:r>
            <a:endParaRPr lang="en-US" sz="2400" dirty="0">
              <a:latin typeface="Arial" pitchFamily="34" charset="0"/>
              <a:cs typeface="Arial" pitchFamily="34" charset="0"/>
            </a:endParaRPr>
          </a:p>
        </p:txBody>
      </p:sp>
      <p:sp>
        <p:nvSpPr>
          <p:cNvPr id="100" name="TextBox 99"/>
          <p:cNvSpPr txBox="1"/>
          <p:nvPr/>
        </p:nvSpPr>
        <p:spPr>
          <a:xfrm>
            <a:off x="611999" y="4337017"/>
            <a:ext cx="1879226" cy="461665"/>
          </a:xfrm>
          <a:prstGeom prst="rect">
            <a:avLst/>
          </a:prstGeom>
          <a:noFill/>
        </p:spPr>
        <p:txBody>
          <a:bodyPr wrap="square" rtlCol="0">
            <a:spAutoFit/>
          </a:bodyPr>
          <a:lstStyle/>
          <a:p>
            <a:r>
              <a:rPr lang="en-US" sz="2400" dirty="0" smtClean="0">
                <a:latin typeface="Arial" pitchFamily="34" charset="0"/>
                <a:cs typeface="Arial" pitchFamily="34" charset="0"/>
              </a:rPr>
              <a:t>Grade 4</a:t>
            </a:r>
            <a:endParaRPr lang="en-US" sz="2400" dirty="0">
              <a:latin typeface="Arial" pitchFamily="34" charset="0"/>
              <a:cs typeface="Arial" pitchFamily="34" charset="0"/>
            </a:endParaRPr>
          </a:p>
        </p:txBody>
      </p:sp>
      <p:sp>
        <p:nvSpPr>
          <p:cNvPr id="101" name="TextBox 100"/>
          <p:cNvSpPr txBox="1"/>
          <p:nvPr/>
        </p:nvSpPr>
        <p:spPr>
          <a:xfrm>
            <a:off x="611999" y="5103094"/>
            <a:ext cx="1879226" cy="461665"/>
          </a:xfrm>
          <a:prstGeom prst="rect">
            <a:avLst/>
          </a:prstGeom>
          <a:noFill/>
        </p:spPr>
        <p:txBody>
          <a:bodyPr wrap="square" rtlCol="0">
            <a:spAutoFit/>
          </a:bodyPr>
          <a:lstStyle/>
          <a:p>
            <a:r>
              <a:rPr lang="en-US" sz="2400" dirty="0" smtClean="0">
                <a:latin typeface="Arial" pitchFamily="34" charset="0"/>
                <a:cs typeface="Arial" pitchFamily="34" charset="0"/>
              </a:rPr>
              <a:t>Grade 5</a:t>
            </a:r>
            <a:endParaRPr lang="en-US" sz="2400" dirty="0">
              <a:latin typeface="Arial" pitchFamily="34" charset="0"/>
              <a:cs typeface="Arial" pitchFamily="34" charset="0"/>
            </a:endParaRPr>
          </a:p>
        </p:txBody>
      </p:sp>
      <p:sp>
        <p:nvSpPr>
          <p:cNvPr id="58" name="Content Placeholder 2"/>
          <p:cNvSpPr>
            <a:spLocks noGrp="1"/>
          </p:cNvSpPr>
          <p:nvPr>
            <p:ph sz="quarter" idx="1"/>
          </p:nvPr>
        </p:nvSpPr>
        <p:spPr>
          <a:xfrm>
            <a:off x="612648" y="5897300"/>
            <a:ext cx="8153400" cy="376177"/>
          </a:xfrm>
        </p:spPr>
        <p:txBody>
          <a:bodyPr>
            <a:normAutofit fontScale="77500" lnSpcReduction="20000"/>
          </a:bodyPr>
          <a:lstStyle/>
          <a:p>
            <a:r>
              <a:rPr lang="en-US" dirty="0" smtClean="0"/>
              <a:t>If the confidence interval is entirely above 4, the color is blue. </a:t>
            </a:r>
          </a:p>
        </p:txBody>
      </p:sp>
      <p:cxnSp>
        <p:nvCxnSpPr>
          <p:cNvPr id="60" name="Straight Connector 59"/>
          <p:cNvCxnSpPr/>
          <p:nvPr/>
        </p:nvCxnSpPr>
        <p:spPr>
          <a:xfrm flipH="1">
            <a:off x="7199387" y="2666757"/>
            <a:ext cx="8135" cy="2970114"/>
          </a:xfrm>
          <a:prstGeom prst="line">
            <a:avLst/>
          </a:prstGeom>
          <a:ln w="25400">
            <a:solidFill>
              <a:srgbClr val="74A0DC"/>
            </a:solidFill>
            <a:prstDash val="dash"/>
          </a:ln>
        </p:spPr>
        <p:style>
          <a:lnRef idx="1">
            <a:schemeClr val="accent1"/>
          </a:lnRef>
          <a:fillRef idx="0">
            <a:schemeClr val="accent1"/>
          </a:fillRef>
          <a:effectRef idx="0">
            <a:schemeClr val="accent1"/>
          </a:effectRef>
          <a:fontRef idx="minor">
            <a:schemeClr val="tx1"/>
          </a:fontRef>
        </p:style>
      </p:cxnSp>
      <p:grpSp>
        <p:nvGrpSpPr>
          <p:cNvPr id="4" name="Group 101"/>
          <p:cNvGrpSpPr/>
          <p:nvPr/>
        </p:nvGrpSpPr>
        <p:grpSpPr>
          <a:xfrm>
            <a:off x="7442404" y="3559075"/>
            <a:ext cx="868215" cy="625126"/>
            <a:chOff x="3634558" y="3559075"/>
            <a:chExt cx="868215" cy="625126"/>
          </a:xfrm>
        </p:grpSpPr>
        <p:sp>
          <p:nvSpPr>
            <p:cNvPr id="103" name="Teardrop 102"/>
            <p:cNvSpPr/>
            <p:nvPr/>
          </p:nvSpPr>
          <p:spPr>
            <a:xfrm rot="8100000">
              <a:off x="3954567" y="3559075"/>
              <a:ext cx="508769" cy="508769"/>
            </a:xfrm>
            <a:prstGeom prst="teardrop">
              <a:avLst/>
            </a:prstGeom>
            <a:solidFill>
              <a:srgbClr val="74A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04" name="TextBox 103"/>
            <p:cNvSpPr txBox="1"/>
            <p:nvPr/>
          </p:nvSpPr>
          <p:spPr>
            <a:xfrm>
              <a:off x="3928694" y="3605952"/>
              <a:ext cx="550739" cy="400110"/>
            </a:xfrm>
            <a:prstGeom prst="rect">
              <a:avLst/>
            </a:prstGeom>
            <a:noFill/>
          </p:spPr>
          <p:txBody>
            <a:bodyPr wrap="square" rtlCol="0">
              <a:spAutoFit/>
            </a:bodyPr>
            <a:lstStyle/>
            <a:p>
              <a:pPr algn="ctr"/>
              <a:r>
                <a:rPr lang="en-US" sz="2000" b="1" dirty="0" smtClean="0"/>
                <a:t>4.7</a:t>
              </a:r>
              <a:endParaRPr lang="en-US" sz="2000" b="1" dirty="0"/>
            </a:p>
          </p:txBody>
        </p:sp>
        <p:cxnSp>
          <p:nvCxnSpPr>
            <p:cNvPr id="105" name="Straight Connector 104"/>
            <p:cNvCxnSpPr/>
            <p:nvPr/>
          </p:nvCxnSpPr>
          <p:spPr>
            <a:xfrm>
              <a:off x="3634558" y="4184201"/>
              <a:ext cx="86821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oup 105"/>
          <p:cNvGrpSpPr/>
          <p:nvPr/>
        </p:nvGrpSpPr>
        <p:grpSpPr>
          <a:xfrm>
            <a:off x="7731715" y="4302031"/>
            <a:ext cx="975452" cy="636701"/>
            <a:chOff x="4832428" y="4302031"/>
            <a:chExt cx="975452" cy="636701"/>
          </a:xfrm>
        </p:grpSpPr>
        <p:sp>
          <p:nvSpPr>
            <p:cNvPr id="107" name="Teardrop 106"/>
            <p:cNvSpPr/>
            <p:nvPr/>
          </p:nvSpPr>
          <p:spPr>
            <a:xfrm rot="8100000">
              <a:off x="5271681" y="4302031"/>
              <a:ext cx="508769" cy="508769"/>
            </a:xfrm>
            <a:prstGeom prst="teardrop">
              <a:avLst/>
            </a:prstGeom>
            <a:solidFill>
              <a:srgbClr val="74A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08" name="TextBox 107"/>
            <p:cNvSpPr txBox="1"/>
            <p:nvPr/>
          </p:nvSpPr>
          <p:spPr>
            <a:xfrm>
              <a:off x="5257141" y="4348908"/>
              <a:ext cx="550739" cy="400110"/>
            </a:xfrm>
            <a:prstGeom prst="rect">
              <a:avLst/>
            </a:prstGeom>
            <a:noFill/>
          </p:spPr>
          <p:txBody>
            <a:bodyPr wrap="square" rtlCol="0">
              <a:spAutoFit/>
            </a:bodyPr>
            <a:lstStyle/>
            <a:p>
              <a:pPr algn="ctr"/>
              <a:r>
                <a:rPr lang="en-US" sz="2000" b="1" dirty="0" smtClean="0"/>
                <a:t>5.4</a:t>
              </a:r>
              <a:endParaRPr lang="en-US" sz="2000" b="1" dirty="0"/>
            </a:p>
          </p:txBody>
        </p:sp>
        <p:cxnSp>
          <p:nvCxnSpPr>
            <p:cNvPr id="109" name="Straight Connector 108"/>
            <p:cNvCxnSpPr/>
            <p:nvPr/>
          </p:nvCxnSpPr>
          <p:spPr>
            <a:xfrm>
              <a:off x="4832428" y="4938732"/>
              <a:ext cx="57890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oup 109"/>
          <p:cNvGrpSpPr/>
          <p:nvPr/>
        </p:nvGrpSpPr>
        <p:grpSpPr>
          <a:xfrm>
            <a:off x="7436645" y="5062264"/>
            <a:ext cx="1038323" cy="630915"/>
            <a:chOff x="4051250" y="5062264"/>
            <a:chExt cx="1038323" cy="630915"/>
          </a:xfrm>
        </p:grpSpPr>
        <p:sp>
          <p:nvSpPr>
            <p:cNvPr id="111" name="Teardrop 110"/>
            <p:cNvSpPr/>
            <p:nvPr/>
          </p:nvSpPr>
          <p:spPr>
            <a:xfrm rot="8100000">
              <a:off x="4560031" y="5062264"/>
              <a:ext cx="508769" cy="508769"/>
            </a:xfrm>
            <a:prstGeom prst="teardrop">
              <a:avLst/>
            </a:prstGeom>
            <a:solidFill>
              <a:srgbClr val="74A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12" name="TextBox 111"/>
            <p:cNvSpPr txBox="1"/>
            <p:nvPr/>
          </p:nvSpPr>
          <p:spPr>
            <a:xfrm>
              <a:off x="4538834" y="5109141"/>
              <a:ext cx="550739" cy="400110"/>
            </a:xfrm>
            <a:prstGeom prst="rect">
              <a:avLst/>
            </a:prstGeom>
            <a:noFill/>
          </p:spPr>
          <p:txBody>
            <a:bodyPr wrap="square" rtlCol="0">
              <a:spAutoFit/>
            </a:bodyPr>
            <a:lstStyle/>
            <a:p>
              <a:pPr algn="ctr"/>
              <a:r>
                <a:rPr lang="en-US" sz="2000" b="1" dirty="0" smtClean="0"/>
                <a:t>4.9</a:t>
              </a:r>
              <a:endParaRPr lang="en-US" sz="2000" b="1" dirty="0"/>
            </a:p>
          </p:txBody>
        </p:sp>
        <p:cxnSp>
          <p:nvCxnSpPr>
            <p:cNvPr id="113" name="Straight Connector 112"/>
            <p:cNvCxnSpPr/>
            <p:nvPr/>
          </p:nvCxnSpPr>
          <p:spPr>
            <a:xfrm>
              <a:off x="4051250" y="5693179"/>
              <a:ext cx="8739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Value-Added Color Coding</a:t>
            </a:r>
            <a:endParaRPr lang="en-US" dirty="0"/>
          </a:p>
        </p:txBody>
      </p:sp>
      <p:grpSp>
        <p:nvGrpSpPr>
          <p:cNvPr id="3" name="Group 61"/>
          <p:cNvGrpSpPr/>
          <p:nvPr/>
        </p:nvGrpSpPr>
        <p:grpSpPr>
          <a:xfrm>
            <a:off x="600075" y="1835734"/>
            <a:ext cx="7870180" cy="3952849"/>
            <a:chOff x="600075" y="1835734"/>
            <a:chExt cx="7870180" cy="3952849"/>
          </a:xfrm>
        </p:grpSpPr>
        <p:sp>
          <p:nvSpPr>
            <p:cNvPr id="63" name="Rectangle 62"/>
            <p:cNvSpPr/>
            <p:nvPr/>
          </p:nvSpPr>
          <p:spPr>
            <a:xfrm>
              <a:off x="600075" y="3443288"/>
              <a:ext cx="7831931" cy="7572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600075" y="4955381"/>
              <a:ext cx="7831931" cy="7572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600796" y="1835734"/>
              <a:ext cx="7831362" cy="73384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610391" y="2669623"/>
              <a:ext cx="2318003" cy="646331"/>
            </a:xfrm>
            <a:prstGeom prst="rect">
              <a:avLst/>
            </a:prstGeom>
            <a:solidFill>
              <a:srgbClr val="2C5A8C"/>
            </a:solidFill>
          </p:spPr>
          <p:txBody>
            <a:bodyPr wrap="square" rtlCol="0">
              <a:spAutoFit/>
            </a:bodyPr>
            <a:lstStyle/>
            <a:p>
              <a:pPr algn="ctr"/>
              <a:r>
                <a:rPr lang="en-US" sz="3600" b="1" dirty="0" smtClean="0">
                  <a:solidFill>
                    <a:schemeClr val="bg1"/>
                  </a:solidFill>
                  <a:latin typeface="Arial" pitchFamily="34" charset="0"/>
                  <a:cs typeface="Arial" pitchFamily="34" charset="0"/>
                </a:rPr>
                <a:t>READING</a:t>
              </a:r>
              <a:endParaRPr lang="en-US" sz="3600" b="1" dirty="0">
                <a:solidFill>
                  <a:schemeClr val="bg1"/>
                </a:solidFill>
                <a:latin typeface="Arial" pitchFamily="34" charset="0"/>
                <a:cs typeface="Arial" pitchFamily="34" charset="0"/>
              </a:endParaRPr>
            </a:p>
          </p:txBody>
        </p:sp>
        <p:sp>
          <p:nvSpPr>
            <p:cNvPr id="67" name="TextBox 66"/>
            <p:cNvSpPr txBox="1"/>
            <p:nvPr/>
          </p:nvSpPr>
          <p:spPr>
            <a:xfrm>
              <a:off x="2591960" y="1871478"/>
              <a:ext cx="1117615" cy="646331"/>
            </a:xfrm>
            <a:prstGeom prst="rect">
              <a:avLst/>
            </a:prstGeom>
            <a:noFill/>
          </p:spPr>
          <p:txBody>
            <a:bodyPr wrap="none" rtlCol="0">
              <a:spAutoFit/>
            </a:bodyPr>
            <a:lstStyle/>
            <a:p>
              <a:pPr algn="ctr"/>
              <a:r>
                <a:rPr lang="en-US" sz="1200" b="1" dirty="0" smtClean="0">
                  <a:solidFill>
                    <a:schemeClr val="bg1"/>
                  </a:solidFill>
                </a:rPr>
                <a:t>NUMBER OF</a:t>
              </a:r>
            </a:p>
            <a:p>
              <a:pPr algn="ctr"/>
              <a:r>
                <a:rPr lang="en-US" sz="1200" b="1" dirty="0" smtClean="0">
                  <a:solidFill>
                    <a:schemeClr val="bg1"/>
                  </a:solidFill>
                </a:rPr>
                <a:t>STUDENTS</a:t>
              </a:r>
            </a:p>
            <a:p>
              <a:pPr algn="ctr"/>
              <a:r>
                <a:rPr lang="en-US" sz="1200" b="1" dirty="0" smtClean="0">
                  <a:solidFill>
                    <a:schemeClr val="bg1"/>
                  </a:solidFill>
                </a:rPr>
                <a:t>(WEIGHTED)</a:t>
              </a:r>
              <a:endParaRPr lang="en-US" sz="1200" b="1" dirty="0">
                <a:solidFill>
                  <a:schemeClr val="bg1"/>
                </a:solidFill>
              </a:endParaRPr>
            </a:p>
          </p:txBody>
        </p:sp>
        <p:sp>
          <p:nvSpPr>
            <p:cNvPr id="68" name="TextBox 67"/>
            <p:cNvSpPr txBox="1"/>
            <p:nvPr/>
          </p:nvSpPr>
          <p:spPr>
            <a:xfrm>
              <a:off x="4976710" y="1885780"/>
              <a:ext cx="2204066" cy="276999"/>
            </a:xfrm>
            <a:prstGeom prst="rect">
              <a:avLst/>
            </a:prstGeom>
            <a:noFill/>
          </p:spPr>
          <p:txBody>
            <a:bodyPr wrap="none" rtlCol="0">
              <a:spAutoFit/>
            </a:bodyPr>
            <a:lstStyle/>
            <a:p>
              <a:pPr algn="ctr"/>
              <a:r>
                <a:rPr lang="en-US" sz="1200" b="1" dirty="0" smtClean="0">
                  <a:solidFill>
                    <a:schemeClr val="bg1"/>
                  </a:solidFill>
                </a:rPr>
                <a:t>VALUE-ADDED ESTIMATES</a:t>
              </a:r>
              <a:endParaRPr lang="en-US" sz="1200" b="1" dirty="0">
                <a:solidFill>
                  <a:schemeClr val="bg1"/>
                </a:solidFill>
              </a:endParaRPr>
            </a:p>
          </p:txBody>
        </p:sp>
        <p:sp>
          <p:nvSpPr>
            <p:cNvPr id="69" name="TextBox 68"/>
            <p:cNvSpPr txBox="1"/>
            <p:nvPr/>
          </p:nvSpPr>
          <p:spPr>
            <a:xfrm>
              <a:off x="3675384" y="2180103"/>
              <a:ext cx="306494" cy="353943"/>
            </a:xfrm>
            <a:prstGeom prst="rect">
              <a:avLst/>
            </a:prstGeom>
            <a:noFill/>
          </p:spPr>
          <p:txBody>
            <a:bodyPr wrap="none" rtlCol="0">
              <a:spAutoFit/>
            </a:bodyPr>
            <a:lstStyle/>
            <a:p>
              <a:pPr algn="ctr"/>
              <a:r>
                <a:rPr lang="en-US" sz="1700" dirty="0" smtClean="0">
                  <a:solidFill>
                    <a:schemeClr val="bg1"/>
                  </a:solidFill>
                </a:rPr>
                <a:t>1</a:t>
              </a:r>
              <a:endParaRPr lang="en-US" sz="1700" dirty="0">
                <a:solidFill>
                  <a:schemeClr val="bg1"/>
                </a:solidFill>
              </a:endParaRPr>
            </a:p>
          </p:txBody>
        </p:sp>
        <p:sp>
          <p:nvSpPr>
            <p:cNvPr id="70" name="TextBox 69"/>
            <p:cNvSpPr txBox="1"/>
            <p:nvPr/>
          </p:nvSpPr>
          <p:spPr>
            <a:xfrm>
              <a:off x="4797478" y="2180103"/>
              <a:ext cx="306494" cy="353943"/>
            </a:xfrm>
            <a:prstGeom prst="rect">
              <a:avLst/>
            </a:prstGeom>
            <a:noFill/>
          </p:spPr>
          <p:txBody>
            <a:bodyPr wrap="none" rtlCol="0">
              <a:spAutoFit/>
            </a:bodyPr>
            <a:lstStyle/>
            <a:p>
              <a:pPr algn="ctr"/>
              <a:r>
                <a:rPr lang="en-US" sz="1700" dirty="0" smtClean="0">
                  <a:solidFill>
                    <a:schemeClr val="bg1"/>
                  </a:solidFill>
                </a:rPr>
                <a:t>2</a:t>
              </a:r>
              <a:endParaRPr lang="en-US" sz="1700" dirty="0">
                <a:solidFill>
                  <a:schemeClr val="bg1"/>
                </a:solidFill>
              </a:endParaRPr>
            </a:p>
          </p:txBody>
        </p:sp>
        <p:sp>
          <p:nvSpPr>
            <p:cNvPr id="71" name="TextBox 70"/>
            <p:cNvSpPr txBox="1"/>
            <p:nvPr/>
          </p:nvSpPr>
          <p:spPr>
            <a:xfrm>
              <a:off x="5919572" y="2189628"/>
              <a:ext cx="306494" cy="353943"/>
            </a:xfrm>
            <a:prstGeom prst="rect">
              <a:avLst/>
            </a:prstGeom>
            <a:noFill/>
          </p:spPr>
          <p:txBody>
            <a:bodyPr wrap="none" rtlCol="0">
              <a:spAutoFit/>
            </a:bodyPr>
            <a:lstStyle/>
            <a:p>
              <a:pPr algn="ctr"/>
              <a:r>
                <a:rPr lang="en-US" sz="1700" dirty="0" smtClean="0">
                  <a:solidFill>
                    <a:schemeClr val="bg1"/>
                  </a:solidFill>
                </a:rPr>
                <a:t>3</a:t>
              </a:r>
              <a:endParaRPr lang="en-US" sz="1700" dirty="0">
                <a:solidFill>
                  <a:schemeClr val="bg1"/>
                </a:solidFill>
              </a:endParaRPr>
            </a:p>
          </p:txBody>
        </p:sp>
        <p:sp>
          <p:nvSpPr>
            <p:cNvPr id="72" name="TextBox 71"/>
            <p:cNvSpPr txBox="1"/>
            <p:nvPr/>
          </p:nvSpPr>
          <p:spPr>
            <a:xfrm>
              <a:off x="7041666" y="2177722"/>
              <a:ext cx="306494" cy="353943"/>
            </a:xfrm>
            <a:prstGeom prst="rect">
              <a:avLst/>
            </a:prstGeom>
            <a:noFill/>
          </p:spPr>
          <p:txBody>
            <a:bodyPr wrap="none" rtlCol="0">
              <a:spAutoFit/>
            </a:bodyPr>
            <a:lstStyle/>
            <a:p>
              <a:pPr algn="ctr"/>
              <a:r>
                <a:rPr lang="en-US" sz="1700" dirty="0" smtClean="0">
                  <a:solidFill>
                    <a:schemeClr val="bg1"/>
                  </a:solidFill>
                </a:rPr>
                <a:t>4</a:t>
              </a:r>
              <a:endParaRPr lang="en-US" sz="1700" dirty="0">
                <a:solidFill>
                  <a:schemeClr val="bg1"/>
                </a:solidFill>
              </a:endParaRPr>
            </a:p>
          </p:txBody>
        </p:sp>
        <p:sp>
          <p:nvSpPr>
            <p:cNvPr id="73" name="TextBox 72"/>
            <p:cNvSpPr txBox="1"/>
            <p:nvPr/>
          </p:nvSpPr>
          <p:spPr>
            <a:xfrm>
              <a:off x="8163761" y="2175340"/>
              <a:ext cx="306494" cy="353943"/>
            </a:xfrm>
            <a:prstGeom prst="rect">
              <a:avLst/>
            </a:prstGeom>
            <a:noFill/>
          </p:spPr>
          <p:txBody>
            <a:bodyPr wrap="none" rtlCol="0">
              <a:spAutoFit/>
            </a:bodyPr>
            <a:lstStyle/>
            <a:p>
              <a:pPr algn="ctr"/>
              <a:r>
                <a:rPr lang="en-US" sz="1700" dirty="0" smtClean="0">
                  <a:solidFill>
                    <a:schemeClr val="bg1"/>
                  </a:solidFill>
                </a:rPr>
                <a:t>5</a:t>
              </a:r>
              <a:endParaRPr lang="en-US" sz="1700" dirty="0">
                <a:solidFill>
                  <a:schemeClr val="bg1"/>
                </a:solidFill>
              </a:endParaRPr>
            </a:p>
          </p:txBody>
        </p:sp>
        <p:sp>
          <p:nvSpPr>
            <p:cNvPr id="74" name="Rectangle 73"/>
            <p:cNvSpPr/>
            <p:nvPr/>
          </p:nvSpPr>
          <p:spPr>
            <a:xfrm flipH="1">
              <a:off x="3826404"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H="1">
              <a:off x="4948766"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H="1">
              <a:off x="6071128"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flipH="1">
              <a:off x="7193490"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flipH="1">
              <a:off x="8315854"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Straight Connector 78"/>
            <p:cNvCxnSpPr/>
            <p:nvPr/>
          </p:nvCxnSpPr>
          <p:spPr>
            <a:xfrm>
              <a:off x="2625731" y="3440112"/>
              <a:ext cx="0" cy="2270126"/>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3668723" y="3449637"/>
              <a:ext cx="0" cy="2270126"/>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flipH="1">
              <a:off x="3824021"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flipH="1">
              <a:off x="4946383"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flipH="1">
              <a:off x="6068745"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flipH="1">
              <a:off x="7191107"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flipH="1">
              <a:off x="8313471"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flipH="1">
              <a:off x="3824021"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flipH="1">
              <a:off x="4946383"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flipH="1">
              <a:off x="6068745"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flipH="1">
              <a:off x="7191107"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flipH="1">
              <a:off x="8313471"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flipH="1">
              <a:off x="3826401"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flipH="1">
              <a:off x="4948763"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flipH="1">
              <a:off x="6071125"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flipH="1">
              <a:off x="7193487"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flipH="1">
              <a:off x="8315851"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6" name="TextBox 95"/>
          <p:cNvSpPr txBox="1"/>
          <p:nvPr/>
        </p:nvSpPr>
        <p:spPr>
          <a:xfrm>
            <a:off x="2737860" y="3583370"/>
            <a:ext cx="792419" cy="461665"/>
          </a:xfrm>
          <a:prstGeom prst="rect">
            <a:avLst/>
          </a:prstGeom>
          <a:noFill/>
        </p:spPr>
        <p:txBody>
          <a:bodyPr wrap="square" rtlCol="0">
            <a:spAutoFit/>
          </a:bodyPr>
          <a:lstStyle/>
          <a:p>
            <a:r>
              <a:rPr lang="en-US" sz="2400" dirty="0" smtClean="0">
                <a:latin typeface="Arial" pitchFamily="34" charset="0"/>
                <a:cs typeface="Arial" pitchFamily="34" charset="0"/>
              </a:rPr>
              <a:t>34.2</a:t>
            </a:r>
            <a:endParaRPr lang="en-US" sz="2400" dirty="0">
              <a:latin typeface="Arial" pitchFamily="34" charset="0"/>
              <a:cs typeface="Arial" pitchFamily="34" charset="0"/>
            </a:endParaRPr>
          </a:p>
        </p:txBody>
      </p:sp>
      <p:sp>
        <p:nvSpPr>
          <p:cNvPr id="97" name="TextBox 96"/>
          <p:cNvSpPr txBox="1"/>
          <p:nvPr/>
        </p:nvSpPr>
        <p:spPr>
          <a:xfrm>
            <a:off x="2726286" y="4345912"/>
            <a:ext cx="792419" cy="461665"/>
          </a:xfrm>
          <a:prstGeom prst="rect">
            <a:avLst/>
          </a:prstGeom>
          <a:noFill/>
        </p:spPr>
        <p:txBody>
          <a:bodyPr wrap="square" rtlCol="0">
            <a:spAutoFit/>
          </a:bodyPr>
          <a:lstStyle/>
          <a:p>
            <a:r>
              <a:rPr lang="en-US" sz="2400" dirty="0" smtClean="0">
                <a:latin typeface="Arial" pitchFamily="34" charset="0"/>
                <a:cs typeface="Arial" pitchFamily="34" charset="0"/>
              </a:rPr>
              <a:t>31.0</a:t>
            </a:r>
            <a:endParaRPr lang="en-US" sz="2400" dirty="0">
              <a:latin typeface="Arial" pitchFamily="34" charset="0"/>
              <a:cs typeface="Arial" pitchFamily="34" charset="0"/>
            </a:endParaRPr>
          </a:p>
        </p:txBody>
      </p:sp>
      <p:sp>
        <p:nvSpPr>
          <p:cNvPr id="98" name="TextBox 97"/>
          <p:cNvSpPr txBox="1"/>
          <p:nvPr/>
        </p:nvSpPr>
        <p:spPr>
          <a:xfrm>
            <a:off x="2737860" y="5103093"/>
            <a:ext cx="792419" cy="461665"/>
          </a:xfrm>
          <a:prstGeom prst="rect">
            <a:avLst/>
          </a:prstGeom>
          <a:noFill/>
        </p:spPr>
        <p:txBody>
          <a:bodyPr wrap="square" rtlCol="0">
            <a:spAutoFit/>
          </a:bodyPr>
          <a:lstStyle/>
          <a:p>
            <a:r>
              <a:rPr lang="en-US" sz="2400" dirty="0" smtClean="0">
                <a:latin typeface="Arial" pitchFamily="34" charset="0"/>
                <a:cs typeface="Arial" pitchFamily="34" charset="0"/>
              </a:rPr>
              <a:t>36.0</a:t>
            </a:r>
            <a:endParaRPr lang="en-US" sz="2400" dirty="0">
              <a:latin typeface="Arial" pitchFamily="34" charset="0"/>
              <a:cs typeface="Arial" pitchFamily="34" charset="0"/>
            </a:endParaRPr>
          </a:p>
        </p:txBody>
      </p:sp>
      <p:sp>
        <p:nvSpPr>
          <p:cNvPr id="99" name="TextBox 98"/>
          <p:cNvSpPr txBox="1"/>
          <p:nvPr/>
        </p:nvSpPr>
        <p:spPr>
          <a:xfrm>
            <a:off x="606212" y="3588729"/>
            <a:ext cx="1879226" cy="461665"/>
          </a:xfrm>
          <a:prstGeom prst="rect">
            <a:avLst/>
          </a:prstGeom>
          <a:noFill/>
        </p:spPr>
        <p:txBody>
          <a:bodyPr wrap="square" rtlCol="0">
            <a:spAutoFit/>
          </a:bodyPr>
          <a:lstStyle/>
          <a:p>
            <a:r>
              <a:rPr lang="en-US" sz="2400" dirty="0" smtClean="0">
                <a:latin typeface="Arial" pitchFamily="34" charset="0"/>
                <a:cs typeface="Arial" pitchFamily="34" charset="0"/>
              </a:rPr>
              <a:t>Grade 3</a:t>
            </a:r>
            <a:endParaRPr lang="en-US" sz="2400" dirty="0">
              <a:latin typeface="Arial" pitchFamily="34" charset="0"/>
              <a:cs typeface="Arial" pitchFamily="34" charset="0"/>
            </a:endParaRPr>
          </a:p>
        </p:txBody>
      </p:sp>
      <p:sp>
        <p:nvSpPr>
          <p:cNvPr id="100" name="TextBox 99"/>
          <p:cNvSpPr txBox="1"/>
          <p:nvPr/>
        </p:nvSpPr>
        <p:spPr>
          <a:xfrm>
            <a:off x="611999" y="4337017"/>
            <a:ext cx="1879226" cy="461665"/>
          </a:xfrm>
          <a:prstGeom prst="rect">
            <a:avLst/>
          </a:prstGeom>
          <a:noFill/>
        </p:spPr>
        <p:txBody>
          <a:bodyPr wrap="square" rtlCol="0">
            <a:spAutoFit/>
          </a:bodyPr>
          <a:lstStyle/>
          <a:p>
            <a:r>
              <a:rPr lang="en-US" sz="2400" dirty="0" smtClean="0">
                <a:latin typeface="Arial" pitchFamily="34" charset="0"/>
                <a:cs typeface="Arial" pitchFamily="34" charset="0"/>
              </a:rPr>
              <a:t>Grade 4</a:t>
            </a:r>
            <a:endParaRPr lang="en-US" sz="2400" dirty="0">
              <a:latin typeface="Arial" pitchFamily="34" charset="0"/>
              <a:cs typeface="Arial" pitchFamily="34" charset="0"/>
            </a:endParaRPr>
          </a:p>
        </p:txBody>
      </p:sp>
      <p:sp>
        <p:nvSpPr>
          <p:cNvPr id="101" name="TextBox 100"/>
          <p:cNvSpPr txBox="1"/>
          <p:nvPr/>
        </p:nvSpPr>
        <p:spPr>
          <a:xfrm>
            <a:off x="611999" y="5103094"/>
            <a:ext cx="1879226" cy="461665"/>
          </a:xfrm>
          <a:prstGeom prst="rect">
            <a:avLst/>
          </a:prstGeom>
          <a:noFill/>
        </p:spPr>
        <p:txBody>
          <a:bodyPr wrap="square" rtlCol="0">
            <a:spAutoFit/>
          </a:bodyPr>
          <a:lstStyle/>
          <a:p>
            <a:r>
              <a:rPr lang="en-US" sz="2400" dirty="0" smtClean="0">
                <a:latin typeface="Arial" pitchFamily="34" charset="0"/>
                <a:cs typeface="Arial" pitchFamily="34" charset="0"/>
              </a:rPr>
              <a:t>Grade 5</a:t>
            </a:r>
            <a:endParaRPr lang="en-US" sz="2400" dirty="0">
              <a:latin typeface="Arial" pitchFamily="34" charset="0"/>
              <a:cs typeface="Arial" pitchFamily="34" charset="0"/>
            </a:endParaRPr>
          </a:p>
        </p:txBody>
      </p:sp>
      <p:sp>
        <p:nvSpPr>
          <p:cNvPr id="58" name="Content Placeholder 2"/>
          <p:cNvSpPr>
            <a:spLocks noGrp="1"/>
          </p:cNvSpPr>
          <p:nvPr>
            <p:ph sz="quarter" idx="1"/>
          </p:nvPr>
        </p:nvSpPr>
        <p:spPr>
          <a:xfrm>
            <a:off x="612648" y="5897300"/>
            <a:ext cx="8153400" cy="376177"/>
          </a:xfrm>
        </p:spPr>
        <p:txBody>
          <a:bodyPr>
            <a:normAutofit fontScale="77500" lnSpcReduction="20000"/>
          </a:bodyPr>
          <a:lstStyle/>
          <a:p>
            <a:r>
              <a:rPr lang="en-US" dirty="0" smtClean="0"/>
              <a:t>If the confidence interval is entirely below 3, the color is yellow. </a:t>
            </a:r>
          </a:p>
        </p:txBody>
      </p:sp>
      <p:cxnSp>
        <p:nvCxnSpPr>
          <p:cNvPr id="60" name="Straight Connector 59"/>
          <p:cNvCxnSpPr/>
          <p:nvPr/>
        </p:nvCxnSpPr>
        <p:spPr>
          <a:xfrm flipH="1">
            <a:off x="6076709" y="2666757"/>
            <a:ext cx="8135" cy="2970114"/>
          </a:xfrm>
          <a:prstGeom prst="line">
            <a:avLst/>
          </a:prstGeom>
          <a:ln w="25400">
            <a:solidFill>
              <a:srgbClr val="CEB904"/>
            </a:solidFill>
            <a:prstDash val="dash"/>
          </a:ln>
        </p:spPr>
        <p:style>
          <a:lnRef idx="1">
            <a:schemeClr val="accent1"/>
          </a:lnRef>
          <a:fillRef idx="0">
            <a:schemeClr val="accent1"/>
          </a:fillRef>
          <a:effectRef idx="0">
            <a:schemeClr val="accent1"/>
          </a:effectRef>
          <a:fontRef idx="minor">
            <a:schemeClr val="tx1"/>
          </a:fontRef>
        </p:style>
      </p:cxnSp>
      <p:grpSp>
        <p:nvGrpSpPr>
          <p:cNvPr id="4" name="Group 101"/>
          <p:cNvGrpSpPr/>
          <p:nvPr/>
        </p:nvGrpSpPr>
        <p:grpSpPr>
          <a:xfrm>
            <a:off x="4658857" y="3559075"/>
            <a:ext cx="1151634" cy="625126"/>
            <a:chOff x="3634558" y="3559075"/>
            <a:chExt cx="1151634" cy="625126"/>
          </a:xfrm>
        </p:grpSpPr>
        <p:sp>
          <p:nvSpPr>
            <p:cNvPr id="103" name="Teardrop 102"/>
            <p:cNvSpPr/>
            <p:nvPr/>
          </p:nvSpPr>
          <p:spPr>
            <a:xfrm rot="8100000">
              <a:off x="3954567" y="3559075"/>
              <a:ext cx="508769" cy="508769"/>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04" name="TextBox 103"/>
            <p:cNvSpPr txBox="1"/>
            <p:nvPr/>
          </p:nvSpPr>
          <p:spPr>
            <a:xfrm>
              <a:off x="3928694" y="3605952"/>
              <a:ext cx="550739" cy="400110"/>
            </a:xfrm>
            <a:prstGeom prst="rect">
              <a:avLst/>
            </a:prstGeom>
            <a:noFill/>
          </p:spPr>
          <p:txBody>
            <a:bodyPr wrap="square" rtlCol="0">
              <a:spAutoFit/>
            </a:bodyPr>
            <a:lstStyle/>
            <a:p>
              <a:pPr algn="ctr"/>
              <a:r>
                <a:rPr lang="en-US" sz="2000" b="1" dirty="0" smtClean="0"/>
                <a:t>2.3</a:t>
              </a:r>
              <a:endParaRPr lang="en-US" sz="2000" b="1" dirty="0"/>
            </a:p>
          </p:txBody>
        </p:sp>
        <p:cxnSp>
          <p:nvCxnSpPr>
            <p:cNvPr id="105" name="Straight Connector 104"/>
            <p:cNvCxnSpPr/>
            <p:nvPr/>
          </p:nvCxnSpPr>
          <p:spPr>
            <a:xfrm>
              <a:off x="3634558" y="4184201"/>
              <a:ext cx="115163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oup 105"/>
          <p:cNvGrpSpPr/>
          <p:nvPr/>
        </p:nvGrpSpPr>
        <p:grpSpPr>
          <a:xfrm>
            <a:off x="3842851" y="4302031"/>
            <a:ext cx="1192130" cy="636701"/>
            <a:chOff x="4942381" y="4302031"/>
            <a:chExt cx="1192130" cy="636701"/>
          </a:xfrm>
        </p:grpSpPr>
        <p:sp>
          <p:nvSpPr>
            <p:cNvPr id="107" name="Teardrop 106"/>
            <p:cNvSpPr/>
            <p:nvPr/>
          </p:nvSpPr>
          <p:spPr>
            <a:xfrm rot="8100000">
              <a:off x="5271681" y="4302031"/>
              <a:ext cx="508769" cy="508769"/>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08" name="TextBox 107"/>
            <p:cNvSpPr txBox="1"/>
            <p:nvPr/>
          </p:nvSpPr>
          <p:spPr>
            <a:xfrm>
              <a:off x="5257141" y="4348908"/>
              <a:ext cx="550739" cy="400110"/>
            </a:xfrm>
            <a:prstGeom prst="rect">
              <a:avLst/>
            </a:prstGeom>
            <a:noFill/>
          </p:spPr>
          <p:txBody>
            <a:bodyPr wrap="square" rtlCol="0">
              <a:spAutoFit/>
            </a:bodyPr>
            <a:lstStyle/>
            <a:p>
              <a:pPr algn="ctr"/>
              <a:r>
                <a:rPr lang="en-US" sz="2000" b="1" dirty="0" smtClean="0"/>
                <a:t>1.6</a:t>
              </a:r>
              <a:endParaRPr lang="en-US" sz="2000" b="1" dirty="0"/>
            </a:p>
          </p:txBody>
        </p:sp>
        <p:cxnSp>
          <p:nvCxnSpPr>
            <p:cNvPr id="109" name="Straight Connector 108"/>
            <p:cNvCxnSpPr/>
            <p:nvPr/>
          </p:nvCxnSpPr>
          <p:spPr>
            <a:xfrm>
              <a:off x="4942381" y="4938732"/>
              <a:ext cx="119213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oup 109"/>
          <p:cNvGrpSpPr/>
          <p:nvPr/>
        </p:nvGrpSpPr>
        <p:grpSpPr>
          <a:xfrm>
            <a:off x="4791919" y="5062264"/>
            <a:ext cx="1192192" cy="630915"/>
            <a:chOff x="4201645" y="5062264"/>
            <a:chExt cx="1192192" cy="630915"/>
          </a:xfrm>
        </p:grpSpPr>
        <p:sp>
          <p:nvSpPr>
            <p:cNvPr id="111" name="Teardrop 110"/>
            <p:cNvSpPr/>
            <p:nvPr/>
          </p:nvSpPr>
          <p:spPr>
            <a:xfrm rot="8100000">
              <a:off x="4560031" y="5062264"/>
              <a:ext cx="508769" cy="508769"/>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12" name="TextBox 111"/>
            <p:cNvSpPr txBox="1"/>
            <p:nvPr/>
          </p:nvSpPr>
          <p:spPr>
            <a:xfrm>
              <a:off x="4538834" y="5109141"/>
              <a:ext cx="550739" cy="400110"/>
            </a:xfrm>
            <a:prstGeom prst="rect">
              <a:avLst/>
            </a:prstGeom>
            <a:noFill/>
          </p:spPr>
          <p:txBody>
            <a:bodyPr wrap="square" rtlCol="0">
              <a:spAutoFit/>
            </a:bodyPr>
            <a:lstStyle/>
            <a:p>
              <a:pPr algn="ctr"/>
              <a:r>
                <a:rPr lang="en-US" sz="2000" b="1" dirty="0" smtClean="0"/>
                <a:t>2.4</a:t>
              </a:r>
              <a:endParaRPr lang="en-US" sz="2000" b="1" dirty="0"/>
            </a:p>
          </p:txBody>
        </p:sp>
        <p:cxnSp>
          <p:nvCxnSpPr>
            <p:cNvPr id="113" name="Straight Connector 112"/>
            <p:cNvCxnSpPr/>
            <p:nvPr/>
          </p:nvCxnSpPr>
          <p:spPr>
            <a:xfrm>
              <a:off x="4201645" y="5693179"/>
              <a:ext cx="119219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Value-Added Color Coding</a:t>
            </a:r>
            <a:endParaRPr lang="en-US" dirty="0"/>
          </a:p>
        </p:txBody>
      </p:sp>
      <p:grpSp>
        <p:nvGrpSpPr>
          <p:cNvPr id="3" name="Group 61"/>
          <p:cNvGrpSpPr/>
          <p:nvPr/>
        </p:nvGrpSpPr>
        <p:grpSpPr>
          <a:xfrm>
            <a:off x="600075" y="1835734"/>
            <a:ext cx="7870180" cy="3952849"/>
            <a:chOff x="600075" y="1835734"/>
            <a:chExt cx="7870180" cy="3952849"/>
          </a:xfrm>
        </p:grpSpPr>
        <p:sp>
          <p:nvSpPr>
            <p:cNvPr id="63" name="Rectangle 62"/>
            <p:cNvSpPr/>
            <p:nvPr/>
          </p:nvSpPr>
          <p:spPr>
            <a:xfrm>
              <a:off x="600075" y="3443288"/>
              <a:ext cx="7831931" cy="7572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600075" y="4955381"/>
              <a:ext cx="7831931" cy="7572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600796" y="1835734"/>
              <a:ext cx="7831362" cy="73384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610391" y="2669623"/>
              <a:ext cx="2318003" cy="646331"/>
            </a:xfrm>
            <a:prstGeom prst="rect">
              <a:avLst/>
            </a:prstGeom>
            <a:solidFill>
              <a:srgbClr val="2C5A8C"/>
            </a:solidFill>
          </p:spPr>
          <p:txBody>
            <a:bodyPr wrap="square" rtlCol="0">
              <a:spAutoFit/>
            </a:bodyPr>
            <a:lstStyle/>
            <a:p>
              <a:pPr algn="ctr"/>
              <a:r>
                <a:rPr lang="en-US" sz="3600" b="1" dirty="0" smtClean="0">
                  <a:solidFill>
                    <a:schemeClr val="bg1"/>
                  </a:solidFill>
                  <a:latin typeface="Arial" pitchFamily="34" charset="0"/>
                  <a:cs typeface="Arial" pitchFamily="34" charset="0"/>
                </a:rPr>
                <a:t>READING</a:t>
              </a:r>
              <a:endParaRPr lang="en-US" sz="3600" b="1" dirty="0">
                <a:solidFill>
                  <a:schemeClr val="bg1"/>
                </a:solidFill>
                <a:latin typeface="Arial" pitchFamily="34" charset="0"/>
                <a:cs typeface="Arial" pitchFamily="34" charset="0"/>
              </a:endParaRPr>
            </a:p>
          </p:txBody>
        </p:sp>
        <p:sp>
          <p:nvSpPr>
            <p:cNvPr id="67" name="TextBox 66"/>
            <p:cNvSpPr txBox="1"/>
            <p:nvPr/>
          </p:nvSpPr>
          <p:spPr>
            <a:xfrm>
              <a:off x="2591960" y="1871478"/>
              <a:ext cx="1117615" cy="646331"/>
            </a:xfrm>
            <a:prstGeom prst="rect">
              <a:avLst/>
            </a:prstGeom>
            <a:noFill/>
          </p:spPr>
          <p:txBody>
            <a:bodyPr wrap="none" rtlCol="0">
              <a:spAutoFit/>
            </a:bodyPr>
            <a:lstStyle/>
            <a:p>
              <a:pPr algn="ctr"/>
              <a:r>
                <a:rPr lang="en-US" sz="1200" b="1" dirty="0" smtClean="0">
                  <a:solidFill>
                    <a:schemeClr val="bg1"/>
                  </a:solidFill>
                </a:rPr>
                <a:t>NUMBER OF</a:t>
              </a:r>
            </a:p>
            <a:p>
              <a:pPr algn="ctr"/>
              <a:r>
                <a:rPr lang="en-US" sz="1200" b="1" dirty="0" smtClean="0">
                  <a:solidFill>
                    <a:schemeClr val="bg1"/>
                  </a:solidFill>
                </a:rPr>
                <a:t>STUDENTS</a:t>
              </a:r>
            </a:p>
            <a:p>
              <a:pPr algn="ctr"/>
              <a:r>
                <a:rPr lang="en-US" sz="1200" b="1" dirty="0" smtClean="0">
                  <a:solidFill>
                    <a:schemeClr val="bg1"/>
                  </a:solidFill>
                </a:rPr>
                <a:t>(WEIGHTED)</a:t>
              </a:r>
              <a:endParaRPr lang="en-US" sz="1200" b="1" dirty="0">
                <a:solidFill>
                  <a:schemeClr val="bg1"/>
                </a:solidFill>
              </a:endParaRPr>
            </a:p>
          </p:txBody>
        </p:sp>
        <p:sp>
          <p:nvSpPr>
            <p:cNvPr id="68" name="TextBox 67"/>
            <p:cNvSpPr txBox="1"/>
            <p:nvPr/>
          </p:nvSpPr>
          <p:spPr>
            <a:xfrm>
              <a:off x="4976710" y="1885780"/>
              <a:ext cx="2204066" cy="276999"/>
            </a:xfrm>
            <a:prstGeom prst="rect">
              <a:avLst/>
            </a:prstGeom>
            <a:noFill/>
          </p:spPr>
          <p:txBody>
            <a:bodyPr wrap="none" rtlCol="0">
              <a:spAutoFit/>
            </a:bodyPr>
            <a:lstStyle/>
            <a:p>
              <a:pPr algn="ctr"/>
              <a:r>
                <a:rPr lang="en-US" sz="1200" b="1" dirty="0" smtClean="0">
                  <a:solidFill>
                    <a:schemeClr val="bg1"/>
                  </a:solidFill>
                </a:rPr>
                <a:t>VALUE-ADDED ESTIMATES</a:t>
              </a:r>
              <a:endParaRPr lang="en-US" sz="1200" b="1" dirty="0">
                <a:solidFill>
                  <a:schemeClr val="bg1"/>
                </a:solidFill>
              </a:endParaRPr>
            </a:p>
          </p:txBody>
        </p:sp>
        <p:sp>
          <p:nvSpPr>
            <p:cNvPr id="69" name="TextBox 68"/>
            <p:cNvSpPr txBox="1"/>
            <p:nvPr/>
          </p:nvSpPr>
          <p:spPr>
            <a:xfrm>
              <a:off x="3675384" y="2180103"/>
              <a:ext cx="306494" cy="353943"/>
            </a:xfrm>
            <a:prstGeom prst="rect">
              <a:avLst/>
            </a:prstGeom>
            <a:noFill/>
          </p:spPr>
          <p:txBody>
            <a:bodyPr wrap="none" rtlCol="0">
              <a:spAutoFit/>
            </a:bodyPr>
            <a:lstStyle/>
            <a:p>
              <a:pPr algn="ctr"/>
              <a:r>
                <a:rPr lang="en-US" sz="1700" dirty="0" smtClean="0">
                  <a:solidFill>
                    <a:schemeClr val="bg1"/>
                  </a:solidFill>
                </a:rPr>
                <a:t>1</a:t>
              </a:r>
              <a:endParaRPr lang="en-US" sz="1700" dirty="0">
                <a:solidFill>
                  <a:schemeClr val="bg1"/>
                </a:solidFill>
              </a:endParaRPr>
            </a:p>
          </p:txBody>
        </p:sp>
        <p:sp>
          <p:nvSpPr>
            <p:cNvPr id="70" name="TextBox 69"/>
            <p:cNvSpPr txBox="1"/>
            <p:nvPr/>
          </p:nvSpPr>
          <p:spPr>
            <a:xfrm>
              <a:off x="4797478" y="2180103"/>
              <a:ext cx="306494" cy="353943"/>
            </a:xfrm>
            <a:prstGeom prst="rect">
              <a:avLst/>
            </a:prstGeom>
            <a:noFill/>
          </p:spPr>
          <p:txBody>
            <a:bodyPr wrap="none" rtlCol="0">
              <a:spAutoFit/>
            </a:bodyPr>
            <a:lstStyle/>
            <a:p>
              <a:pPr algn="ctr"/>
              <a:r>
                <a:rPr lang="en-US" sz="1700" dirty="0" smtClean="0">
                  <a:solidFill>
                    <a:schemeClr val="bg1"/>
                  </a:solidFill>
                </a:rPr>
                <a:t>2</a:t>
              </a:r>
              <a:endParaRPr lang="en-US" sz="1700" dirty="0">
                <a:solidFill>
                  <a:schemeClr val="bg1"/>
                </a:solidFill>
              </a:endParaRPr>
            </a:p>
          </p:txBody>
        </p:sp>
        <p:sp>
          <p:nvSpPr>
            <p:cNvPr id="71" name="TextBox 70"/>
            <p:cNvSpPr txBox="1"/>
            <p:nvPr/>
          </p:nvSpPr>
          <p:spPr>
            <a:xfrm>
              <a:off x="5919572" y="2189628"/>
              <a:ext cx="306494" cy="353943"/>
            </a:xfrm>
            <a:prstGeom prst="rect">
              <a:avLst/>
            </a:prstGeom>
            <a:noFill/>
          </p:spPr>
          <p:txBody>
            <a:bodyPr wrap="none" rtlCol="0">
              <a:spAutoFit/>
            </a:bodyPr>
            <a:lstStyle/>
            <a:p>
              <a:pPr algn="ctr"/>
              <a:r>
                <a:rPr lang="en-US" sz="1700" dirty="0" smtClean="0">
                  <a:solidFill>
                    <a:schemeClr val="bg1"/>
                  </a:solidFill>
                </a:rPr>
                <a:t>3</a:t>
              </a:r>
              <a:endParaRPr lang="en-US" sz="1700" dirty="0">
                <a:solidFill>
                  <a:schemeClr val="bg1"/>
                </a:solidFill>
              </a:endParaRPr>
            </a:p>
          </p:txBody>
        </p:sp>
        <p:sp>
          <p:nvSpPr>
            <p:cNvPr id="72" name="TextBox 71"/>
            <p:cNvSpPr txBox="1"/>
            <p:nvPr/>
          </p:nvSpPr>
          <p:spPr>
            <a:xfrm>
              <a:off x="7041666" y="2177722"/>
              <a:ext cx="306494" cy="353943"/>
            </a:xfrm>
            <a:prstGeom prst="rect">
              <a:avLst/>
            </a:prstGeom>
            <a:noFill/>
          </p:spPr>
          <p:txBody>
            <a:bodyPr wrap="none" rtlCol="0">
              <a:spAutoFit/>
            </a:bodyPr>
            <a:lstStyle/>
            <a:p>
              <a:pPr algn="ctr"/>
              <a:r>
                <a:rPr lang="en-US" sz="1700" dirty="0" smtClean="0">
                  <a:solidFill>
                    <a:schemeClr val="bg1"/>
                  </a:solidFill>
                </a:rPr>
                <a:t>4</a:t>
              </a:r>
              <a:endParaRPr lang="en-US" sz="1700" dirty="0">
                <a:solidFill>
                  <a:schemeClr val="bg1"/>
                </a:solidFill>
              </a:endParaRPr>
            </a:p>
          </p:txBody>
        </p:sp>
        <p:sp>
          <p:nvSpPr>
            <p:cNvPr id="73" name="TextBox 72"/>
            <p:cNvSpPr txBox="1"/>
            <p:nvPr/>
          </p:nvSpPr>
          <p:spPr>
            <a:xfrm>
              <a:off x="8163761" y="2175340"/>
              <a:ext cx="306494" cy="353943"/>
            </a:xfrm>
            <a:prstGeom prst="rect">
              <a:avLst/>
            </a:prstGeom>
            <a:noFill/>
          </p:spPr>
          <p:txBody>
            <a:bodyPr wrap="none" rtlCol="0">
              <a:spAutoFit/>
            </a:bodyPr>
            <a:lstStyle/>
            <a:p>
              <a:pPr algn="ctr"/>
              <a:r>
                <a:rPr lang="en-US" sz="1700" dirty="0" smtClean="0">
                  <a:solidFill>
                    <a:schemeClr val="bg1"/>
                  </a:solidFill>
                </a:rPr>
                <a:t>5</a:t>
              </a:r>
              <a:endParaRPr lang="en-US" sz="1700" dirty="0">
                <a:solidFill>
                  <a:schemeClr val="bg1"/>
                </a:solidFill>
              </a:endParaRPr>
            </a:p>
          </p:txBody>
        </p:sp>
        <p:sp>
          <p:nvSpPr>
            <p:cNvPr id="74" name="Rectangle 73"/>
            <p:cNvSpPr/>
            <p:nvPr/>
          </p:nvSpPr>
          <p:spPr>
            <a:xfrm flipH="1">
              <a:off x="3826404"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H="1">
              <a:off x="4948766"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H="1">
              <a:off x="6071128"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flipH="1">
              <a:off x="7193490"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flipH="1">
              <a:off x="8315854" y="2502165"/>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Straight Connector 78"/>
            <p:cNvCxnSpPr/>
            <p:nvPr/>
          </p:nvCxnSpPr>
          <p:spPr>
            <a:xfrm>
              <a:off x="2625731" y="3440112"/>
              <a:ext cx="0" cy="2270126"/>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3668723" y="3449637"/>
              <a:ext cx="0" cy="2270126"/>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flipH="1">
              <a:off x="3824021"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flipH="1">
              <a:off x="4946383"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flipH="1">
              <a:off x="6068745"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flipH="1">
              <a:off x="7191107"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flipH="1">
              <a:off x="8313471" y="4119036"/>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flipH="1">
              <a:off x="3824021"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flipH="1">
              <a:off x="4946383"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flipH="1">
              <a:off x="6068745"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flipH="1">
              <a:off x="7191107"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flipH="1">
              <a:off x="8313471" y="4871512"/>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flipH="1">
              <a:off x="3826401"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flipH="1">
              <a:off x="4948763"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flipH="1">
              <a:off x="6071125"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flipH="1">
              <a:off x="7193487"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flipH="1">
              <a:off x="8315851" y="5623991"/>
              <a:ext cx="27432" cy="16459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6" name="TextBox 95"/>
          <p:cNvSpPr txBox="1"/>
          <p:nvPr/>
        </p:nvSpPr>
        <p:spPr>
          <a:xfrm>
            <a:off x="2737860" y="3583370"/>
            <a:ext cx="792419" cy="461665"/>
          </a:xfrm>
          <a:prstGeom prst="rect">
            <a:avLst/>
          </a:prstGeom>
          <a:noFill/>
        </p:spPr>
        <p:txBody>
          <a:bodyPr wrap="square" rtlCol="0">
            <a:spAutoFit/>
          </a:bodyPr>
          <a:lstStyle/>
          <a:p>
            <a:r>
              <a:rPr lang="en-US" sz="2400" dirty="0" smtClean="0">
                <a:latin typeface="Arial" pitchFamily="34" charset="0"/>
                <a:cs typeface="Arial" pitchFamily="34" charset="0"/>
              </a:rPr>
              <a:t>53.0</a:t>
            </a:r>
            <a:endParaRPr lang="en-US" sz="2400" dirty="0">
              <a:latin typeface="Arial" pitchFamily="34" charset="0"/>
              <a:cs typeface="Arial" pitchFamily="34" charset="0"/>
            </a:endParaRPr>
          </a:p>
        </p:txBody>
      </p:sp>
      <p:sp>
        <p:nvSpPr>
          <p:cNvPr id="97" name="TextBox 96"/>
          <p:cNvSpPr txBox="1"/>
          <p:nvPr/>
        </p:nvSpPr>
        <p:spPr>
          <a:xfrm>
            <a:off x="2726286" y="4345912"/>
            <a:ext cx="792419" cy="461665"/>
          </a:xfrm>
          <a:prstGeom prst="rect">
            <a:avLst/>
          </a:prstGeom>
          <a:noFill/>
        </p:spPr>
        <p:txBody>
          <a:bodyPr wrap="square" rtlCol="0">
            <a:spAutoFit/>
          </a:bodyPr>
          <a:lstStyle/>
          <a:p>
            <a:r>
              <a:rPr lang="en-US" sz="2400" dirty="0" smtClean="0">
                <a:latin typeface="Arial" pitchFamily="34" charset="0"/>
                <a:cs typeface="Arial" pitchFamily="34" charset="0"/>
              </a:rPr>
              <a:t>58.0</a:t>
            </a:r>
            <a:endParaRPr lang="en-US" sz="2400" dirty="0">
              <a:latin typeface="Arial" pitchFamily="34" charset="0"/>
              <a:cs typeface="Arial" pitchFamily="34" charset="0"/>
            </a:endParaRPr>
          </a:p>
        </p:txBody>
      </p:sp>
      <p:sp>
        <p:nvSpPr>
          <p:cNvPr id="98" name="TextBox 97"/>
          <p:cNvSpPr txBox="1"/>
          <p:nvPr/>
        </p:nvSpPr>
        <p:spPr>
          <a:xfrm>
            <a:off x="2737860" y="5103093"/>
            <a:ext cx="792419" cy="461665"/>
          </a:xfrm>
          <a:prstGeom prst="rect">
            <a:avLst/>
          </a:prstGeom>
          <a:noFill/>
        </p:spPr>
        <p:txBody>
          <a:bodyPr wrap="square" rtlCol="0">
            <a:spAutoFit/>
          </a:bodyPr>
          <a:lstStyle/>
          <a:p>
            <a:r>
              <a:rPr lang="en-US" sz="2400" dirty="0" smtClean="0">
                <a:latin typeface="Arial" pitchFamily="34" charset="0"/>
                <a:cs typeface="Arial" pitchFamily="34" charset="0"/>
              </a:rPr>
              <a:t>55.5</a:t>
            </a:r>
            <a:endParaRPr lang="en-US" sz="2400" dirty="0">
              <a:latin typeface="Arial" pitchFamily="34" charset="0"/>
              <a:cs typeface="Arial" pitchFamily="34" charset="0"/>
            </a:endParaRPr>
          </a:p>
        </p:txBody>
      </p:sp>
      <p:sp>
        <p:nvSpPr>
          <p:cNvPr id="99" name="TextBox 98"/>
          <p:cNvSpPr txBox="1"/>
          <p:nvPr/>
        </p:nvSpPr>
        <p:spPr>
          <a:xfrm>
            <a:off x="606212" y="3588729"/>
            <a:ext cx="1879226" cy="461665"/>
          </a:xfrm>
          <a:prstGeom prst="rect">
            <a:avLst/>
          </a:prstGeom>
          <a:noFill/>
        </p:spPr>
        <p:txBody>
          <a:bodyPr wrap="square" rtlCol="0">
            <a:spAutoFit/>
          </a:bodyPr>
          <a:lstStyle/>
          <a:p>
            <a:r>
              <a:rPr lang="en-US" sz="2400" dirty="0" smtClean="0">
                <a:latin typeface="Arial" pitchFamily="34" charset="0"/>
                <a:cs typeface="Arial" pitchFamily="34" charset="0"/>
              </a:rPr>
              <a:t>Grade 3</a:t>
            </a:r>
            <a:endParaRPr lang="en-US" sz="2400" dirty="0">
              <a:latin typeface="Arial" pitchFamily="34" charset="0"/>
              <a:cs typeface="Arial" pitchFamily="34" charset="0"/>
            </a:endParaRPr>
          </a:p>
        </p:txBody>
      </p:sp>
      <p:sp>
        <p:nvSpPr>
          <p:cNvPr id="100" name="TextBox 99"/>
          <p:cNvSpPr txBox="1"/>
          <p:nvPr/>
        </p:nvSpPr>
        <p:spPr>
          <a:xfrm>
            <a:off x="611999" y="4337017"/>
            <a:ext cx="1879226" cy="461665"/>
          </a:xfrm>
          <a:prstGeom prst="rect">
            <a:avLst/>
          </a:prstGeom>
          <a:noFill/>
        </p:spPr>
        <p:txBody>
          <a:bodyPr wrap="square" rtlCol="0">
            <a:spAutoFit/>
          </a:bodyPr>
          <a:lstStyle/>
          <a:p>
            <a:r>
              <a:rPr lang="en-US" sz="2400" dirty="0" smtClean="0">
                <a:latin typeface="Arial" pitchFamily="34" charset="0"/>
                <a:cs typeface="Arial" pitchFamily="34" charset="0"/>
              </a:rPr>
              <a:t>Grade 4</a:t>
            </a:r>
            <a:endParaRPr lang="en-US" sz="2400" dirty="0">
              <a:latin typeface="Arial" pitchFamily="34" charset="0"/>
              <a:cs typeface="Arial" pitchFamily="34" charset="0"/>
            </a:endParaRPr>
          </a:p>
        </p:txBody>
      </p:sp>
      <p:sp>
        <p:nvSpPr>
          <p:cNvPr id="101" name="TextBox 100"/>
          <p:cNvSpPr txBox="1"/>
          <p:nvPr/>
        </p:nvSpPr>
        <p:spPr>
          <a:xfrm>
            <a:off x="611999" y="5103094"/>
            <a:ext cx="1879226" cy="461665"/>
          </a:xfrm>
          <a:prstGeom prst="rect">
            <a:avLst/>
          </a:prstGeom>
          <a:noFill/>
        </p:spPr>
        <p:txBody>
          <a:bodyPr wrap="square" rtlCol="0">
            <a:spAutoFit/>
          </a:bodyPr>
          <a:lstStyle/>
          <a:p>
            <a:r>
              <a:rPr lang="en-US" sz="2400" dirty="0" smtClean="0">
                <a:latin typeface="Arial" pitchFamily="34" charset="0"/>
                <a:cs typeface="Arial" pitchFamily="34" charset="0"/>
              </a:rPr>
              <a:t>Grade 5</a:t>
            </a:r>
            <a:endParaRPr lang="en-US" sz="2400" dirty="0">
              <a:latin typeface="Arial" pitchFamily="34" charset="0"/>
              <a:cs typeface="Arial" pitchFamily="34" charset="0"/>
            </a:endParaRPr>
          </a:p>
        </p:txBody>
      </p:sp>
      <p:sp>
        <p:nvSpPr>
          <p:cNvPr id="58" name="Content Placeholder 2"/>
          <p:cNvSpPr>
            <a:spLocks noGrp="1"/>
          </p:cNvSpPr>
          <p:nvPr>
            <p:ph sz="quarter" idx="1"/>
          </p:nvPr>
        </p:nvSpPr>
        <p:spPr>
          <a:xfrm>
            <a:off x="612648" y="5897300"/>
            <a:ext cx="8153400" cy="376177"/>
          </a:xfrm>
        </p:spPr>
        <p:txBody>
          <a:bodyPr>
            <a:normAutofit fontScale="77500" lnSpcReduction="20000"/>
          </a:bodyPr>
          <a:lstStyle/>
          <a:p>
            <a:r>
              <a:rPr lang="en-US" dirty="0" smtClean="0"/>
              <a:t>If the confidence interval is entirely below 2, the color is red. </a:t>
            </a:r>
          </a:p>
        </p:txBody>
      </p:sp>
      <p:cxnSp>
        <p:nvCxnSpPr>
          <p:cNvPr id="60" name="Straight Connector 59"/>
          <p:cNvCxnSpPr/>
          <p:nvPr/>
        </p:nvCxnSpPr>
        <p:spPr>
          <a:xfrm flipH="1">
            <a:off x="4954031" y="2666757"/>
            <a:ext cx="8135" cy="2970114"/>
          </a:xfrm>
          <a:prstGeom prst="line">
            <a:avLst/>
          </a:prstGeom>
          <a:ln w="25400">
            <a:solidFill>
              <a:srgbClr val="9F5C49"/>
            </a:solidFill>
            <a:prstDash val="dash"/>
          </a:ln>
        </p:spPr>
        <p:style>
          <a:lnRef idx="1">
            <a:schemeClr val="accent1"/>
          </a:lnRef>
          <a:fillRef idx="0">
            <a:schemeClr val="accent1"/>
          </a:fillRef>
          <a:effectRef idx="0">
            <a:schemeClr val="accent1"/>
          </a:effectRef>
          <a:fontRef idx="minor">
            <a:schemeClr val="tx1"/>
          </a:fontRef>
        </p:style>
      </p:cxnSp>
      <p:grpSp>
        <p:nvGrpSpPr>
          <p:cNvPr id="4" name="Group 101"/>
          <p:cNvGrpSpPr/>
          <p:nvPr/>
        </p:nvGrpSpPr>
        <p:grpSpPr>
          <a:xfrm>
            <a:off x="3471521" y="3559075"/>
            <a:ext cx="759119" cy="625126"/>
            <a:chOff x="3928694" y="3559075"/>
            <a:chExt cx="759119" cy="625126"/>
          </a:xfrm>
        </p:grpSpPr>
        <p:sp>
          <p:nvSpPr>
            <p:cNvPr id="103" name="Teardrop 102"/>
            <p:cNvSpPr/>
            <p:nvPr/>
          </p:nvSpPr>
          <p:spPr>
            <a:xfrm rot="8100000">
              <a:off x="3954567" y="3559075"/>
              <a:ext cx="508769" cy="508769"/>
            </a:xfrm>
            <a:prstGeom prst="teardrop">
              <a:avLst/>
            </a:prstGeom>
            <a:solidFill>
              <a:srgbClr val="9F5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04" name="TextBox 103"/>
            <p:cNvSpPr txBox="1"/>
            <p:nvPr/>
          </p:nvSpPr>
          <p:spPr>
            <a:xfrm>
              <a:off x="3928694" y="3605952"/>
              <a:ext cx="550739" cy="400110"/>
            </a:xfrm>
            <a:prstGeom prst="rect">
              <a:avLst/>
            </a:prstGeom>
            <a:noFill/>
          </p:spPr>
          <p:txBody>
            <a:bodyPr wrap="square" rtlCol="0">
              <a:spAutoFit/>
            </a:bodyPr>
            <a:lstStyle/>
            <a:p>
              <a:pPr algn="ctr"/>
              <a:r>
                <a:rPr lang="en-US" sz="2000" b="1" dirty="0" smtClean="0"/>
                <a:t>0.3</a:t>
              </a:r>
              <a:endParaRPr lang="en-US" sz="2000" b="1" dirty="0"/>
            </a:p>
          </p:txBody>
        </p:sp>
        <p:cxnSp>
          <p:nvCxnSpPr>
            <p:cNvPr id="105" name="Straight Connector 104"/>
            <p:cNvCxnSpPr/>
            <p:nvPr/>
          </p:nvCxnSpPr>
          <p:spPr>
            <a:xfrm>
              <a:off x="4305761" y="4184201"/>
              <a:ext cx="3820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 name="Group 105"/>
          <p:cNvGrpSpPr/>
          <p:nvPr/>
        </p:nvGrpSpPr>
        <p:grpSpPr>
          <a:xfrm>
            <a:off x="3688864" y="4302031"/>
            <a:ext cx="929453" cy="636701"/>
            <a:chOff x="5257141" y="4302031"/>
            <a:chExt cx="929453" cy="636701"/>
          </a:xfrm>
        </p:grpSpPr>
        <p:sp>
          <p:nvSpPr>
            <p:cNvPr id="107" name="Teardrop 106"/>
            <p:cNvSpPr/>
            <p:nvPr/>
          </p:nvSpPr>
          <p:spPr>
            <a:xfrm rot="8100000">
              <a:off x="5271681" y="4302031"/>
              <a:ext cx="508769" cy="508769"/>
            </a:xfrm>
            <a:prstGeom prst="teardrop">
              <a:avLst/>
            </a:prstGeom>
            <a:solidFill>
              <a:srgbClr val="9F5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08" name="TextBox 107"/>
            <p:cNvSpPr txBox="1"/>
            <p:nvPr/>
          </p:nvSpPr>
          <p:spPr>
            <a:xfrm>
              <a:off x="5257141" y="4348908"/>
              <a:ext cx="550739" cy="400110"/>
            </a:xfrm>
            <a:prstGeom prst="rect">
              <a:avLst/>
            </a:prstGeom>
            <a:noFill/>
          </p:spPr>
          <p:txBody>
            <a:bodyPr wrap="square" rtlCol="0">
              <a:spAutoFit/>
            </a:bodyPr>
            <a:lstStyle/>
            <a:p>
              <a:pPr algn="ctr"/>
              <a:r>
                <a:rPr lang="en-US" sz="2000" b="1" dirty="0" smtClean="0"/>
                <a:t>1.1</a:t>
              </a:r>
              <a:endParaRPr lang="en-US" sz="2000" b="1" dirty="0"/>
            </a:p>
          </p:txBody>
        </p:sp>
        <p:cxnSp>
          <p:nvCxnSpPr>
            <p:cNvPr id="109" name="Straight Connector 108"/>
            <p:cNvCxnSpPr/>
            <p:nvPr/>
          </p:nvCxnSpPr>
          <p:spPr>
            <a:xfrm>
              <a:off x="5399494" y="4938732"/>
              <a:ext cx="7871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oup 109"/>
          <p:cNvGrpSpPr/>
          <p:nvPr/>
        </p:nvGrpSpPr>
        <p:grpSpPr>
          <a:xfrm>
            <a:off x="3854372" y="5062264"/>
            <a:ext cx="943404" cy="630915"/>
            <a:chOff x="4404137" y="5062264"/>
            <a:chExt cx="943404" cy="630915"/>
          </a:xfrm>
        </p:grpSpPr>
        <p:sp>
          <p:nvSpPr>
            <p:cNvPr id="111" name="Teardrop 110"/>
            <p:cNvSpPr/>
            <p:nvPr/>
          </p:nvSpPr>
          <p:spPr>
            <a:xfrm rot="8100000">
              <a:off x="4560031" y="5062264"/>
              <a:ext cx="508769" cy="508769"/>
            </a:xfrm>
            <a:prstGeom prst="teardrop">
              <a:avLst/>
            </a:prstGeom>
            <a:solidFill>
              <a:srgbClr val="9F5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12" name="TextBox 111"/>
            <p:cNvSpPr txBox="1"/>
            <p:nvPr/>
          </p:nvSpPr>
          <p:spPr>
            <a:xfrm>
              <a:off x="4538834" y="5109141"/>
              <a:ext cx="550739" cy="400110"/>
            </a:xfrm>
            <a:prstGeom prst="rect">
              <a:avLst/>
            </a:prstGeom>
            <a:noFill/>
          </p:spPr>
          <p:txBody>
            <a:bodyPr wrap="square" rtlCol="0">
              <a:spAutoFit/>
            </a:bodyPr>
            <a:lstStyle/>
            <a:p>
              <a:pPr algn="ctr"/>
              <a:r>
                <a:rPr lang="en-US" sz="2000" b="1" dirty="0" smtClean="0"/>
                <a:t>1.4</a:t>
              </a:r>
              <a:endParaRPr lang="en-US" sz="2000" b="1" dirty="0"/>
            </a:p>
          </p:txBody>
        </p:sp>
        <p:cxnSp>
          <p:nvCxnSpPr>
            <p:cNvPr id="113" name="Straight Connector 112"/>
            <p:cNvCxnSpPr/>
            <p:nvPr/>
          </p:nvCxnSpPr>
          <p:spPr>
            <a:xfrm>
              <a:off x="4404137" y="5693179"/>
              <a:ext cx="94340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Value-Added Color Coding</a:t>
            </a:r>
            <a:endParaRPr lang="en-US" dirty="0"/>
          </a:p>
        </p:txBody>
      </p:sp>
      <p:sp>
        <p:nvSpPr>
          <p:cNvPr id="15" name="TextBox 14"/>
          <p:cNvSpPr txBox="1"/>
          <p:nvPr/>
        </p:nvSpPr>
        <p:spPr>
          <a:xfrm>
            <a:off x="255616" y="2419359"/>
            <a:ext cx="8526780" cy="1200329"/>
          </a:xfrm>
          <a:prstGeom prst="rect">
            <a:avLst/>
          </a:prstGeom>
          <a:noFill/>
        </p:spPr>
        <p:txBody>
          <a:bodyPr wrap="square" rtlCol="0">
            <a:spAutoFit/>
          </a:bodyPr>
          <a:lstStyle/>
          <a:p>
            <a:r>
              <a:rPr lang="en-US" dirty="0" smtClean="0">
                <a:latin typeface="+mn-lt"/>
              </a:rPr>
              <a:t>These colors are meant to categorize results at a glance, but making responsible decisions based on Value-Added estimates may require more careful use of the data.</a:t>
            </a:r>
          </a:p>
          <a:p>
            <a:endParaRPr lang="en-US" dirty="0" smtClean="0">
              <a:latin typeface="+mn-lt"/>
            </a:endParaRPr>
          </a:p>
          <a:p>
            <a:r>
              <a:rPr lang="en-US" dirty="0" smtClean="0">
                <a:latin typeface="+mn-lt"/>
              </a:rPr>
              <a:t>General guidelines:		</a:t>
            </a:r>
          </a:p>
        </p:txBody>
      </p:sp>
      <p:sp>
        <p:nvSpPr>
          <p:cNvPr id="33" name="Teardrop 32"/>
          <p:cNvSpPr/>
          <p:nvPr/>
        </p:nvSpPr>
        <p:spPr>
          <a:xfrm rot="8100000">
            <a:off x="1289229" y="3833452"/>
            <a:ext cx="533400" cy="533400"/>
          </a:xfrm>
          <a:prstGeom prst="teardrop">
            <a:avLst/>
          </a:prstGeom>
          <a:solidFill>
            <a:srgbClr val="74A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ardrop 33"/>
          <p:cNvSpPr/>
          <p:nvPr/>
        </p:nvSpPr>
        <p:spPr>
          <a:xfrm rot="8100000">
            <a:off x="663606" y="3833452"/>
            <a:ext cx="533400" cy="533400"/>
          </a:xfrm>
          <a:prstGeom prst="teardrop">
            <a:avLst/>
          </a:prstGeom>
          <a:solidFill>
            <a:srgbClr val="7A8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ardrop 34"/>
          <p:cNvSpPr/>
          <p:nvPr/>
        </p:nvSpPr>
        <p:spPr>
          <a:xfrm rot="8100000">
            <a:off x="1009532" y="4709752"/>
            <a:ext cx="533400" cy="533400"/>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ardrop 35"/>
          <p:cNvSpPr/>
          <p:nvPr/>
        </p:nvSpPr>
        <p:spPr>
          <a:xfrm rot="8100000">
            <a:off x="1288782" y="5481277"/>
            <a:ext cx="533400" cy="533400"/>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ardrop 36"/>
          <p:cNvSpPr/>
          <p:nvPr/>
        </p:nvSpPr>
        <p:spPr>
          <a:xfrm rot="8100000">
            <a:off x="653633" y="5481277"/>
            <a:ext cx="533400" cy="533400"/>
          </a:xfrm>
          <a:prstGeom prst="teardrop">
            <a:avLst/>
          </a:prstGeom>
          <a:solidFill>
            <a:srgbClr val="9F5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ardrop 13"/>
          <p:cNvSpPr/>
          <p:nvPr/>
        </p:nvSpPr>
        <p:spPr>
          <a:xfrm rot="8100000">
            <a:off x="6423204" y="1680055"/>
            <a:ext cx="533400" cy="533400"/>
          </a:xfrm>
          <a:prstGeom prst="teardrop">
            <a:avLst/>
          </a:prstGeom>
          <a:solidFill>
            <a:srgbClr val="74A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ardrop 15"/>
          <p:cNvSpPr/>
          <p:nvPr/>
        </p:nvSpPr>
        <p:spPr>
          <a:xfrm rot="8100000">
            <a:off x="5388006" y="1680055"/>
            <a:ext cx="533400" cy="533400"/>
          </a:xfrm>
          <a:prstGeom prst="teardrop">
            <a:avLst/>
          </a:prstGeom>
          <a:solidFill>
            <a:srgbClr val="7A8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ardrop 16"/>
          <p:cNvSpPr/>
          <p:nvPr/>
        </p:nvSpPr>
        <p:spPr>
          <a:xfrm rot="8100000">
            <a:off x="3317608" y="1680055"/>
            <a:ext cx="533400" cy="533400"/>
          </a:xfrm>
          <a:prstGeom prst="teardrop">
            <a:avLst/>
          </a:prstGeom>
          <a:solidFill>
            <a:srgbClr val="CEB9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ardrop 17"/>
          <p:cNvSpPr/>
          <p:nvPr/>
        </p:nvSpPr>
        <p:spPr>
          <a:xfrm rot="8100000">
            <a:off x="4352807" y="1680055"/>
            <a:ext cx="533400" cy="533400"/>
          </a:xfrm>
          <a:prstGeom prst="teardrop">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ardrop 18"/>
          <p:cNvSpPr/>
          <p:nvPr/>
        </p:nvSpPr>
        <p:spPr>
          <a:xfrm rot="8100000">
            <a:off x="2282409" y="1680055"/>
            <a:ext cx="533400" cy="533400"/>
          </a:xfrm>
          <a:prstGeom prst="teardrop">
            <a:avLst/>
          </a:prstGeom>
          <a:solidFill>
            <a:srgbClr val="9F5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1969473" y="3833446"/>
            <a:ext cx="6928342" cy="2585323"/>
          </a:xfrm>
          <a:prstGeom prst="rect">
            <a:avLst/>
          </a:prstGeom>
          <a:noFill/>
        </p:spPr>
        <p:txBody>
          <a:bodyPr wrap="square" rtlCol="0">
            <a:spAutoFit/>
          </a:bodyPr>
          <a:lstStyle/>
          <a:p>
            <a:r>
              <a:rPr lang="en-US" dirty="0" smtClean="0">
                <a:latin typeface="+mn-lt"/>
              </a:rPr>
              <a:t>Green and Blue results are areas of relative strength. Student growth is above average.</a:t>
            </a:r>
          </a:p>
          <a:p>
            <a:endParaRPr lang="en-US" dirty="0" smtClean="0">
              <a:latin typeface="+mn-lt"/>
            </a:endParaRPr>
          </a:p>
          <a:p>
            <a:r>
              <a:rPr lang="en-US" dirty="0" smtClean="0">
                <a:latin typeface="+mn-lt"/>
              </a:rPr>
              <a:t>Gray results are on track. In these areas, there was not enough data available to differentiate this result from average.</a:t>
            </a:r>
          </a:p>
          <a:p>
            <a:endParaRPr lang="en-US" dirty="0" smtClean="0">
              <a:latin typeface="+mn-lt"/>
            </a:endParaRPr>
          </a:p>
          <a:p>
            <a:r>
              <a:rPr lang="en-US" dirty="0" smtClean="0">
                <a:latin typeface="+mn-lt"/>
              </a:rPr>
              <a:t>Yellow and Red results are areas of relative weakness. Student growth is below average.</a:t>
            </a:r>
          </a:p>
          <a:p>
            <a:endParaRPr lang="en-US" dirty="0">
              <a:latin typeface="+mn-lt"/>
            </a:endParaRPr>
          </a:p>
        </p:txBody>
      </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iVBORw0KGgoAAAANSUhEUgAABAAAAAMACAMAAACNZOU/AAAAAXNSR0IArs4c6QAAAARnQU1BAACxjwv8YQUAAAAgY0hSTQAAeiYAAICEAAD6AAAAgOgAAHUwAADqYAAAOpgAABdwnLpRPAAAAwBQTFRFnr7Jn7/KoL/KocDKosDLo8HMpMLMpcLNp8TOqMTOqcXPqsbPqsbQrMfQrMfRrcjRrsjSsMrTscvUsszUs8zVtMzVtc3Wtc7Wt8/XuM/XudDYutHZvNLZvNLavtPbv9TbwNTcwtbdxNfexNjexdjfx9ngx9rgyNrgydvhytzhy9zizNzizN3jzd7jzt7k0N/k0N/l0ODl0uDm1OLn1ePo1+To1+Tp2OXp2eXq2ebq2+fr3Ofr3Ojr3ejs3unt3+rt4Ort4Oru4uvv4uzv5O3w5u7x5+/y6O/y6PDy6vDz6/L07PL07fP17vT17/T28PX28PX38fb38vb49Pf59Pj59vn69/r6+Pr7+fv8+vz8+/z9/P39/f3+/f7+////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y/UKQAAABh0RVh0U29mdHdhcmUAUGFpbnQuTkVUIHYzLjM2qefiJQAAE5dJREFUeF7t2QVyWFcQRNGJmZmZmZltyczMdva/jKwjdc/TCvr0qOuXNOMRIECAAAECBAgQIECAAAECBAgQIECAAAECBAgQIECAAAECBAgQIECAAAECBAgQIECAAAECBAgQIPD/EPjHI0AgKzDZ5IITIPCPAXAEBMICs8QjQCArYACy1QtOYMkSA+AKCIQFDEC4fNEJGAA3QCAsYADC5YtOYJZ6BAhkBQxAtnrBCSxdagBcAYGwgAEIly86AQPgBgiEBQxAuHzRCcwyjwCBrIAByFYvOIFlywyAKyAQFjAA4fJFJ2AA3ACBsIABCJcvOgED4AYIhAUMQLh80QkYADdAICxgAMLli07AALgBAmEBAxAuX3QCBsANEAgLGIBw+aITMABugEBYYJZ7BAhkBQxAtnrBCSxfbgBcAYGwwKzwCBDIChiAbPWCE1ixwgC4AgJhAQMQLl90AgbADRAICxiAcPmiEzAAboBAWMAAhMsXnYABcAMEwgKz0iNAICtgALLVC05g5UoD4AoIhAUMQLh80QkYADdAICxgAMLli07AALgBAmEBAxAuX3QCBsANEAgLGIBw+aITMABugEBYwACEyxedgAFwAwTCAgYgXL7oBAyAGyAQFphVHgECWQEDkK1ecAKrVhkAV0AgLGAAwuWLTsAAuAECYQEDEC5fdAIGwA0QCAsYgHD5ohMwAG6AQFhgVnsECGQFDEC2esEJrF5tAFwBgbCAAQiXLzoBA+AGCIQFDEC4fNEJzBqPAIGsgAHIVi84gTVrDIArIBAWMADh8kUnYADcAIGwgAEIly86AQPgBgiEBQxAuHzRCRgAN0AgLDBrPQIEsgIGIFu94ATWrjUAroBAWMAAhMsXnYABcAMEwgIGIFy+6ARmnUeAQFbAAGSrF5zAunUGwBUQCAsYgHD5ohMwAG6AQFjAAITLF52AAXADBMICBiBcvugEDIAbIBAWmPUeAQJZAQOQrV5wAuvXGwBXQCAsMBs8AgSyAgYgW73gBDZsMACugEBYwACEyxedgAFwAwTCAgYgXL7oBGajR4BAVsAAZKsXnMDGjQbAFRAICxiAcPmiEzAAboBAWMAAhMsXnYABcAMEwgIGIFy+6AQMgBsgEBaYTR4BAlkBA5CtXnACmzYZAFdAICxgAMLli07AALgBAmEBAxAuX3QCBsANEAgLGIBw+aITMABugEBYwACEyxedgAFwAwTCAgYgXL7oBAyAGyAQFjAA4fJFJ2AA3ACBsMBs9ggQyAoYgGz1ghPYvNkAuAICYQEDEC5fdAIGwA0QCAsYgHD5ohMwAG6AQFjAAITLF52AAXADBMICBiBcvugEDIAbIBAWMADh8kUnMFs8AgSyAgYgW73gBLZsMQCugEBYwACEyxedgAFwAwTCAgYgXL7oBAyAGyAQFjAA4fJFJ2AA3ACBsMBs9QgQyAoYgGz1ghPYutUAuAICYQEDEC5fdAIGwA0QCAsYgHD5ohOYbR4BAlkBA5CtXnAC27YZAFdAICww2z0CBLICBiBbveAEtm83AK6AQFjAAITLF52AAXADBMICBiBcvugEDIAbIBAWMADh8kUnYADcAIGwgAEIly86AQPgBgiEBQxAuHzRCcwOjwCBrIAByFYvOIEdOwyAKyAQFpidHgECWQEDkK1ecAI7dxoAV0AgLGAAwuWLTsAAuAECYQEDEC5fdAIGwA0QCAsYgHD5ohMwAG6AQFjAAITLF52AAXADBMICs9sjQCAr4AsgvP6iE/AFkN1+wQns3j27PAIEsgIGIFu94AR27TIAroBAWMAAhMsXnYABcAMEwgL+C+BPwQTCAgYgXL7oBAyAGyAQFjAA4fJFJ2AA3ACBsIABCJcvOoHZ4xEgkBUwANnqBSewZ48BcAUEwgIGIFy+6AQMgBsgEBYwAOHyRSdgANwAgbCAAQiXLzoBA+AGCIQFDEC4fNEJGAA3QCAsYADC5YtOwAC4AQJhAQMQLl90AgbADRAIC8xejwCBrIAByFYvOIG9ew2AKyAQFjAA4fJFJ2AA3ACBsIABCJcvOgED4AYIhAUMQLh80QkYADdAICww+zwCBLICBiBbveAE9u0zAK6AQFjAAITLF52AAXADBMICBiBcvugEZr9HgEBWwABkqxecwP79BsAVEAgLGIBw+aITMABugEBYwACEyxedgAFwAwTCAgYgXL7oBAyAGyAQFjAA4fJFJ2AA3ACBsIABCJcvOoE54BEgkBUwANnqBSdw4IABcAUEwgIGIFy+6AQMgBsgEBYwAOHyRScwBz0CBLICBiBbveAEDh40AK6AQFjAAITLF52AAXADBMICBiBcvugEDIAbIBAWMADh8kUnYADcAIGwwBzyCBDIChiAbPWCEzh0yAC4AgJhAQMQLl90AgbADRAICxiAcPmiEzAAboBAWMAAhMsXnYABcAMEwgIGIFy+6AQMgBsgEBYwAOHyRSdgANwAgbCAAQiXLzoBA+AGCIQF5rBHgEBWwABkqxecwOHDBsAVEAgLGIBw+aITMABugEBYwACEyxedgAFwAwTCAgYgXL7oBAyAGyAQFjAA4fJFJ2AA3ACBsIABCJcvOgED4AYIhAUMQLh80QkYADdAICwwRzwCBLICBiBbveAEjhwxAK6AQFjAAITLF52AAXADBMICBiBcvugE5qhHgEBWwABkqxecwNGjBsAVEAgLGIBw+aITMABugEBYwACEyxedwBzzCBDIChiAbPWCEzh2zAC4AgJhAQMQLl90AgbADRAICxiAcPmiEzAAboBAWMAAhMsXnYABcAMEwgIGIFy+6AQMgBsgEBYwAOHyRSdgANwAgbDAHPcIEMgK+AIIr7/oBHwBZLdfcALHjxsAV0AgLGAAwuWLTmBOeAQIZAUMQLZ6wQmcOGEAXAGBsMCc9AgQyAoYgGz1ghM4edIAuAICYQEDEC5fdAIGwA0QCAsYgHD5ohMwAG6AQFjAAITLF52AAXADBMICc8ojQCArYACy1QtO4NQpA+AKCIQFDEC4fNEJGAA3QCAsYADC5YtOwAC4AQJhAQMQLl90AgbADRAICxiAcPmiEzAAboBAWMAAhMsXncCc9ggQyAoYgGz1ghM4fdoAuAICYYE54xEgkBUwANnqBSdw5owBcAUEwgIGIFy+6AQMgBsgEBYwAOHyRScwZz0CBLICBiBbveAEzp41AK6AQFjAAITLF52AAXADBMICBiBcvugE5pxHgEBWwABkqxecwLlzBsAVEAgLGIBw+aITMABugEBYwACEyxedgAFwAwTCAgYgXL7oBAyAGyAQFpjzHgECWQEDkK1ecALnzxsAV0AgLGAAwuWLTsAAuAECYQEDEC5fdAIGwA0QCAvMBY8AgayAAchWLziBCxcMgCsgEBYwAOHyRSdgANwAgbCAAQiXLzoBA+AGCIQFDEC4fNEJGAA3QCAsYADC5YtOwAC4AQJhAQMQLl90AnPRI0AgK2AAstULTuDiRQPgCgiEBeaSR4BAVsAAZKsXnMClSwbAFRAIC8xljwCBrIAByFYvOIHLlw2AKyAQFjAA4fJFJ2AA3ACBsIABCJcvOgED4AYIhAUMQLh80QkYADdAICwwVzwCBLICBiBbveAErlwxAK6AQFjAAITLF52AAXADBMICBiBcvugEDIAbIBAWMADh8kUnYADcAIGwgAEIly86AQPgBgiEBQxAuHzRCRgAN0AgLGAAwuWLTsAAuAECYYG56hEgkBUwANnqBSdw9aoBcAUEwgIGIFy+6AQMgBsgEBYwAOHyRSdgANwAgbCAAQiXLzoBA+AGCIQFDEC4fNEJGAA3QCAsYADC5YtOwAC4AQJhAQMQLl90AgbADRAIC8w1jwCBrIAByFYvOIFr1wyAKyAQFjAA4fJFJ2AA3ACBsIABCJcvOgED4AYIhAUMQLh80QkYADdAICww1z0CBLICBiBbveAErl83AK6AQFjAAITLF52AAXADBMICBiBcvugE5oZHgEBWwABkqxecwI0bBsAVEAgLzE2PAIGsgAHIVi84gZs3DYArIBAWMADh8kUnYADcAIGwgAEIly86AQPgBgiEBQxAuHzRCRgAN0AgLDC3PAIEsgIGIFu94ARu3TIAroBAWGBuewQIZAUMQLZ6wQncvm0AXAGBsIABCJcvOgED4AYIhAUMQLh80QkYADdAICxgAMLli07AALgBAmEBAxAuX3QCBsANEAgLGIBw+aITmDseAQJZAQOQrV5wAnfuGABXQCAsYADC5YtOwAC4AQJhAQMQLl90AnPXI0AgK2AAstULTuDuXQPgCgiEBQxAuHzRCRgAN0AgLGAAwuWLTmDueQQIZAUMQLZ6wQncu2cAXAGBsMDc9wgQyAoYgGz1ghO4f98AuAICYQEDEC5fdAIGwA0QCAsYgHD5ohMwAG6AQFjAAITLF52AAXADBMICBiBcvugEDIAbIBAWMADh8kUnMA88AgSyAgYgW73gBB48MACugEBYwACEyxedgAFwAwTCAgYgXL7oBAyAGyAQFjAA4fJFJ2AA3ACBsMA89AgQyAoYgGz1ghN4+NAAuAICYYF55BEgkBUwANnqBSfw6JEBcAUEwgKz4BEgkBUwANnqBSewsGAAXAGBsIABCJcvOgED4AYIhAUMQLh80QkYADdAICxgAMLli07AALgBAmEBAxAuX3QCBsANEAgLGIBw+aITMABugEBYYBYW/RAgUBUYv/8ECHQFZtEjQCArYACy1QtOYHHRALgCAmGBeewRIJAVMADZ6gUn8PixAXAFBMICBiBcvugEDIAbIBAWMADh8kUnYADcAIGwgAEIly86AQPgBgiEBQxAuHzRCRgAN0AgLGAAwuWLTmCeeAQIZAUMQLZ6wQk8eWIAXAGBsIABCJcvOgED4AYIhAUMQLh80QkYADdAICxgAMLli07AALgBAmEBAxAuX3QCBsANEAgLGIBw+aITmKceAQJZAQOQrV5wAk+fGgBXQCAsYADC5YtOwAC4AQJhAQMQLl90AgbADRAICxiAcPmiEzAAboBAWMAAhMsXnYABcAMEwgIGIFy+6AQMgBsgEBYwAOHyRSdgANwAgbCAAQiXLzqBeeYRIJAVMADZ6gUn8OyZAXAFBMIC89wjQCArYACy1QtO4PlzA+AKCIQFDEC4fNEJGAA3QCAsYADC5YtOYF54BAhkBQxAtnrBCbx4YQBcAYGwgAEIly86AQPgBgiEBQxAuHzRCcxLjwCBrIAByFYvOIGXLw2AKyAQFjAA4fJFJ2AA3ACBsIABCJcvOgED4AYIhAUMQLh80QkYADdAICxgAMLli07AALgBAmEBAxAuX3QCBsANEAgLGIBw+aITMABugEBYYF55BAhkBQxAtnrBCbx6ZQBcAYGwgAEIly86AQPgBgiEBQxAuHzRCcxrjwCBrIAByFYvOIHXrw2AKyAQFjAA4fJFJ2AA3ACBsIABCJcvOoF54xEgkBUwANnqBSfw5o0BcAUEwgIGIFy+6AQMgBsgEBYwAOHyRSdgANwAgbCAAQiXLzoBA+AGCIQFDEC4fNEJGAA3QCAsYADC5YtOYN56BAhkBQxAtnrBCbx9awBcAYGwwLzzCBDIChiAbPWCE3j3zgC4AgJhAQMQLl90AgbADRAICxiAcPmiEzAAboBAWMAAhMsXnYABcAMEwgLz3iNAICtgALLVC07g/XsD4AoIhAUMQLh80QkYADdAICxgAMLli05gPngECGQFDEC2esEJfPhgAFwBgbCAAQiXLzoBA+AGCIQFDEC4fNEJzEePAIGsgAHIVi84gY8fDYArIBAWMADh8kUnYADcAIGwgAEIly86gfnkESCQFTAA2eoFJ/DpkwFwBQTCAgYgXL7oBAyAGyAQFjAA4fJFJ2AA3ACBsIABCJcvOgED4AYIhAUMQLh80QkYADdAICxgAMLli07AALgBAmEBAxAuX3QCBsANEAgLzGePAIGsgAHIVi84gc+fDYArIBAWmC8eAQJZAQOQrV5wAl++GABXQCAsYADC5YtOwAC4AQJhAQMQLl90AgbADRAICxiAcPmiEzAAboBAWMAAhMsXnYABcAMEwgIGIFy+6ATmq0eAQFbAAGSrF5zA168GwBUQCAsYgHD5ohMwAG6AQFjAAITLF52AAXADBMICBiBcvugEDIAbIBAWMADh8kUnYADcAIGwgAEIly86gfnmESCQFTAA2eoFJ/DtmwFwBQTCAvPdI0AgK2AAstULTuD7dwPgCgiEBQxAuHzRCRgAN0AgLGAAwuWLTsAAuAECYQEDEC5fdAIGwA0QCAsYgHD5ohMwAG6AQFjAAITLF53A/PAIEMgKGIBs9YIT+PHDALgCAmEBAxAuX3QCBsANEAgLGIBw+aITMABugEBYwACEyxedgAFwAwTCAvPTI0AgK2AAstULTuDnTwPgCgiEBQxAuHzRCRgAN0AgLGAAwuWLTmB+eQQIZAUMQLZ6wQn8+mUAXAGBsIABCJcvOgED4AYIhAUMQLh80QnMb48AgayAAchWLziB378NgCsgEBYwAOHyRSdgANwAgbCAAQiXLzoBA+AGCIQFDEC4fNEJGAA3QCAsMH88AgSyAgYgW73gBP78MQCugEBYYP56BAhkBQxAtnrBCfz9awBcAYGwgAEIly86AQPgBgiEBQxAuHzRCRgAN0AgLGAAwuWLTsAAuAECYQEDEC5fdALzr0eAQFbgPwaneDum4zWeAAAAAElFTkSuQmCC"/>
  <p:tag name="MMPROD_10328PHOTO" val="iVBORw0KGgoAAAANSUhEUgAAAJQAAAA0CAYAAABsIBE6AAAABGdBTUEAALGPC/xhBQAAAAlwSFlzAAAuGwAALhsBhxMGTQAAABl0RVh0U29mdHdhcmUAUGFpbnQuTkVUIHYzLjUuNtCDrVoAABEYSURBVHhe7Zx3VBfHFsf9I++ftJcXjcZEU+w11lheVIqoYEksKIKKiKJoLCiCChYQVBAVC6KiiBUbFmyIFcUeey+xV+y9633znR+77P7azg+XxPPym3P2HIWZO7N3Pnvnzp075CN7sWtARw3k01GWXZRdA2QHyg6BrhoQBurlixe6diwi7NWrl/Tu3VuRqvY6H4gGhIC6cuk89fRrTTsyN/5lw3769AmFh/aipOnj7VD9ZVp//440gbrMYOru24K8WjpQe/f6tGNb3kP1jMEUFtKTvFo5kGcLB0pKiGVQvXv/t7VLyHMNWAWKw9SpBXXp4Egr1jaiwAAnDtX2bRvybGDPnj2lYYN+pw5tHGjRsoYUE1OfQzXTDlWe6VxPwRaBAkz+nZpTF29HStvUiPYcdaPMfa7Un0PlTNu36g8VLJME0+LlDXmfu4+45UA1zW6p9Jz8vJBlFqjLF89RN59smDYbYJIeDlVfJ2rXClCt121MT588pmEDe3DLtGSFASblI1mqxKnj6O1bu6Oum+J1FmQC1KVsmPxgmYxgUkIVlA1VZsb7QyXB5G0BJqnfMWMMy1/i1LF2qHQGQS9x+Zize0ESBsvkb8EyGVsMWCpAheVv25b0XI8HMA1llsnbw7xlUvaL5U+CagaDyl4+PA2oLNTNG1epV9c2BOu0bot6qTMGCv/fvl8J1TqTtzOOXb15/VpVh8M0oLsQTNyfOuxGIyINVmrB3IQPT5v/4BExw/Qcr2+y5N28cc0AVUcxqDIBVT/JUuVAtW/Pdlq1fIFKxVHDg+j582f8Z4BpiARTqqnPZAwwrFNkhAGmhfMS7GGEDxRes0551s0cqNKELJUbhwqO+rYt6yhjUxr7txMtWzxb9dr+LAQRMSSAIJ/DxHymFFGYhhtgWjR/uh2mDxQmsxZKGismvXc3D0PYwIJzrrQi2/e7UXA/Zw6SF3sw+cZA9ejciv8cfhd8ppSVApaJLXMR2TAtTp4hDNPm9DSaHDva5Jk2aRy9evXK6pRsz9hktm3WzRtW271ju8+ESbG87fEjh3I17ffu3KEDf+yhP3bvoA1pq2n1ihRaODeJkqZNNhlTyoJ5tGdnJj24fz9XfRk3up2VRauXp1DsqOE0PCSIIkKDCPrasXUz4eRCpFgNbBqgamsbVIHONDDImUfW161OUY0BQPXu4cTliVimXSqYEoVhQqeYkJrli1GxAh/LT8lCn/GJ0Qo7nDx2hJo41FS1De7VjR4/emRVpwf37ZXbBHTrJKJ/kzrLFyVTtVJFVX3jHWqU/YH69/Sj8dGRNHXiWBo5bBB19mxJlYp9TaUL/5s8mjWgJfPn0MuXL23uF+OGrPJFC1D7Fo1p1LAQGseg6uvvS7WydfjTj4UIOjh94phV+ZpHL1k3r1Mff3Godhxwoy27XJmlcqCN6akmQEVHs0g7s2bmnHzlz4xhIrL96GV7xmYq/tUn8uQ41/hJWNlHDu6X20LBIkc/I4YMlPuqXLwwIeqfm7ImdakKKIdq5eje3TtmRT169JDixkVT2W//w9u41KrEPqadQt3iw4pn1rTU159Tmyb16ezpkybtXjx/TrMS4qlckfxcPur26epD169dMduHJlBodYtBJVmqtdlRc2tAbN1rHqiA7l7csRaCKRw+kyMtTrbNMinfEhC0/bWhPDllvvnC4sQYawfKrlLiG2r4S1V6rbFEoi3qA1ilRczYmLtwyo3r16hEwU9lWVFhoZqApK9ZSbDA6L9skS8J/9cqoyOG8vodWjWVN0uW2mBplaBCm3pVypr9yISA4lBl3RCGChYKS96WDatV4xvUrwuFDXW2ChR2c8M5TCwutWCmkGWwprjF82erJnnpwnlaeua/f/jgPgHARfNmCdWHzwRr+N+KJeT+sETkpjx6+ID3LcE5MWakkJiBAT3kNpWKFaZrVy5bbLd8cTKv+3OZ7+nO7VtC8ufNTJDl9/DxzL2FkloCKr78scNia5YqPcOVA7F39zabgMIyNzzMAFPKwiShl9SqhKWiTPZyAAXCVxAp69kXXvGHgsxveihSnWLY1+5apzpNZsuPBAJ8ISwZtpbcAnVg727VxwMLZK7cZBYQwGGcc2ZMER7emzdvZN/S0ocpbKGUUAV096TOVqDKDVBKmJYuErMKopro1sFDVjSWg3t372o2hXXx9/bQrIcKWO7q1/yJxo4Mp1PMaVX6bTu2bhGSoayUW6AAr3LJbdGwntm+B/bpzutV+P4r4Q9GErQkeQ73oyxZNZuBgmCEA2BFoqLM+0PWgBo2xPySh9AE4lI4+nn82PpuytYZSk1ZqFJ0SvJcqyIQVsBSoFVPEoJdYXHm85w4epj/qF7VcnJ/oYG9bB0u5RYogK0EyrF6BZO+b9/KonJFDQ52N8EPRinkyePHtJSFKywVm4HCuR1iTQCqX28n6uXvRD38ch5/X0fy8XTkvz96aJ+q35FhgRwaqX7fXk48HQYPzgXRFu2QXIdUFr0KAC3/XQFZ2b5tW1gVDQcUy+SdW2K+xfjoEdSgdmXZ3wsfFCj3he2+iFOvh4V69PChCqhWrk4m7zlnxlS5zvTJ4/VSsSzHJqCuXrlIsdFDKGbEIPmJi42kaXHR8jNjyhh+zobn9i11IHDDulRV3XEKWdERwTQk2F9+IEcrXmSLNnr7eecse99i2TO/DYfMyMHBfHcoUrCTbFSnGo1jy51UsMwpLcXuHWpfUktubi1U2qoVqn7NOfN+7dzlOpvXp2kNxebf2wSUzdI/oAbrVquVPT9pusXRIe6TNC1OaPTcZ2LL3ZFD++X68GWqliwiTxwsli0lN0C9ePGcmjjWkvusU7m0SQQdTnXNcj/KdY4dPmjLsITq/mOAevb0KVXO3tnAerRr4WZWQSeOGvyhyxfPCylwwugRBF/lLZssZenTtaM8cbVZKMEWa2srUHCQsXuVrCL6O8H8OuMCqyzFqlD31HHrUW8hBRhV+scAhfcO6tlVVnpJtlO5nXXTRGcApKlTbeH4F+pGhZsGHlNTFqmWH9HoNQZkDNSosBBV+OHpkyd05dJFWr92FcHpr/hDId5X6cJfUL/uvszVyDLLwumTx1Vj+tuBQnamr5cb9fBtyeNR/GEhhMEK3ydyaF/uX00YE0avjfKfcLir9L/w7/CQXirfaVBgFy5XrziUUrNbNqxTKRSBOmWBP9TUqRY/LxMp5/88w0MEOKYxZw3KMl9Nsho4exMtxkDhWAU7swrffcUfbBiUoYn2LRtT4pSJdPXKJatdnDx+VPX+hw+oN02i47NWz2YLtXJZMouCO5K7e0P6uWsg1ejaj+r4dpcfJx9fasrML1JZjM+yECn3be8o7+ywuwsZ6ExDQw0PcrCwy4sZMZDevFEn4+nxsvBtEA6QJtmruXrZu3zpAp+oo4K+BbIK6lUta7LcSWPFsir1Bb/s7Vv1smjpnYyBwkHtg/v36P69u/xRbjAgP3l2opB6jIESOZ4REqyoZDNQaAvrg4kv1SeK8o3MMHlK9B3Df48kOmWxdvSCyHt7dwfq5deGnZjn3S3lwf175yx7hT5nR0o5yx4OQetWKWPTcjdsQF8eFjD3JMSNV1mEQ/v/EJofLR9qV+ZWlVx3N2chuRfOnVW1mzRmlFA7WyrZDBQueuJunkuHDvSviHSbgOrXsz0/p7N0ODwpziX7YiduC9ueXSDy4jszMywue16/ufI8IJFy9fIlbs0Q36pc/BuzD5YnZfhgzIgwEdGagU04+K51q8uySxT8jM6cPKEpm4OqOIbyafOrZhtbK9gEFO7iITnOxdvbIkywWJYsFPKhkL5iLdsgbrIBqry62Im/l6A8wPX8rRHXGXZKpdmBLIATKQgKQs6aFUtpbeoyiw92gBJULrUqC+32tCwUxrfE6NAbyXAipX7NSvJ4kP+EpVTPIgwUYGrHYKqvAROAKtZvHIcCJ/bKIgIUYJOhYhc7bdluiyomIjRYVirOpW7euE4pC+byxDatbE70AevZspEDy2gM1uwSh8ZKKyWSySkCFDY8jtXLy7KRaiNykD04MGfJx7hmTxc/HNZ8WVZBCCjs7mCZ6nt3tGqZJH+qSNAUDtSN6+okLFGgJKiQApM4Tf+LnfuNTuXnJk5lB8FtKbBHFxGdsRjVBZ6vJBIKUGZxYgJjo4Zr9iECFIQYJ+IhG1WrIGqvBPyXSqU0M1HNycRHhdQg4w9eE6htGekyTB9Z8JmUjvmnw5ZT0aB4s0B5ezSgCRNdKH2rq2aSHYcq3oXnVeG2sJ5/1gcRY+VS9JtLHar4fUGhpDQoN358DE/JhRytgjq1KxSXJ9Gt7s+a/qEoUJjUju7NZNnYULzSSAEGAM0b1FVBhY2KrSUxfiJ18mhu8i5WgcJBsGSZPopYb9YBV8L0ZWgytWztSo29WpsFCs58QE925ao1g2RWAyGoJjOoPDlUY3WFSspWlL5WONBPBLIckLONUIF/x7bCcxDS93d5AhGF13KgRYHCAGAtkVcuvUfyrBma49q3Z6cqYo7NxXyBdpJgJB0iXx+ZpcbFIlC4DmUrTK0YTH4dmnGYzC15AAo/Rx1ueUShmmJw1HFbWC9LdYxlWCpNf9f2rTUnAhVmJUzm7QK6+QjVR6VN6WtVfUUOHmC1LXw6ZQpwTOQwq/XXsJsxUqATZ3UiH0Z8bIxqTOgP/p41C4cIPQ7OkQps6cDbLFCACSkqzt4+JGaZ5hNgwgVR3JRZtWIhb3/29HFZEa9fv+KAIsMA8alR4f0NUCWJWap4CSqdshCwXDSoXUVWqkiqb8bG9fxmCICqw3wPKFik4AaOEt4KbHm1FtVew3aNyvoIZ2gVRPelNjiqESmxURGqiDvaO1YrTwlxsTy4e/fObR6n279nFz89wNKNTM9tmy3/5R0ToLZuNlzSdO7IYIrUXubyhxpgwh0+wCQVXPb880xObOTRoweElBTpOAbBy1HhQRyqGaJQTTX4VNPjY3TZ/U0YPZJPAq4h3dK4cwcrobQaaIct+NlTpjdFlJOJbATpKpISEmQDnDt7xmTekeutzFSQ2nTxasV2oJavSME3GhockP0+X/C7fSIF1tO5RkUVwFKfeF/pnWEBvZm/dvH8OatiVUBlMgccRyYIDQjD5A6Y2qpgknpUBifxb+NgJaDC9XQOyUwxSwVHHcvfdAbn+xZcXrx04RxduXxRUxSWIdQ1fp49M1ytt1Rw/GSuHX5m7vIkrIKl+lrBXvweV6pKshMAbDogS6QA1LSVy6n/7378lg+ARnpwtdJF6df6v/DwyEEGqFb/6EsF1KkTh8m3XWN+FvdxWKpVJzx/6LxsywSYrouM22wd/EGNKJZcJwLVzoNuNHgQLpE60dqVS3Ld5/97QyxJsIAeTRvkKiSAP2qCD8E4JUdEbzJQbHvLcT514gjLKLAOVf4QCSYPtsbmHiZpgIAKGZvWoAJMoRwmduNmlR0mrcl9wvzUuLFRtGzRfK2quv7erFN++uRRA1Qs99rYUnGY3BvxZQ7XqvQqWP4sQbXzEIOJZSUApjSj6+169W+Xo48GLIYNAFVntvw1Y1B9EraCL38FsmHq4++pK0zSq2Atj44YwC1VQqLBp4JlQooLYFq3Zqk+b22XkmcasBrY5FC1b8Kgak7f9Z/McqAaEe7k6WmZjN+MQxVpgGrKNBcZpvQ1y/JMCXbB+mlA8+jl9KljHCrsrPIaJtlSsWj0aJZkhz4RwrDDpN+E57UkTaAwgDMMqpD+fixX2TQHO68GiCOOsaNC7TDllYLzSK4QUOg7L9JItN7p7+hTa0z231vXgDBQdkXaNSCiATtQIlqy1xHWgB0oYVXZK4powA6UiJbsdYQ18D+eDf7tU4DOfgAAAABJRU5ErkJggg=="/>
  <p:tag name="MMPROD_10328LOGO" val="iVBORw0KGgoAAAANSUhEUgAAAJQAAAA0CAYAAABsIBE6AAAABGdBTUEAALGPC/xhBQAAAAlwSFlzAAAuGwAALhsBhxMGTQAAABl0RVh0U29mdHdhcmUAUGFpbnQuTkVUIHYzLjUuNtCDrVoAABEYSURBVHhe7Zx3VBfHFsf9I++ftJcXjcZEU+w11lheVIqoYEksKIKKiKJoLCiCChYQVBAVC6KiiBUbFmyIFcUeey+xV+y9633znR+77P7azg+XxPPym3P2HIWZO7N3Pnvnzp075CN7sWtARw3k01GWXZRdA2QHyg6BrhoQBurlixe6diwi7NWrl/Tu3VuRqvY6H4gGhIC6cuk89fRrTTsyN/5lw3769AmFh/aipOnj7VD9ZVp//440gbrMYOru24K8WjpQe/f6tGNb3kP1jMEUFtKTvFo5kGcLB0pKiGVQvXv/t7VLyHMNWAWKw9SpBXXp4Egr1jaiwAAnDtX2bRvybGDPnj2lYYN+pw5tHGjRsoYUE1OfQzXTDlWe6VxPwRaBAkz+nZpTF29HStvUiPYcdaPMfa7Un0PlTNu36g8VLJME0+LlDXmfu4+45UA1zW6p9Jz8vJBlFqjLF89RN59smDYbYJIeDlVfJ2rXClCt121MT588pmEDe3DLtGSFASblI1mqxKnj6O1bu6Oum+J1FmQC1KVsmPxgmYxgUkIVlA1VZsb7QyXB5G0BJqnfMWMMy1/i1LF2qHQGQS9x+Zize0ESBsvkb8EyGVsMWCpAheVv25b0XI8HMA1llsnbw7xlUvaL5U+CagaDyl4+PA2oLNTNG1epV9c2BOu0bot6qTMGCv/fvl8J1TqTtzOOXb15/VpVh8M0oLsQTNyfOuxGIyINVmrB3IQPT5v/4BExw/Qcr2+y5N28cc0AVUcxqDIBVT/JUuVAtW/Pdlq1fIFKxVHDg+j582f8Z4BpiARTqqnPZAwwrFNkhAGmhfMS7GGEDxRes0551s0cqNKELJUbhwqO+rYt6yhjUxr7txMtWzxb9dr+LAQRMSSAIJ/DxHymFFGYhhtgWjR/uh2mDxQmsxZKGismvXc3D0PYwIJzrrQi2/e7UXA/Zw6SF3sw+cZA9ejciv8cfhd8ppSVApaJLXMR2TAtTp4hDNPm9DSaHDva5Jk2aRy9evXK6pRsz9hktm3WzRtW271ju8+ESbG87fEjh3I17ffu3KEDf+yhP3bvoA1pq2n1ihRaODeJkqZNNhlTyoJ5tGdnJj24fz9XfRk3up2VRauXp1DsqOE0PCSIIkKDCPrasXUz4eRCpFgNbBqgamsbVIHONDDImUfW161OUY0BQPXu4cTliVimXSqYEoVhQqeYkJrli1GxAh/LT8lCn/GJ0Qo7nDx2hJo41FS1De7VjR4/emRVpwf37ZXbBHTrJKJ/kzrLFyVTtVJFVX3jHWqU/YH69/Sj8dGRNHXiWBo5bBB19mxJlYp9TaUL/5s8mjWgJfPn0MuXL23uF+OGrPJFC1D7Fo1p1LAQGseg6uvvS7WydfjTj4UIOjh94phV+ZpHL1k3r1Mff3Godhxwoy27XJmlcqCN6akmQEVHs0g7s2bmnHzlz4xhIrL96GV7xmYq/tUn8uQ41/hJWNlHDu6X20LBIkc/I4YMlPuqXLwwIeqfm7ImdakKKIdq5eje3TtmRT169JDixkVT2W//w9u41KrEPqadQt3iw4pn1rTU159Tmyb16ezpkybtXjx/TrMS4qlckfxcPur26epD169dMduHJlBodYtBJVmqtdlRc2tAbN1rHqiA7l7csRaCKRw+kyMtTrbNMinfEhC0/bWhPDllvvnC4sQYawfKrlLiG2r4S1V6rbFEoi3qA1ilRczYmLtwyo3r16hEwU9lWVFhoZqApK9ZSbDA6L9skS8J/9cqoyOG8vodWjWVN0uW2mBplaBCm3pVypr9yISA4lBl3RCGChYKS96WDatV4xvUrwuFDXW2ChR2c8M5TCwutWCmkGWwprjF82erJnnpwnlaeua/f/jgPgHARfNmCdWHzwRr+N+KJeT+sETkpjx6+ID3LcE5MWakkJiBAT3kNpWKFaZrVy5bbLd8cTKv+3OZ7+nO7VtC8ufNTJDl9/DxzL2FkloCKr78scNia5YqPcOVA7F39zabgMIyNzzMAFPKwiShl9SqhKWiTPZyAAXCVxAp69kXXvGHgsxveihSnWLY1+5apzpNZsuPBAJ8ISwZtpbcAnVg727VxwMLZK7cZBYQwGGcc2ZMER7emzdvZN/S0ocpbKGUUAV096TOVqDKDVBKmJYuErMKopro1sFDVjSWg3t372o2hXXx9/bQrIcKWO7q1/yJxo4Mp1PMaVX6bTu2bhGSoayUW6AAr3LJbdGwntm+B/bpzutV+P4r4Q9GErQkeQ73oyxZNZuBgmCEA2BFoqLM+0PWgBo2xPySh9AE4lI4+nn82PpuytYZSk1ZqFJ0SvJcqyIQVsBSoFVPEoJdYXHm85w4epj/qF7VcnJ/oYG9bB0u5RYogK0EyrF6BZO+b9/KonJFDQ52N8EPRinkyePHtJSFKywVm4HCuR1iTQCqX28n6uXvRD38ch5/X0fy8XTkvz96aJ+q35FhgRwaqX7fXk48HQYPzgXRFu2QXIdUFr0KAC3/XQFZ2b5tW1gVDQcUy+SdW2K+xfjoEdSgdmXZ3wsfFCj3he2+iFOvh4V69PChCqhWrk4m7zlnxlS5zvTJ4/VSsSzHJqCuXrlIsdFDKGbEIPmJi42kaXHR8jNjyhh+zobn9i11IHDDulRV3XEKWdERwTQk2F9+IEcrXmSLNnr7eecse99i2TO/DYfMyMHBfHcoUrCTbFSnGo1jy51UsMwpLcXuHWpfUktubi1U2qoVqn7NOfN+7dzlOpvXp2kNxebf2wSUzdI/oAbrVquVPT9pusXRIe6TNC1OaPTcZ2LL3ZFD++X68GWqliwiTxwsli0lN0C9ePGcmjjWkvusU7m0SQQdTnXNcj/KdY4dPmjLsITq/mOAevb0KVXO3tnAerRr4WZWQSeOGvyhyxfPCylwwugRBF/lLZssZenTtaM8cbVZKMEWa2srUHCQsXuVrCL6O8H8OuMCqyzFqlD31HHrUW8hBRhV+scAhfcO6tlVVnpJtlO5nXXTRGcApKlTbeH4F+pGhZsGHlNTFqmWH9HoNQZkDNSosBBV+OHpkyd05dJFWr92FcHpr/hDId5X6cJfUL/uvszVyDLLwumTx1Vj+tuBQnamr5cb9fBtyeNR/GEhhMEK3ydyaF/uX00YE0avjfKfcLir9L/w7/CQXirfaVBgFy5XrziUUrNbNqxTKRSBOmWBP9TUqRY/LxMp5/88w0MEOKYxZw3KMl9Nsho4exMtxkDhWAU7swrffcUfbBiUoYn2LRtT4pSJdPXKJatdnDx+VPX+hw+oN02i47NWz2YLtXJZMouCO5K7e0P6uWsg1ejaj+r4dpcfJx9fasrML1JZjM+yECn3be8o7+ywuwsZ6ExDQw0PcrCwy4sZMZDevFEn4+nxsvBtEA6QJtmruXrZu3zpAp+oo4K+BbIK6lUta7LcSWPFsir1Bb/s7Vv1smjpnYyBwkHtg/v36P69u/xRbjAgP3l2opB6jIESOZ4REqyoZDNQaAvrg4kv1SeK8o3MMHlK9B3Df48kOmWxdvSCyHt7dwfq5deGnZjn3S3lwf175yx7hT5nR0o5yx4OQetWKWPTcjdsQF8eFjD3JMSNV1mEQ/v/EJofLR9qV+ZWlVx3N2chuRfOnVW1mzRmlFA7WyrZDBQueuJunkuHDvSviHSbgOrXsz0/p7N0ODwpziX7YiduC9ueXSDy4jszMywue16/ufI8IJFy9fIlbs0Q36pc/BuzD5YnZfhgzIgwEdGagU04+K51q8uySxT8jM6cPKEpm4OqOIbyafOrZhtbK9gEFO7iITnOxdvbIkywWJYsFPKhkL5iLdsgbrIBqry62Im/l6A8wPX8rRHXGXZKpdmBLIATKQgKQs6aFUtpbeoyiw92gBJULrUqC+32tCwUxrfE6NAbyXAipX7NSvJ4kP+EpVTPIgwUYGrHYKqvAROAKtZvHIcCJ/bKIgIUYJOhYhc7bdluiyomIjRYVirOpW7euE4pC+byxDatbE70AevZspEDy2gM1uwSh8ZKKyWSySkCFDY8jtXLy7KRaiNykD04MGfJx7hmTxc/HNZ8WVZBCCjs7mCZ6nt3tGqZJH+qSNAUDtSN6+okLFGgJKiQApM4Tf+LnfuNTuXnJk5lB8FtKbBHFxGdsRjVBZ6vJBIKUGZxYgJjo4Zr9iECFIQYJ+IhG1WrIGqvBPyXSqU0M1HNycRHhdQg4w9eE6htGekyTB9Z8JmUjvmnw5ZT0aB4s0B5ezSgCRNdKH2rq2aSHYcq3oXnVeG2sJ5/1gcRY+VS9JtLHar4fUGhpDQoN358DE/JhRytgjq1KxSXJ9Gt7s+a/qEoUJjUju7NZNnYULzSSAEGAM0b1FVBhY2KrSUxfiJ18mhu8i5WgcJBsGSZPopYb9YBV8L0ZWgytWztSo29WpsFCs58QE925ao1g2RWAyGoJjOoPDlUY3WFSspWlL5WONBPBLIckLONUIF/x7bCcxDS93d5AhGF13KgRYHCAGAtkVcuvUfyrBma49q3Z6cqYo7NxXyBdpJgJB0iXx+ZpcbFIlC4DmUrTK0YTH4dmnGYzC15AAo/Rx1ueUShmmJw1HFbWC9LdYxlWCpNf9f2rTUnAhVmJUzm7QK6+QjVR6VN6WtVfUUOHmC1LXw6ZQpwTOQwq/XXsJsxUqATZ3UiH0Z8bIxqTOgP/p41C4cIPQ7OkQps6cDbLFCACSkqzt4+JGaZ5hNgwgVR3JRZtWIhb3/29HFZEa9fv+KAIsMA8alR4f0NUCWJWap4CSqdshCwXDSoXUVWqkiqb8bG9fxmCICqw3wPKFik4AaOEt4KbHm1FtVew3aNyvoIZ2gVRPelNjiqESmxURGqiDvaO1YrTwlxsTy4e/fObR6n279nFz89wNKNTM9tmy3/5R0ToLZuNlzSdO7IYIrUXubyhxpgwh0+wCQVXPb880xObOTRoweElBTpOAbBy1HhQRyqGaJQTTX4VNPjY3TZ/U0YPZJPAq4h3dK4cwcrobQaaIct+NlTpjdFlJOJbATpKpISEmQDnDt7xmTekeutzFSQ2nTxasV2oJavSME3GhockP0+X/C7fSIF1tO5RkUVwFKfeF/pnWEBvZm/dvH8OatiVUBlMgccRyYIDQjD5A6Y2qpgknpUBifxb+NgJaDC9XQOyUwxSwVHHcvfdAbn+xZcXrx04RxduXxRUxSWIdQ1fp49M1ytt1Rw/GSuHX5m7vIkrIKl+lrBXvweV6pKshMAbDogS6QA1LSVy6n/7378lg+ARnpwtdJF6df6v/DwyEEGqFb/6EsF1KkTh8m3XWN+FvdxWKpVJzx/6LxsywSYrouM22wd/EGNKJZcJwLVzoNuNHgQLpE60dqVS3Ld5/97QyxJsIAeTRvkKiSAP2qCD8E4JUdEbzJQbHvLcT514gjLKLAOVf4QCSYPtsbmHiZpgIAKGZvWoAJMoRwmduNmlR0mrcl9wvzUuLFRtGzRfK2quv7erFN++uRRA1Qs99rYUnGY3BvxZQ7XqvQqWP4sQbXzEIOJZSUApjSj6+169W+Xo48GLIYNAFVntvw1Y1B9EraCL38FsmHq4++pK0zSq2Atj44YwC1VQqLBp4JlQooLYFq3Zqk+b22XkmcasBrY5FC1b8Kgak7f9Z/McqAaEe7k6WmZjN+MQxVpgGrKNBcZpvQ1y/JMCXbB+mlA8+jl9KljHCrsrPIaJtlSsWj0aJZkhz4RwrDDpN+E57UkTaAwgDMMqpD+fixX2TQHO68GiCOOsaNC7TDllYLzSK4QUOg7L9JItN7p7+hTa0z231vXgDBQdkXaNSCiATtQIlqy1xHWgB0oYVXZK4powA6UiJbsdYQ18D+eDf7tU4DOfgAAAABJRU5ErkJggg=="/>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EE0OUU3QSIvPg0KCQk8dWljb2xvciBuYW1lPSJnbG93IiB2YWx1ZT0iMHhGRkZGRkYiLz4NCgkJPHVpY29sb3IgbmFtZT0idGV4dCIgdmFsdWU9IjB4MDAwMDAwIi8+DQoJCTx1aWNvbG9yIG5hbWU9ImxpZ2h0IiB2YWx1ZT0iMHg0RTVENjAiLz4NCgkJPHVpY29sb3IgbmFtZT0ic2hhZG93IiB2YWx1ZT0iMHgwMDAwMDAiLz4NCgkJPHVpY29sb3IgbmFtZT0iYmFja2dyb3VuZCIgdmFsdWU9IjB4OURCRkM5Ii8+DQoJPC9jb2xvcnM+DQoJPGxheW91dD4NCgkJPHVpc2hvdyBuYW1lPSJwcmVzZW50YXRpb250aXRsZSIgdmFsdWU9InRydWUiLz4NCgkJPHVpc2hvdyBuYW1lPSJwcmVzZW50ZXJwaG90byIgdmFsdWU9InRydWUiLz4NCgkJPHVpc2hvdyBuYW1lPSJwcmVzZW50ZXJuYW1lIiB2YWx1ZT0iZmFsc2UiLz4NCgkJPHVpc2hvdyBuYW1lPSJwcmVzZW50ZXJ0aXRsZSIgdmFsdWU9ImZhbHNlIi8+DQoJCTx1aXNob3cgbmFtZT0icHJlc2VudGVyZW1haWwiIHZhbHVlPSJmYWxzZSIvPg0KCQk8dWlzaG93IG5hbWU9InByZXNlbnRlcmJpbyIgdmFsdWU9ImZhbHNlIi8+DQoJCTx1aXNob3cgbmFtZT0iY29tcGFueWxvZ28iIHZhbHVlPSJmYWxzZSIvPg0KCQk8dWlzaG93IG5hbWU9InNpZGViYXIiIHZhbHVlPSJ0cnVlIi8+DQoJCTx1aXNob3cgbmFtZT0ib3V0bGluZSIgdmFsdWU9InRydWUiLz4NCgkJPHVpc2hvdyBuYW1lPSJ0aHVtYm5haWwiIHZhbHVlPSJmYWxzZSIvPg0KCQk8dWlzaG93IG5hbWU9Im5vdGVzIiB2YWx1ZT0iZmFsc2UiLz4NCgkJPHVpc2hvdyBuYW1lPSJzZWFyY2giIHZhbHVlPSJmYWxzZSIvPg0KCQk8dWlzaG93IG5hbWU9InF1aXoiIHZhbHVlPSJmYWxz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ZmFsc2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QmFja2dyb3VuZC5wbmc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CEtLXF1aXogcG9kIGFuZCBtZXNzYWdlIGJveCB0ZXh0cy0tPg0KCQk8dWl0ZXh0IG5hbWU9IlFVSVpQT0RfUVVJWl9BVFRFTVBUIiB2YWx1ZT0iU8SxbmF2IERlbmVtZXNpOiIvPg0KCQk8dWl0ZXh0IG5hbWU9IlFVSVpQT0RfUVVJWl9BVFRFTVBUX1ZBTFVFIiB2YWx1ZT0iJW4vJXQiLz4NCgkJPHVpdGV4dCBuYW1lPSJRVUlaUE9EX1FVSVpfU0NPUkUiIHZhbHVlPSJQdWFuOiIvPg0KCQk8dWl0ZXh0IG5hbWU9IlFVSVpQT0RfUVVJWl9QQVNTU0NPUkUiIHZhbHVlPSJHZcOnbWUgUHVhbsSxOiIvPg0KCQk8dWl0ZXh0IG5hbWU9IlFVSVpQT0RfUVVJWl9NQVhTQ09SRSIgdmFsdWU9Ik1ha3NpbXVtIFB1YW46Ii8+DQoJCTx1aXRleHQgbmFtZT0iUVVJWlBPRF9RVUVTQVRNUFRfU1RSIiB2YWx1ZT0iRGVuZW1lOiAlbi8ldCIvPg0KCQk8dWl0ZXh0IG5hbWU9IlFVSVpQT0RfUVVFU1RZUEVfU1RSIiB2YWx1ZT0iVMO8cjogJXMiLz4NCgkJPHVpdGV4dCBuYW1lPSJRVUlaUE9EX1FVRVNUWVBFX0dSRCIgdmFsdWU9IkJhc2FtYWtsxLEiLz4NCgkJPHVpdGV4dCBuYW1lPSJRVUlaUE9EX1FVRVNUWVBFX1NWWSIgdmFsdWU9IkFua2V0Ii8+DQoJCTx1aXRleHQgbmFtZT0iUVVJWlBPRF9RVUlaQVRNUFRfSU5GIiB2YWx1ZT0iU8SxbsSxcnPEsXoiLz4NCgkJPHVpdGV4dCBuYW1lPSJRVUlaUE9EX1FVRVNBVE1QVF9JTkYiIHZhbHVlPSJTxLFuxLFyc8SxeiIvPg0KCQk8dWl0ZXh0IG5hbWU9IldBUk5JTkdNU0dfWUVTU1RSSU5HIiB2YWx1ZT0iRXZldCIvPg0KCQk8dWl0ZXh0IG5hbWU9IldBUk5JTkdNU0dfTk9TVFJJTkciIHZhbHVlPSJIYXnEsXIiLz4NCgkJPHVpdGV4dCBuYW1lPSJXQVJOSU5HTVNHX1RJVExFU1RSSU5HIiB2YWx1ZT0iU8SxbmF2IEdlemlubWUgVXlhcsSxc8SxIi8+DQoJCTx1aXRleHQgbmFtZT0iV0FSTklOR01TR19NU0dTVFJJTkciIHZhbHVlPSJCdSBTxLFuYXZkYSBkZW5lbm1lbWnFnyBzb3J1bGFyIHZhci4mI3hBOyYjeEE7RXZldCBzZcOnZW5lxJ9pbmkgdMSxa2xhdMSxcnNhbsSxeiBTxLFuYXZkYW4gw6fEsWthY2Frc8SxbsSxei4gU8SxbmF2YSBkZXZhbSBldG1layBpw6dpbiBIYXnEsXIgc2XDp2VuZcSfaW5pIHTEsWtsYXTEsW4uIi8+DQoJCTx1aXRleHQgbmFtZT0iSU5GT1JNQVRJT05fSDI2NF9GTEFTSFBMQVlFUiIgdmFsdWU9IkJpbGdpc2F5YXLEsW7EsXphIHnDvGtsw7wgb2xhbiBnZcOnZXJsaSBGbGFzaCBQbGF5ZXIgc8O8csO8bcO8IGJ1IHZpZGVveXUgZGVzdGVrbGVtaXlvci4gRW4gc29uIEZsYXNoIFBsYXllciBzw7xyw7xtw7xuw7wgaW5kaXJtZWsgacOnaW4gdmlkZW8gYWxhbsSxbsSxIHTEsWtsYXTEs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thdMSxbMSxbWPEsWxhcmEga2VuYXIgw6d1YnXEn3VudSBnw7ZzdGVyIi8+DQoJCTx1aXRleHQgbmFtZT0iTVVURSIgdmFsdWU9IlNlc3NpeiIvPg0KCQk8dWl0ZXh0IG5hbWU9IkRPQ1dSQVBfVElUTEUiIHZhbHVlPSJQcmVzZW50ZXIgRG9zeWEgRWtpIi8+DQoJCTx1aXRleHQgbmFtZT0iRE9DV1JBUF9NU0ciIHZhbHVlPSJCaWxnaXNheWFyxLFtYSBLYXlkZXQiLz4NCgkJPHVpdGV4dCBuYW1lPSJET0NXUkFQX1BST01QVCIgdmFsdWU9IsSwbmRpcm1layBpw6dpbiBUxLFrbGF0xLFuIi8+DQoJPC9sYW5ndWFnZT4NCgk8bGFuZ3VhZ2UgaWQ9InJ1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tCh0LvQsNC50LQgJW4iLz4NCgkJPCEtLSBzdWJzdGl0dXRpb246ICVuID09IHNsaWRlIG51bWJlciAtLT4NCgkJPCEtLSBzdWJzdGl0dXRpb246ICV0ID09IHRvdGFsIHNsaWRlIGNvdW50IC0tPg0KCQk8dWl0ZXh0IG5hbWU9IlNDUlVCQkFSU1RBVFVTX1NMSURFSU5GTyIgdmFsdWU9ItCh0LvQsNC50LQgJW4gLyAldCB8ICIvPg0KCQk8dWl0ZXh0IG5hbWU9IlNDUlVCQkFSU1RBVFVTX1NUT1BQRUQiIHZhbHVlPSLQntGB0YLQsNC90L7QstC70LXQvdC+Ii8+DQoJCTx1aXRleHQgbmFtZT0iU0NSVUJCQVJTVEFUVVNfUExBWUlORyIgdmFsdWU9ItCS0L7RgdC/0YDQvtC40LfQstC10LTQtdC90LjQtSIvPg0KCQk8dWl0ZXh0IG5hbWU9IlNDUlVCQkFSU1RBVFVTX05PQVVESU8iIHZhbHVlPSLQndC10YIg0LDRg9C00LjQviIvPg0KCQk8dWl0ZXh0IG5hbWU9IlNDUlVCQkFSU1RBVFVTX1ZJRFBMQVlJTkciIHZhbHVlPSLQktC+0YHQv9GA0L7QuNC30LLQtdC00LXQvdC40LUg0LLQuNC00LXQviIvPg0KCQk8dWl0ZXh0IG5hbWU9IlNDUlVCQkFSU1RBVFVTX0xPQURJTkciIHZhbHVlPSLQl9Cw0LPRgNGD0LfQutCwIi8+DQoJCTx1aXRleHQgbmFtZT0iU0NSVUJCQVJTVEFUVVNfQlVGRkVSSU5HIiB2YWx1ZT0i0JHRg9GE0LXRgNC40LfQsNGG0LjRjyIvPg0KCQk8dWl0ZXh0IG5hbWU9IlNDUlVCQkFSU1RBVFVTX1FVRVNUSU9OIiB2YWx1ZT0i0J7RgtCy0LXRgiDQvdCwINCy0L7Qv9GA0L7RgSIvPg0KCQk8dWl0ZXh0IG5hbWU9IlNDUlVCQkFSU1RBVFVTX1JFVklFV1FVSVoiIHZhbHVlPSLQntCx0LfQvtGAINC+0L/RgNC+0YHQsCIvPg0KCQk8IS0tIHN1YnN0aXR1dGlvbjogJW0gPT0gbWludXRlcyByZW1haW5pbmcgLS0+DQoJCTwhLS0gc3Vic3RpdHV0aW9uOiAlcyA9PSBzZWNvbmRzIHJlbWFpbmluZyAtLT4NCgkJPHVpdGV4dCBuYW1lPSJFTEFQU0VEIiB2YWx1ZT0i0J7RgdGC0LDQu9C+0YHRjCAlbSDQvNC40L0uICVzINGBIi8+DQoJCTx1aXRleHQgbmFtZT0iTk9URk9VTkQiIHZhbHVlPSLQndC40YfQtdCz0L4g0L3QtSDQvdCw0LnQtNC10L3QviIvPg0KCQk8dWl0ZXh0IG5hbWU9IkFUVEFDSE1FTlRTIiB2YWx1ZT0i0JLQu9C+0LbQtdC90LjRjyIvPg0KCQk8IS0tIHN1YnN0aXR1dGlvbjogJXAgPT0gY3VycmVudCBzcGVha2VyJ3MgdGl0bGUgLS0+DQoJCTx1aXRleHQgbmFtZT0iQklPV0lOX1RJVExFIiB2YWx1ZT0i0JHQuNC+0LPRgNCw0YTQuNGPOiAlcCIvPg0KCQk8dWl0ZXh0IG5hbWU9IkJJT0JUTl9USVRMRSIgdmFsdWU9ItCR0LjQvtCz0YDQsNGE0LjRjyIvPg0KCQk8dWl0ZXh0IG5hbWU9IkRJVklERVJCVE5fVElUTEUiIHZhbHVlPSJ8Ii8+DQoJCTx1aXRleHQgbmFtZT0iQ09OVEFDVEJUTl9USVRMRSIgdmFsdWU9ItCa0L7QvdGC0LDQutGCIi8+DQoJCTx1aXRleHQgbmFtZT0iVEFCX1FVSVoiIHZhbHVlPSLQntC/0YDQvtGBIi8+DQoJCTx1aXRleHQgbmFtZT0iVEFCX09VVExJTkUiIHZhbHVlPSLQodGF0LXQvNCwIi8+DQoJCTx1aXRleHQgbmFtZT0iVEFCX1RIVU1CIiB2YWx1ZT0i0JHQtdCz0YPQvdC+0LoiLz4NCgkJPHVpdGV4dCBuYW1lPSJUQUJfTk9URVMiIHZhbHVlPSLQl9Cw0LzQtdGC0LrQuCIvPg0KCQk8dWl0ZXh0IG5hbWU9IlRBQl9TRUFSQ0giIHZhbHVlPSLQn9C+0LjRgdC6Ii8+DQoJCTx1aXRleHQgbmFtZT0iU0xJREVfSEVBRElORyIgdmFsdWU9ItCX0LDQs9C+0LvQvtCy0L7QuiDRgdC70LDQudC00LAiLz4NCgkJPHVpdGV4dCBuYW1lPSJEVVJBVElPTl9IRUFESU5HIiB2YWx1ZT0i0JTQu9C40YIt0YHRgtGMIi8+DQoJCTx1aXRleHQgbmFtZT0iU0VBUkNIX0hFQURJTkciIHZhbHVlPSLQn9C+0LjRgdC6INGC0LXQutGB0YLQsDoiLz4NCgkJPHVpdGV4dCBuYW1lPSJUSFVNQl9IRUFESU5HIiB2YWx1ZT0i0KHQu9Cw0LnQtCIvPg0KCQk8dWl0ZXh0IG5hbWU9IlRIVU1CX0lORk8iIHZhbHVlPSLQndCw0LfQstCw0L3QuNC1L9C00LvQuNGCLdC90L7RgdGC0YwiLz4NCgkJPHVpdGV4dCBuYW1lPSJBVFRBQ0hOQU1FX0hFQURJTkciIHZhbHVlPSLQmNC80Y8g0YTQsNC50LvQsCIvPg0KCQk8dWl0ZXh0IG5hbWU9IkFUVEFDSFNJWkVfSEVBRElORyIgdmFsdWU9ItCg0LDQt9C80LXRgCIvPg0KCQk8dWl0ZXh0IG5hbWU9IlNMSURFX05PVEVTIiB2YWx1ZT0i0JfQsNC80LXRgtC60Lgg0Log0YHQu9Cw0LnQtNGDIi8+DQoJCTwhLS1xdWl6IHBvZCBhbmQgbWVzc2FnZSBib3ggdGV4dHMtLT4NCgkJPHVpdGV4dCBuYW1lPSJRVUlaUE9EX1FVSVpfQVRURU1QVCIgdmFsdWU9ItCf0L7Qv9GL0YLQutCwINC/0YDQvtC50YLQuCDQvtC/0YDQvtGBOiIvPg0KCQk8dWl0ZXh0IG5hbWU9IlFVSVpQT0RfUVVJWl9BVFRFTVBUX1ZBTFVFIiB2YWx1ZT0iJW4g0LjQtyAldCIvPg0KCQk8dWl0ZXh0IG5hbWU9IlFVSVpQT0RfUVVJWl9TQ09SRSIgdmFsdWU9ItCd0LDQsdGA0LDQvdC+INCx0LDQu9C70L7QsjoiLz4NCgkJPHVpdGV4dCBuYW1lPSJRVUlaUE9EX1FVSVpfUEFTU1NDT1JFIiB2YWx1ZT0i0J/RgNC+0YXQvtC00L3QvtC5INGA0LXQt9GD0LvRjNGC0LDRgjoiLz4NCgkJPHVpdGV4dCBuYW1lPSJRVUlaUE9EX1FVSVpfTUFYU0NPUkUiIHZhbHVlPSLQnNCw0LrRgdC40LzQsNC70YzQvdGL0Lkg0YDQtdC30YPQu9GM0YLQsNGCOiIvPg0KCQk8dWl0ZXh0IG5hbWU9IlFVSVpQT0RfUVVFU0FUTVBUX1NUUiIgdmFsdWU9ItCf0L7Qv9GL0YLQutCwOiAlbiDQuNC3ICV0Ii8+DQoJCTx1aXRleHQgbmFtZT0iUVVJWlBPRF9RVUVTVFlQRV9TVFIiIHZhbHVlPSLQotC40L86ICVzIi8+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0LvRjNGI0L7QtSDRh9C40YHQu9C+Ii8+DQoJCTx1aXRleHQgbmFtZT0iV0FSTklOR01TR19ZRVNTVFJJTkciIHZhbHVlPSLQlNCwIi8+DQoJCTx1aXRleHQgbmFtZT0iV0FSTklOR01TR19OT1NUUklORyIgdmFsdWU9ItCd0LXRgiIvPg0KCQk8dWl0ZXh0IG5hbWU9IldBUk5JTkdNU0dfVElUTEVTVFJJTkciIHZhbHVlPSLQn9GA0LXQtNGD0L/RgNC10LbQtNC10L3QuNC1INC+INC90LDQstC40LPQsNGG0LjQuCDQsiDQvtC/0YDQvtGB0LUiLz4NCgkJPHVpdGV4dCBuYW1lPSJXQVJOSU5HTVNHX01TR1NUUklORyIgdmFsdWU9ItCSINC+0L/RgNC+0YHQtSDQvtGB0YLQsNC70LjRgdGMINC90LXQvtGC0LLQtdGH0LXQvdC90YvQtSDQstC+0L/RgNC+0YHRiy7QndCw0LbQsNGC0LjQtSDQutC90L7Qv9C60LggJnF1b3Q70JTQsCZxdW90OyDQv9GA0LjQstC10LTQtdGCINC6INC30LDQutGA0YvRgtC40Y4g0L7Qv9GA0L7RgdCwLiDQndCw0LbQsNGC0LjQtSDQutC90L7Qv9C60LggJnF1b3Q70J3QtdGCJnF1b3Q7INC/0YDQvtC00L7Qu9C20LjRgiDQvtC/0YDQvtGBLiIvPg0KCQk8dWl0ZXh0IG5hbWU9IklORk9STUFUSU9OX0gyNjRfRkxBU0hQTEFZRVIiIHZhbHVlPSLQotC10LrRg9GJ0LDRjyDQstC10YDRgdC40Y8g0L/RgNC+0LjQs9GA0YvQstCw0YLQtdC70Y8gRmxhc2ggUGxheWVyLCDRg9GB0YLQsNC90L7QstC70LXQvdC90LDRjyDQvdCwINGN0YLQvtC8INC60L7QvNC/0YzRjtGC0LXRgNC1LCDQvdC1INC/0L7QtNC00LXRgNC20LjQstCw0LXRgiDRjdGC0L4g0LLQuNC00LXQvi4g0KnQtdC70LrQvdC40YLQtSDQsiDQvtCx0LvQsNGB0YLQuCDQstC40LTQtdC+LCDRh9GC0L7QsdGLINC30LDQs9GA0YPQt9C40YLRjCDQv9C+0YHQu9C10LTQvdGO0Y4g0LLQtdGA0YHQuNGOINC/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QvtC60LDQt9GL0LLQsNGC0Ywg0LLRgNC10LfQutGDINGD0YfQsNGB0YLQvdC40LrQsNC8Ii8+DQoJCTx1aXRleHQgbmFtZT0iTVVURSIgdmFsdWU9ItCe0YLQutC70Y7Rh9C40YLRjCDQt9Cy0YPQuiIvPg0KCQk8dWl0ZXh0IG5hbWU9IkRPQ1dSQVBfVElUTEUiIHZhbHVlPSLQktC70L7QttC10L3QuNC1INCyINGE0LDQudC7IEFkb2JlIFByZXNlbnRlciIvPg0KCQk8dWl0ZXh0IG5hbWU9IkRPQ1dSQVBfTVNHIiB2YWx1ZT0i0KHQvtGF0YDQsNC90LjRgtGMINCyINC/0LDQv9C60YMgJnF1b3Q70JzQvtC5INC60L7QvNC/0YzRjtGC0LXRgCZxdW90OyIvPg0KCQk8dWl0ZXh0IG5hbWU9IkRPQ1dSQVBfUFJPTVBUIiB2YWx1ZT0i0KnQtdC70LrQvdGD0YLRjCDQtNC70Y8g0LfQsNCz0YDRg9C30LrQuCIvPg0KCTwvbGFuZ3VhZ2U+DQo8L2NvbmZpZ3VyYXRpb24+DQo="/>
  <p:tag name="MMPROD_UIDATA" val="&lt;database version=&quot;7.0&quot;&gt;&lt;object type=&quot;1&quot; unique_id=&quot;10001&quot;&gt;&lt;property id=&quot;20141&quot; value=&quot;The Oak Tree Analogy&quot;/&gt;&lt;property id=&quot;20144&quot; value=&quot;1&quot;/&gt;&lt;property id=&quot;20146&quot; value=&quot;0&quot;/&gt;&lt;property id=&quot;20147&quot; value=&quot;0&quot;/&gt;&lt;property id=&quot;20148&quot; value=&quot;5&quot;/&gt;&lt;property id=&quot;20180&quot; value=&quot;0&quot;/&gt;&lt;property id=&quot;20181&quot; value=&quot;1&quot;/&gt;&lt;property id=&quot;20182&quot; value=&quot;0&quot;/&gt;&lt;property id=&quot;20183&quot; value=&quot;1&quot;/&gt;&lt;property id=&quot;20184&quot; value=&quot;7&quot;/&gt;&lt;property id=&quot;20193&quot; value=&quot;-1&quot;/&gt;&lt;property id=&quot;20224&quot; value=&quot;C:\Users\spmclaughlin\Desktop&quot;/&gt;&lt;property id=&quot;20250&quot; value=&quot;0&quot;/&gt;&lt;property id=&quot;20251&quot; value=&quot;1&quot;/&gt;&lt;property id=&quot;20259&quot; value=&quot;0&quot;/&gt;&lt;object type=&quot;8&quot; unique_id=&quot;10002&quot;&gt;&lt;/object&gt;&lt;object type=&quot;2&quot; unique_id=&quot;10003&quot;&gt;&lt;object type=&quot;3&quot; unique_id=&quot;20566&quot;&gt;&lt;property id=&quot;20148&quot; value=&quot;5&quot;/&gt;&lt;property id=&quot;20300&quot; value=&quot;Slide 1 - &amp;quot;Teacher Effectiveness Initiative Value-Added Training&amp;quot;&quot;/&gt;&lt;property id=&quot;20307&quot; value=&quot;423&quot;/&gt;&lt;/object&gt;&lt;object type=&quot;3&quot; unique_id=&quot;22921&quot;&gt;&lt;property id=&quot;20148&quot; value=&quot;5&quot;/&gt;&lt;property id=&quot;20300&quot; value=&quot;Slide 9 - &amp;quot;Value-Added Color Coding&amp;quot;&quot;/&gt;&lt;property id=&quot;20307&quot; value=&quot;493&quot;/&gt;&lt;/object&gt;&lt;object type=&quot;3&quot; unique_id=&quot;22922&quot;&gt;&lt;property id=&quot;20148&quot; value=&quot;5&quot;/&gt;&lt;property id=&quot;20300&quot; value=&quot;Slide 10 - &amp;quot;Explain to your Neighbor&amp;quot;&quot;/&gt;&lt;property id=&quot;20307&quot; value=&quot;494&quot;/&gt;&lt;/object&gt;&lt;object type=&quot;3&quot; unique_id=&quot;35641&quot;&gt;&lt;property id=&quot;20148&quot; value=&quot;5&quot;/&gt;&lt;property id=&quot;20300&quot; value=&quot;Slide 2 - &amp;quot;Value-Added Color Coding&amp;quot;&quot;/&gt;&lt;property id=&quot;20307&quot; value=&quot;495&quot;/&gt;&lt;/object&gt;&lt;object type=&quot;3&quot; unique_id=&quot;35642&quot;&gt;&lt;property id=&quot;20148&quot; value=&quot;5&quot;/&gt;&lt;property id=&quot;20300&quot; value=&quot;Slide 3 - &amp;quot;Value-Added Color Coding&amp;quot;&quot;/&gt;&lt;property id=&quot;20307&quot; value=&quot;496&quot;/&gt;&lt;/object&gt;&lt;object type=&quot;3&quot; unique_id=&quot;35643&quot;&gt;&lt;property id=&quot;20148&quot; value=&quot;5&quot;/&gt;&lt;property id=&quot;20300&quot; value=&quot;Slide 4 - &amp;quot;Value-Added Color Coding&amp;quot;&quot;/&gt;&lt;property id=&quot;20307&quot; value=&quot;497&quot;/&gt;&lt;/object&gt;&lt;object type=&quot;3&quot; unique_id=&quot;35644&quot;&gt;&lt;property id=&quot;20148&quot; value=&quot;5&quot;/&gt;&lt;property id=&quot;20300&quot; value=&quot;Slide 5 - &amp;quot;Value-Added Color Coding&amp;quot;&quot;/&gt;&lt;property id=&quot;20307&quot; value=&quot;498&quot;/&gt;&lt;/object&gt;&lt;object type=&quot;3&quot; unique_id=&quot;35645&quot;&gt;&lt;property id=&quot;20148&quot; value=&quot;5&quot;/&gt;&lt;property id=&quot;20300&quot; value=&quot;Slide 6 - &amp;quot;Value-Added Color Coding&amp;quot;&quot;/&gt;&lt;property id=&quot;20307&quot; value=&quot;499&quot;/&gt;&lt;/object&gt;&lt;object type=&quot;3&quot; unique_id=&quot;35646&quot;&gt;&lt;property id=&quot;20148&quot; value=&quot;5&quot;/&gt;&lt;property id=&quot;20300&quot; value=&quot;Slide 7 - &amp;quot;Value-Added Color Coding&amp;quot;&quot;/&gt;&lt;property id=&quot;20307&quot; value=&quot;500&quot;/&gt;&lt;/object&gt;&lt;object type=&quot;3&quot; unique_id=&quot;35647&quot;&gt;&lt;property id=&quot;20148&quot; value=&quot;5&quot;/&gt;&lt;property id=&quot;20300&quot; value=&quot;Slide 8 - &amp;quot;Value-Added Color Coding&amp;quot;&quot;/&gt;&lt;property id=&quot;20307&quot; value=&quot;501&quot;/&gt;&lt;/object&gt;&lt;object type=&quot;3&quot; unique_id=&quot;36214&quot;&gt;&lt;property id=&quot;20148&quot; value=&quot;5&quot;/&gt;&lt;property id=&quot;20300&quot; value=&quot;Slide 11 - &amp;quot;Decision Making Examples&amp;quot;&quot;/&gt;&lt;property id=&quot;20307&quot; value=&quot;502&quot;/&gt;&lt;/object&gt;&lt;object type=&quot;3&quot; unique_id=&quot;36215&quot;&gt;&lt;property id=&quot;20148&quot; value=&quot;5&quot;/&gt;&lt;property id=&quot;20300&quot; value=&quot;Slide 12 - &amp;quot;Decision Making Examples&amp;quot;&quot;/&gt;&lt;property id=&quot;20307&quot; value=&quot;503&quot;/&gt;&lt;/object&gt;&lt;object type=&quot;3&quot; unique_id=&quot;36216&quot;&gt;&lt;property id=&quot;20148&quot; value=&quot;5&quot;/&gt;&lt;property id=&quot;20300&quot; value=&quot;Slide 13 - &amp;quot;1. Which grade-level teams should get additional help from a literacy coach? &amp;quot;&quot;/&gt;&lt;property id=&quot;20307&quot; value=&quot;504&quot;/&gt;&lt;/object&gt;&lt;object type=&quot;3&quot; unique_id=&quot;36217&quot;&gt;&lt;property id=&quot;20148&quot; value=&quot;5&quot;/&gt;&lt;property id=&quot;20300&quot; value=&quot;Slide 14 - &amp;quot;1. Which grade-level teams should get additional help from a literacy coach? &amp;quot;&quot;/&gt;&lt;property id=&quot;20307&quot; value=&quot;505&quot;/&gt;&lt;/object&gt;&lt;object type=&quot;3&quot; unique_id=&quot;36218&quot;&gt;&lt;property id=&quot;20148&quot; value=&quot;5&quot;/&gt;&lt;property id=&quot;20300&quot; value=&quot;Slide 15 - &amp;quot;2. How might we pair up teaching teams in mentor relationships?&amp;quot;&quot;/&gt;&lt;property id=&quot;20307&quot; value=&quot;506&quot;/&gt;&lt;/object&gt;&lt;object type=&quot;3&quot; unique_id=&quot;36219&quot;&gt;&lt;property id=&quot;20148&quot; value=&quot;5&quot;/&gt;&lt;property id=&quot;20300&quot; value=&quot;Slide 16 - &amp;quot;2. How might we pair up teaching teams in mentor relationships?&amp;quot;&quot;/&gt;&lt;property id=&quot;20307&quot; value=&quot;507&quot;/&gt;&lt;/object&gt;&lt;object type=&quot;3&quot; unique_id=&quot;36220&quot;&gt;&lt;property id=&quot;20148&quot; value=&quot;5&quot;/&gt;&lt;property id=&quot;20300&quot; value=&quot;Slide 17 - &amp;quot;3. When should I look outside my school for help at improving student learning?&amp;quot;&quot;/&gt;&lt;property id=&quot;20307&quot; value=&quot;508&quot;/&gt;&lt;/object&gt;&lt;object type=&quot;3&quot; unique_id=&quot;36221&quot;&gt;&lt;property id=&quot;20148&quot; value=&quot;5&quot;/&gt;&lt;property id=&quot;20300&quot; value=&quot;Slide 18 - &amp;quot;3. When should I look outside my school for help at improving student learning?&amp;quot;&quot;/&gt;&lt;property id=&quot;20307&quot; value=&quot;509&quot;/&gt;&lt;/object&gt;&lt;object type=&quot;3&quot; unique_id=&quot;36222&quot;&gt;&lt;property id=&quot;20148&quot; value=&quot;5&quot;/&gt;&lt;property id=&quot;20300&quot; value=&quot;Slide 19 - &amp;quot;4. How can I prioritize resources if my Value-Added results are unclear?&amp;quot;&quot;/&gt;&lt;property id=&quot;20307&quot; value=&quot;510&quot;/&gt;&lt;/object&gt;&lt;object type=&quot;3&quot; unique_id=&quot;36223&quot;&gt;&lt;property id=&quot;20148&quot; value=&quot;5&quot;/&gt;&lt;property id=&quot;20300&quot; value=&quot;Slide 20 - &amp;quot;4. How can I prioritize resources if my Value-Added results are unclear?&amp;quot;&quot;/&gt;&lt;property id=&quot;20307&quot; value=&quot;511&quot;/&gt;&lt;/object&gt;&lt;object type=&quot;3&quot; unique_id=&quot;36224&quot;&gt;&lt;property id=&quot;20148&quot; value=&quot;5&quot;/&gt;&lt;property id=&quot;20300&quot; value=&quot;Slide 21 - &amp;quot;4. How can I prioritize resources if my Value-Added results are unclear?&amp;quot;&quot;/&gt;&lt;property id=&quot;20307&quot; value=&quot;512&quot;/&gt;&lt;/object&gt;&lt;object type=&quot;3&quot; unique_id=&quot;36225&quot;&gt;&lt;property id=&quot;20148&quot; value=&quot;5&quot;/&gt;&lt;property id=&quot;20300&quot; value=&quot;Slide 22 - &amp;quot;4. How can I prioritize resources if my Value-Added results are unclear?&amp;quot;&quot;/&gt;&lt;property id=&quot;20307&quot; value=&quot;513&quot;/&gt;&lt;/object&gt;&lt;object type=&quot;3&quot; unique_id=&quot;36226&quot;&gt;&lt;property id=&quot;20148&quot; value=&quot;5&quot;/&gt;&lt;property id=&quot;20300&quot; value=&quot;Slide 23 - &amp;quot;5. How do I interpret gray results, and what can I learn from them?&amp;quot;&quot;/&gt;&lt;property id=&quot;20307&quot; value=&quot;514&quot;/&gt;&lt;/object&gt;&lt;object type=&quot;3&quot; unique_id=&quot;36227&quot;&gt;&lt;property id=&quot;20148&quot; value=&quot;5&quot;/&gt;&lt;property id=&quot;20300&quot; value=&quot;Slide 24 - &amp;quot;5. How do I interpret gray results, and what can I learn from them?&amp;quot;&quot;/&gt;&lt;property id=&quot;20307&quot; value=&quot;515&quot;/&gt;&lt;/object&gt;&lt;object type=&quot;3&quot; unique_id=&quot;36228&quot;&gt;&lt;property id=&quot;20148&quot; value=&quot;5&quot;/&gt;&lt;property id=&quot;20300&quot; value=&quot;Slide 25 - &amp;quot;6. Should I recommend professional development or a change in curriculum to a particular team?&amp;quot;&quot;/&gt;&lt;property id=&quot;20307&quot; value=&quot;516&quot;/&gt;&lt;/object&gt;&lt;object type=&quot;3&quot; unique_id=&quot;36229&quot;&gt;&lt;property id=&quot;20148&quot; value=&quot;5&quot;/&gt;&lt;property id=&quot;20300&quot; value=&quot;Slide 26 - &amp;quot;6. Should I recommend professional development or a change in curriculum to a particular team?&amp;quot;&quot;/&gt;&lt;property id=&quot;20307&quot; value=&quot;517&quot;/&gt;&lt;/object&gt;&lt;object type=&quot;3&quot; unique_id=&quot;36230&quot;&gt;&lt;property id=&quot;20148&quot; value=&quot;5&quot;/&gt;&lt;property id=&quot;20300&quot; value=&quot;Slide 27 - &amp;quot;7. Is Value-Added telling me a particular team is ineffective at teaching?&amp;quot;&quot;/&gt;&lt;property id=&quot;20307&quot; value=&quot;518&quot;/&gt;&lt;/object&gt;&lt;object type=&quot;3&quot; unique_id=&quot;36231&quot;&gt;&lt;property id=&quot;20148&quot; value=&quot;5&quot;/&gt;&lt;property id=&quot;20300&quot; value=&quot;Slide 28 - &amp;quot;7. Is Value-Added telling me a particular team is ineffective at teaching?&amp;quot;&quot;/&gt;&lt;property id=&quot;20307&quot; value=&quot;519&quot;/&gt;&lt;/object&gt;&lt;object type=&quot;3&quot; unique_id=&quot;36232&quot;&gt;&lt;property id=&quot;20148&quot; value=&quot;5&quot;/&gt;&lt;property id=&quot;20300&quot; value=&quot;Slide 29 - &amp;quot;District &amp;amp; IHE Decision Making Examples&amp;quot;&quot;/&gt;&lt;property id=&quot;20307&quot; value=&quot;520&quot;/&gt;&lt;/object&gt;&lt;object type=&quot;3&quot; unique_id=&quot;36233&quot;&gt;&lt;property id=&quot;20148&quot; value=&quot;5&quot;/&gt;&lt;property id=&quot;20300&quot; value=&quot;Slide 30 - &amp;quot;How to Read the Scatter Plots&amp;quot;&quot;/&gt;&lt;property id=&quot;20307&quot; value=&quot;521&quot;/&gt;&lt;/object&gt;&lt;object type=&quot;3&quot; unique_id=&quot;36234&quot;&gt;&lt;property id=&quot;20148&quot; value=&quot;5&quot;/&gt;&lt;property id=&quot;20300&quot; value=&quot;Slide 31 - &amp;quot;How to Read the Scatter Plots&amp;quot;&quot;/&gt;&lt;property id=&quot;20307&quot; value=&quot;522&quot;/&gt;&lt;/object&gt;&lt;object type=&quot;3&quot; unique_id=&quot;36235&quot;&gt;&lt;property id=&quot;20148&quot; value=&quot;5&quot;/&gt;&lt;property id=&quot;20300&quot; value=&quot;Slide 32 - &amp;quot;1. Are there particular schools or groups of schools that require more support?&amp;quot;&quot;/&gt;&lt;property id=&quot;20307&quot; value=&quot;523&quot;/&gt;&lt;/object&gt;&lt;object type=&quot;3&quot; unique_id=&quot;36236&quot;&gt;&lt;property id=&quot;20148&quot; value=&quot;5&quot;/&gt;&lt;property id=&quot;20300&quot; value=&quot;Slide 33 - &amp;quot;1. Are there particular schools or groups of schools that require more support?&amp;quot;&quot;/&gt;&lt;property id=&quot;20307&quot; value=&quot;524&quot;/&gt;&lt;/object&gt;&lt;object type=&quot;3&quot; unique_id=&quot;36237&quot;&gt;&lt;property id=&quot;20148&quot; value=&quot;5&quot;/&gt;&lt;property id=&quot;20300&quot; value=&quot;Slide 34 - &amp;quot;1. Are there particular schools or groups of schools that require more support?&amp;quot;&quot;/&gt;&lt;property id=&quot;20307&quot; value=&quot;525&quot;/&gt;&lt;/object&gt;&lt;object type=&quot;3&quot; unique_id=&quot;36238&quot;&gt;&lt;property id=&quot;20148&quot; value=&quot;5&quot;/&gt;&lt;property id=&quot;20300&quot; value=&quot;Slide 35 - &amp;quot;1. Are there particular schools or groups of schools that require more support?&amp;quot;&quot;/&gt;&lt;property id=&quot;20307&quot; value=&quot;526&quot;/&gt;&lt;/object&gt;&lt;object type=&quot;3&quot; unique_id=&quot;36239&quot;&gt;&lt;property id=&quot;20148&quot; value=&quot;5&quot;/&gt;&lt;property id=&quot;20300&quot; value=&quot;Slide 36 - &amp;quot;2. Is there an overall weakness or strength in our teachers for a particular subjects?&amp;quot;&quot;/&gt;&lt;property id=&quot;20307&quot; value=&quot;527&quot;/&gt;&lt;/object&gt;&lt;object type=&quot;3&quot; unique_id=&quot;36240&quot;&gt;&lt;property id=&quot;20148&quot; value=&quot;5&quot;/&gt;&lt;property id=&quot;20300&quot; value=&quot;Slide 37 - &amp;quot;2. Is there an overall weakness or strength in our teachers for a particular subjects?&amp;quot;&quot;/&gt;&lt;property id=&quot;20307&quot; value=&quot;528&quot;/&gt;&lt;/object&gt;&lt;/object&gt;&lt;object type=&quot;4&quot; unique_id=&quot;10327&quot;&gt;&lt;object type=&quot;5&quot; unique_id=&quot;10328&quot;&gt;&lt;property id=&quot;20149&quot; value=&quot;Value-Added Research Center&quot;/&gt;&lt;property id=&quot;20151&quot; value=&quot;VARC LOGO 4 small no corners.png&quot;/&gt;&lt;property id=&quot;20159&quot; value=&quot;VARC LOGO 4 small no corners.png&quot;/&gt;&lt;/object&gt;&lt;/object&gt;&lt;object type=&quot;10&quot; unique_id=&quot;10461&quot;&gt;&lt;object type=&quot;11&quot; unique_id=&quot;10462&quot;&gt;&lt;property id=&quot;20180&quot; value=&quot;0&quot;/&gt;&lt;property id=&quot;20181&quot; value=&quot;1&quot;/&gt;&lt;property id=&quot;20182&quot; value=&quot;0&quot;/&gt;&lt;property id=&quot;20183&quot; value=&quot;1&quot;/&gt;&lt;/object&gt;&lt;object type=&quot;12&quot; unique_id=&quot;10463&quot;&gt;&lt;/object&gt;&lt;/object&gt;&lt;/object&gt;&lt;/database&gt;"/>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5792</TotalTime>
  <Words>3586</Words>
  <Application>Microsoft Office PowerPoint</Application>
  <PresentationFormat>On-screen Show (4:3)</PresentationFormat>
  <Paragraphs>883</Paragraphs>
  <Slides>37</Slides>
  <Notes>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Median</vt:lpstr>
      <vt:lpstr>Teacher Effectiveness Initiative Value-Added Training</vt:lpstr>
      <vt:lpstr>Value-Added Color Coding</vt:lpstr>
      <vt:lpstr>Value-Added Color Coding</vt:lpstr>
      <vt:lpstr>Value-Added Color Coding</vt:lpstr>
      <vt:lpstr>Value-Added Color Coding</vt:lpstr>
      <vt:lpstr>Value-Added Color Coding</vt:lpstr>
      <vt:lpstr>Value-Added Color Coding</vt:lpstr>
      <vt:lpstr>Value-Added Color Coding</vt:lpstr>
      <vt:lpstr>Value-Added Color Coding</vt:lpstr>
      <vt:lpstr>Explain to your Neighbor</vt:lpstr>
      <vt:lpstr>Decision Making Examples</vt:lpstr>
      <vt:lpstr>Decision Making Examples</vt:lpstr>
      <vt:lpstr>1. Which grade-level teams should get additional help from a literacy coach? </vt:lpstr>
      <vt:lpstr>1. Which grade-level teams should get additional help from a literacy coach? </vt:lpstr>
      <vt:lpstr>2. How might we pair up teaching teams in mentor relationships?</vt:lpstr>
      <vt:lpstr>2. How might we pair up teaching teams in mentor relationships?</vt:lpstr>
      <vt:lpstr>3. When should I look outside my school for help at improving student learning?</vt:lpstr>
      <vt:lpstr>3. When should I look outside my school for help at improving student learning?</vt:lpstr>
      <vt:lpstr>4. How can I prioritize resources if my Value-Added results are unclear?</vt:lpstr>
      <vt:lpstr>4. How can I prioritize resources if my Value-Added results are unclear?</vt:lpstr>
      <vt:lpstr>4. How can I prioritize resources if my Value-Added results are unclear?</vt:lpstr>
      <vt:lpstr>4. How can I prioritize resources if my Value-Added results are unclear?</vt:lpstr>
      <vt:lpstr>5. How do I interpret gray results, and what can I learn from them?</vt:lpstr>
      <vt:lpstr>5. How do I interpret gray results, and what can I learn from them?</vt:lpstr>
      <vt:lpstr>6. Should I recommend professional development or a change in curriculum to a particular team?</vt:lpstr>
      <vt:lpstr>6. Should I recommend professional development or a change in curriculum to a particular team?</vt:lpstr>
      <vt:lpstr>7. Is Value-Added telling me a particular team is ineffective at teaching?</vt:lpstr>
      <vt:lpstr>7. Is Value-Added telling me a particular team is ineffective at teaching?</vt:lpstr>
      <vt:lpstr>District &amp; IHE Decision Making Examples</vt:lpstr>
      <vt:lpstr>How to Read the Scatter Plots</vt:lpstr>
      <vt:lpstr>How to Read the Scatter Plots</vt:lpstr>
      <vt:lpstr>1. Are there particular schools or groups of schools that require more support?</vt:lpstr>
      <vt:lpstr>1. Are there particular schools or groups of schools that require more support?</vt:lpstr>
      <vt:lpstr>1. Are there particular schools or groups of schools that require more support?</vt:lpstr>
      <vt:lpstr>1. Are there particular schools or groups of schools that require more support?</vt:lpstr>
      <vt:lpstr>2. Is there an overall weakness or strength in our teachers for a particular subjects?</vt:lpstr>
      <vt:lpstr>2. Is there an overall weakness or strength in our teachers for a particular subjects?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Value-Added?</dc:title>
  <dc:creator>Rikaela Greane</dc:creator>
  <cp:lastModifiedBy>spmclaughlin</cp:lastModifiedBy>
  <cp:revision>151</cp:revision>
  <dcterms:created xsi:type="dcterms:W3CDTF">2011-07-11T18:31:50Z</dcterms:created>
  <dcterms:modified xsi:type="dcterms:W3CDTF">2012-06-18T21:44:37Z</dcterms:modified>
</cp:coreProperties>
</file>